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88" r:id="rId3"/>
    <p:sldId id="273" r:id="rId4"/>
    <p:sldId id="283" r:id="rId5"/>
    <p:sldId id="284" r:id="rId6"/>
    <p:sldId id="282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79B"/>
    <a:srgbClr val="FF3737"/>
    <a:srgbClr val="AC1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>
        <p:guide orient="horz" pos="3543"/>
        <p:guide pos="7242"/>
        <p:guide orient="horz" pos="31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6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a.sidorkin@nostroy.ru" TargetMode="External"/><Relationship Id="rId4" Type="http://schemas.openxmlformats.org/officeDocument/2006/relationships/hyperlink" Target="mailto:a.kokonov@nostroy.ru" TargetMode="External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1" descr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67" y="4954307"/>
            <a:ext cx="2924334" cy="118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88B6D79-C5C6-46E9-B7B9-1A08B7DE8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2" y="748515"/>
            <a:ext cx="7589514" cy="4170572"/>
          </a:xfrm>
          <a:prstGeom prst="rect">
            <a:avLst/>
          </a:prstGeom>
        </p:spPr>
      </p:pic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462"/>
            <a:ext cx="11918833" cy="4567297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7"/>
          <p:cNvSpPr txBox="1"/>
          <p:nvPr/>
        </p:nvSpPr>
        <p:spPr>
          <a:xfrm>
            <a:off x="644534" y="5010926"/>
            <a:ext cx="563560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Короленко Альберт Юрьевич</a:t>
            </a:r>
            <a:r>
              <a:rPr dirty="0" smtClean="0"/>
              <a:t>,</a:t>
            </a:r>
            <a:endParaRPr dirty="0"/>
          </a:p>
          <a:p>
            <a:r>
              <a:rPr lang="ru-RU" sz="1400" dirty="0" smtClean="0">
                <a:solidFill>
                  <a:srgbClr val="4859A8"/>
                </a:solidFill>
                <a:latin typeface="Verdana"/>
                <a:ea typeface="Verdana"/>
              </a:rPr>
              <a:t>Советник Президента НОСТРОЙ,</a:t>
            </a:r>
            <a:endParaRPr lang="ru-RU" sz="1400" dirty="0">
              <a:solidFill>
                <a:srgbClr val="4859A8"/>
              </a:solidFill>
              <a:latin typeface="Verdana"/>
              <a:ea typeface="Verdana"/>
            </a:endParaRPr>
          </a:p>
          <a:p>
            <a:r>
              <a:rPr lang="ru-RU" sz="1400" dirty="0">
                <a:solidFill>
                  <a:srgbClr val="4859A8"/>
                </a:solidFill>
                <a:latin typeface="Verdana"/>
                <a:ea typeface="Verdana"/>
              </a:rPr>
              <a:t>Заместитель Председателя Научно-консультативной комиссии НОСТРОЙ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17</a:t>
            </a:r>
            <a:r>
              <a:rPr b="1" dirty="0"/>
              <a:t> </a:t>
            </a:r>
            <a:r>
              <a:rPr lang="ru-RU" b="1" dirty="0"/>
              <a:t>февраля</a:t>
            </a:r>
            <a:r>
              <a:rPr b="1" dirty="0"/>
              <a:t> 20</a:t>
            </a:r>
            <a:r>
              <a:rPr lang="ru-RU" b="1" dirty="0"/>
              <a:t>21</a:t>
            </a:r>
            <a:r>
              <a:rPr b="1" dirty="0"/>
              <a:t> года</a:t>
            </a:r>
          </a:p>
        </p:txBody>
      </p:sp>
      <p:sp>
        <p:nvSpPr>
          <p:cNvPr id="104" name="TextBox 6"/>
          <p:cNvSpPr txBox="1"/>
          <p:nvPr/>
        </p:nvSpPr>
        <p:spPr>
          <a:xfrm>
            <a:off x="6653350" y="663939"/>
            <a:ext cx="526548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/>
            <a:r>
              <a:rPr lang="ru-RU" b="1" dirty="0">
                <a:solidFill>
                  <a:srgbClr val="3E4E95"/>
                </a:solidFill>
                <a:latin typeface="Verdana"/>
                <a:ea typeface="Verdana"/>
              </a:rPr>
              <a:t>О судебной практике по категории дел: налоговые споры строительных </a:t>
            </a:r>
            <a:r>
              <a:rPr lang="ru-RU" b="1" dirty="0" smtClean="0">
                <a:solidFill>
                  <a:srgbClr val="3E4E95"/>
                </a:solidFill>
                <a:latin typeface="Verdana"/>
                <a:ea typeface="Verdana"/>
              </a:rPr>
              <a:t>организаций</a:t>
            </a:r>
            <a:endParaRPr lang="ru-RU" b="1" dirty="0">
              <a:solidFill>
                <a:srgbClr val="3E4E95"/>
              </a:solidFill>
              <a:latin typeface="Verdana"/>
              <a:ea typeface="Verdan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5" descr="Picture 5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316776" y="0"/>
            <a:ext cx="9708382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047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1088572" y="974136"/>
            <a:ext cx="10410810" cy="18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 smtClean="0"/>
              <a:t>Подготовлено по материалам документов НКК: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000" dirty="0" smtClean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/>
              <a:t>Справка по итогу обобщения материалов судебной практики по налоговым спорам строительных организаций (протокол от 22.01.2021 № </a:t>
            </a:r>
            <a:r>
              <a:rPr lang="ru-RU" sz="1600" dirty="0" smtClean="0"/>
              <a:t>6).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6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https</a:t>
            </a:r>
            <a:r>
              <a:rPr lang="en-US" sz="16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://nostroy.ru/nostroy/nk-komissiya/documents</a:t>
            </a:r>
            <a:r>
              <a:rPr lang="en-US" sz="20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/</a:t>
            </a:r>
            <a:endParaRPr lang="ru-RU" dirty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6711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Picture 41">
            <a:extLst>
              <a:ext uri="{FF2B5EF4-FFF2-40B4-BE49-F238E27FC236}">
                <a16:creationId xmlns="" xmlns:a16="http://schemas.microsoft.com/office/drawing/2014/main" id="{39C64C8C-2D83-43BB-A8FA-4513DD3EF9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16" t="95562" r="39388"/>
          <a:stretch>
            <a:fillRect/>
          </a:stretch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3" y="469065"/>
            <a:ext cx="10772144" cy="467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Выводы судебной практики относительно исчисления налога на прибыль организаций</a:t>
            </a:r>
            <a:endParaRPr dirty="0"/>
          </a:p>
          <a:p>
            <a:endParaRPr lang="ru-RU" sz="1400" dirty="0">
              <a:latin typeface="Verdana"/>
              <a:ea typeface="Verdana"/>
            </a:endParaRPr>
          </a:p>
          <a:p>
            <a:pPr algn="just"/>
            <a:endParaRPr lang="ru-RU" sz="1400" dirty="0" smtClean="0">
              <a:latin typeface="Verdana"/>
              <a:ea typeface="Verdana"/>
            </a:endParaRPr>
          </a:p>
          <a:p>
            <a:pPr algn="just"/>
            <a:endParaRPr lang="ru-RU" sz="1400" dirty="0">
              <a:latin typeface="Verdana"/>
              <a:ea typeface="Verdana"/>
            </a:endParaRPr>
          </a:p>
          <a:p>
            <a:pPr algn="just"/>
            <a:r>
              <a:rPr lang="ru-RU" sz="1600" dirty="0">
                <a:latin typeface="Verdana"/>
                <a:ea typeface="Verdana"/>
              </a:rPr>
              <a:t>Средства дольщиков, использованные в деятельности, не </a:t>
            </a:r>
            <a:r>
              <a:rPr lang="ru-RU" sz="1600" dirty="0" smtClean="0">
                <a:latin typeface="Verdana"/>
                <a:ea typeface="Verdana"/>
              </a:rPr>
              <a:t>имеющей отношения </a:t>
            </a:r>
            <a:r>
              <a:rPr lang="ru-RU" sz="1600" dirty="0">
                <a:latin typeface="Verdana"/>
                <a:ea typeface="Verdana"/>
              </a:rPr>
              <a:t>к строительству многоквартирных домов, </a:t>
            </a:r>
            <a:r>
              <a:rPr lang="ru-RU" sz="1600" dirty="0" smtClean="0">
                <a:latin typeface="Verdana"/>
                <a:ea typeface="Verdana"/>
              </a:rPr>
              <a:t>признаются внереализационными доходами </a:t>
            </a:r>
          </a:p>
          <a:p>
            <a:pPr algn="just"/>
            <a:r>
              <a:rPr lang="ru-RU" sz="1400" i="1" dirty="0" smtClean="0">
                <a:latin typeface="Verdana"/>
                <a:ea typeface="Verdana"/>
              </a:rPr>
              <a:t>(Постановление </a:t>
            </a:r>
            <a:r>
              <a:rPr lang="ru-RU" sz="1400" i="1" dirty="0">
                <a:latin typeface="Verdana"/>
                <a:ea typeface="Verdana"/>
              </a:rPr>
              <a:t>Арбитражного суда Московского округа от 10.04.2018 № Ф05-4000/2018 по делу № А40-18473/2017)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Verdana"/>
              <a:ea typeface="Verdana"/>
            </a:endParaRPr>
          </a:p>
          <a:p>
            <a:pPr algn="just"/>
            <a:r>
              <a:rPr lang="ru-RU" sz="1600" dirty="0">
                <a:latin typeface="Verdana"/>
                <a:ea typeface="Verdana"/>
              </a:rPr>
              <a:t>Оставшиеся после окончания строительства средства </a:t>
            </a:r>
            <a:r>
              <a:rPr lang="ru-RU" sz="1600" dirty="0" smtClean="0">
                <a:latin typeface="Verdana"/>
                <a:ea typeface="Verdana"/>
              </a:rPr>
              <a:t>дольщиков являются </a:t>
            </a:r>
            <a:r>
              <a:rPr lang="ru-RU" sz="1600" dirty="0">
                <a:latin typeface="Verdana"/>
                <a:ea typeface="Verdana"/>
              </a:rPr>
              <a:t>платой за услуги заказчика-застройщика, то есть </a:t>
            </a:r>
            <a:r>
              <a:rPr lang="ru-RU" sz="1600" dirty="0" smtClean="0">
                <a:latin typeface="Verdana"/>
                <a:ea typeface="Verdana"/>
              </a:rPr>
              <a:t>утрачивают статус </a:t>
            </a:r>
            <a:r>
              <a:rPr lang="ru-RU" sz="1600" dirty="0">
                <a:latin typeface="Verdana"/>
                <a:ea typeface="Verdana"/>
              </a:rPr>
              <a:t>средств целевого финансирования и включаются </a:t>
            </a:r>
            <a:r>
              <a:rPr lang="ru-RU" sz="1600" dirty="0" smtClean="0">
                <a:latin typeface="Verdana"/>
                <a:ea typeface="Verdana"/>
              </a:rPr>
              <a:t>во внереализационные </a:t>
            </a:r>
            <a:r>
              <a:rPr lang="ru-RU" sz="1600" dirty="0">
                <a:latin typeface="Verdana"/>
                <a:ea typeface="Verdana"/>
              </a:rPr>
              <a:t>доходы </a:t>
            </a:r>
            <a:r>
              <a:rPr lang="ru-RU" sz="1600" dirty="0" smtClean="0">
                <a:latin typeface="Verdana"/>
                <a:ea typeface="Verdana"/>
              </a:rPr>
              <a:t>организации</a:t>
            </a:r>
          </a:p>
          <a:p>
            <a:pPr algn="just"/>
            <a:r>
              <a:rPr lang="ru-RU" sz="1400" i="1" dirty="0">
                <a:latin typeface="Verdana"/>
                <a:ea typeface="Verdana"/>
              </a:rPr>
              <a:t>(Постановление Арбитражного суда Поволжского округа от 23.01.2020 </a:t>
            </a:r>
            <a:r>
              <a:rPr lang="ru-RU" sz="1400" i="1" dirty="0" smtClean="0">
                <a:latin typeface="Verdana"/>
                <a:ea typeface="Verdana"/>
              </a:rPr>
              <a:t>по делу </a:t>
            </a:r>
            <a:r>
              <a:rPr lang="ru-RU" sz="1400" i="1" dirty="0">
                <a:latin typeface="Verdana"/>
                <a:ea typeface="Verdana"/>
              </a:rPr>
              <a:t>№ А57- </a:t>
            </a:r>
            <a:r>
              <a:rPr lang="ru-RU" sz="1400" i="1" dirty="0" smtClean="0">
                <a:latin typeface="Verdana"/>
                <a:ea typeface="Verdana"/>
              </a:rPr>
              <a:t>27641/2018)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Verdana"/>
              <a:ea typeface="Verdana"/>
            </a:endParaRPr>
          </a:p>
          <a:p>
            <a:pPr algn="just"/>
            <a:r>
              <a:rPr lang="ru-RU" sz="1600" dirty="0">
                <a:latin typeface="Verdana"/>
                <a:ea typeface="Verdana"/>
              </a:rPr>
              <a:t>Обязанность исчислить налог на прибыль с сумм экономии, </a:t>
            </a:r>
            <a:r>
              <a:rPr lang="ru-RU" sz="1600" dirty="0" smtClean="0">
                <a:latin typeface="Verdana"/>
                <a:ea typeface="Verdana"/>
              </a:rPr>
              <a:t>оставшейся в </a:t>
            </a:r>
            <a:r>
              <a:rPr lang="ru-RU" sz="1600" dirty="0">
                <a:latin typeface="Verdana"/>
                <a:ea typeface="Verdana"/>
              </a:rPr>
              <a:t>распоряжении застройщика, возникает по окончании строительства </a:t>
            </a:r>
            <a:r>
              <a:rPr lang="ru-RU" sz="1600" dirty="0" smtClean="0">
                <a:latin typeface="Verdana"/>
                <a:ea typeface="Verdana"/>
              </a:rPr>
              <a:t>в периоде </a:t>
            </a:r>
            <a:r>
              <a:rPr lang="ru-RU" sz="1600" dirty="0">
                <a:latin typeface="Verdana"/>
                <a:ea typeface="Verdana"/>
              </a:rPr>
              <a:t>ввода жилого дома в </a:t>
            </a:r>
            <a:r>
              <a:rPr lang="ru-RU" sz="1600" dirty="0" smtClean="0">
                <a:latin typeface="Verdana"/>
                <a:ea typeface="Verdana"/>
              </a:rPr>
              <a:t>эксплуатацию</a:t>
            </a:r>
          </a:p>
          <a:p>
            <a:pPr algn="just"/>
            <a:r>
              <a:rPr lang="ru-RU" sz="1400" i="1" dirty="0">
                <a:latin typeface="Verdana"/>
                <a:ea typeface="Verdana"/>
              </a:rPr>
              <a:t>(Постановление Арбитражного суда Волго-Вятского округа от 10.04.2019 </a:t>
            </a:r>
            <a:r>
              <a:rPr lang="ru-RU" sz="1400" i="1" dirty="0" smtClean="0">
                <a:latin typeface="Verdana"/>
                <a:ea typeface="Verdana"/>
              </a:rPr>
              <a:t>по делу </a:t>
            </a:r>
            <a:r>
              <a:rPr lang="ru-RU" sz="1400" i="1" dirty="0">
                <a:latin typeface="Verdana"/>
                <a:ea typeface="Verdana"/>
              </a:rPr>
              <a:t>№ А11- </a:t>
            </a:r>
            <a:r>
              <a:rPr lang="ru-RU" sz="1400" i="1" dirty="0" smtClean="0">
                <a:latin typeface="Verdana"/>
                <a:ea typeface="Verdana"/>
              </a:rPr>
              <a:t>504/2015)</a:t>
            </a: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675065"/>
            <a:chOff x="0" y="0"/>
            <a:chExt cx="10962863" cy="675063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109970" y="0"/>
              <a:ext cx="8852893" cy="675063"/>
              <a:chOff x="-402265" y="0"/>
              <a:chExt cx="8852891" cy="675063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402265" y="213401"/>
                <a:ext cx="6001476" cy="461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/>
                <a:r>
                  <a:rPr lang="ru-RU" sz="1200" dirty="0">
                    <a:solidFill>
                      <a:srgbClr val="3E4E95"/>
                    </a:solidFill>
                    <a:latin typeface="Verdana"/>
                    <a:ea typeface="Verdana"/>
                  </a:rPr>
                  <a:t>О судебной практике по категории дел: </a:t>
                </a:r>
                <a:endParaRPr lang="ru-RU" sz="1200" dirty="0" smtClean="0">
                  <a:solidFill>
                    <a:srgbClr val="3E4E95"/>
                  </a:solidFill>
                  <a:latin typeface="Verdana"/>
                  <a:ea typeface="Verdana"/>
                </a:endParaRPr>
              </a:p>
              <a:p>
                <a:pPr algn="r"/>
                <a:r>
                  <a:rPr lang="ru-RU" sz="1200" dirty="0" smtClean="0">
                    <a:solidFill>
                      <a:srgbClr val="3E4E95"/>
                    </a:solidFill>
                    <a:latin typeface="Verdana"/>
                    <a:ea typeface="Verdana"/>
                  </a:rPr>
                  <a:t>налоговые </a:t>
                </a:r>
                <a:r>
                  <a:rPr lang="ru-RU" sz="1200" dirty="0">
                    <a:solidFill>
                      <a:srgbClr val="3E4E95"/>
                    </a:solidFill>
                    <a:latin typeface="Verdana"/>
                    <a:ea typeface="Verdana"/>
                  </a:rPr>
                  <a:t>споры строительных организаций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1" descr="Picture 41">
            <a:extLst>
              <a:ext uri="{FF2B5EF4-FFF2-40B4-BE49-F238E27FC236}">
                <a16:creationId xmlns="" xmlns:a16="http://schemas.microsoft.com/office/drawing/2014/main" id="{E52F0DA6-00AD-4DDB-AC0A-4AF6BF9A7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16" t="95562" r="39388"/>
          <a:stretch>
            <a:fillRect/>
          </a:stretch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1" y="109306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861885" y="128544"/>
            <a:ext cx="10847893" cy="615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b="1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 algn="just"/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Если объектами долевого строительства являются жилые и нежилые помещения непроизводственного назначения, услуги застройщика не облагаются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НДС</a:t>
            </a:r>
          </a:p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(Определение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Верховного Суда Российской Федерации от 21.09.2016 №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302-КГ16-11410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 делу №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А78-10467/2015)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Лицо, приобретавшее у заказчиков-застройщиков работы (услуги) по организации строительства и ввода в эксплуатацию объектов инвестиций в рамках договоров инвестирования и получившее от этих заказчиков-застройщиков счета-фактуры с выделением суммы НДС, вправе применить соответствующие налоговые вычеты, а указанные организации обязаны уплатить НДС в бюджет вне зависимости от того, относятся ли соответствующие работы (услуги) участников договоров инвестирования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к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операциям, освобождаемым от обложения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НДС</a:t>
            </a:r>
          </a:p>
          <a:p>
            <a:pPr algn="just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(Постановление Арбитражного суда Восточно-Сибирского округа от 08.04.2019 № Ф02-1246/2019 по делу № А58-2764/2018)</a:t>
            </a: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				            </a:t>
            </a: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Основанием для применения инвесторами налоговых вычетов в отношении объектов, переданных им по окончании строительства, являются счета-фактуры, выставляемые не только подрядными организациями, но и застройщиками в порядке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перевыставления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соответствующих счетов-фактур в порядке, предусмотренном пунктом 3 статьи 168 НК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РФ</a:t>
            </a:r>
          </a:p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(Определение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Судебной коллегии по экономическим спорам Верховного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Суда РФ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от 17.05.2018 № 301-КГ17-22967 по делу №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А79-8152/2016)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45026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05C5EC0A-8545-4D32-AD6B-D68D930FBE94}"/>
              </a:ext>
            </a:extLst>
          </p:cNvPr>
          <p:cNvSpPr txBox="1"/>
          <p:nvPr/>
        </p:nvSpPr>
        <p:spPr>
          <a:xfrm>
            <a:off x="2943040" y="6230332"/>
            <a:ext cx="60014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О судебной практике по категории дел: </a:t>
            </a:r>
          </a:p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налоговые споры строительных организаций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745619A-3A8A-48FC-8A99-5968DCB53661}"/>
              </a:ext>
            </a:extLst>
          </p:cNvPr>
          <p:cNvSpPr/>
          <p:nvPr/>
        </p:nvSpPr>
        <p:spPr>
          <a:xfrm>
            <a:off x="595224" y="333137"/>
            <a:ext cx="8382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Выводы судебной практики относительно исчисления налога </a:t>
            </a:r>
            <a:r>
              <a:rPr lang="ru-RU" sz="2000" b="1" dirty="0" smtClean="0">
                <a:sym typeface="Verdana"/>
              </a:rPr>
              <a:t>на добавленную </a:t>
            </a:r>
            <a:r>
              <a:rPr lang="ru-RU" sz="2000" b="1" dirty="0">
                <a:sym typeface="Verdana"/>
              </a:rPr>
              <a:t>стоимость</a:t>
            </a:r>
          </a:p>
        </p:txBody>
      </p:sp>
    </p:spTree>
    <p:extLst>
      <p:ext uri="{BB962C8B-B14F-4D97-AF65-F5344CB8AC3E}">
        <p14:creationId xmlns:p14="http://schemas.microsoft.com/office/powerpoint/2010/main" val="2514460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1" descr="Picture 41">
            <a:extLst>
              <a:ext uri="{FF2B5EF4-FFF2-40B4-BE49-F238E27FC236}">
                <a16:creationId xmlns="" xmlns:a16="http://schemas.microsoft.com/office/drawing/2014/main" id="{5028D8E0-CC5C-4016-BB08-D6417627EC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16" t="95562" r="39388"/>
          <a:stretch>
            <a:fillRect/>
          </a:stretch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11338" y="385974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83988" y="318939"/>
            <a:ext cx="11205256" cy="767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Выводы судебной практики по отдельным </a:t>
            </a:r>
            <a:r>
              <a:rPr lang="ru-RU" sz="2000" b="1" dirty="0" smtClean="0">
                <a:sym typeface="Verdana"/>
              </a:rPr>
              <a:t>вопросам</a:t>
            </a: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000" b="1" dirty="0">
              <a:solidFill>
                <a:srgbClr val="485AA6"/>
              </a:solidFill>
              <a:latin typeface="Verdana"/>
              <a:ea typeface="Verdana"/>
              <a:sym typeface="Verdana"/>
            </a:endParaRP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lvl="0"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Застройщику надлежит контролировать поступление денежных средств от нерезидентов по договору участия в долевом строительстве многоквартирного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дома</a:t>
            </a:r>
          </a:p>
          <a:p>
            <a:pPr lvl="0" algn="just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Определение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Верховного Суда Российской Федерации от 9 апреля 2020 г.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№ 304-ЭС20-4248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 делу №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А03-93/2019)</a:t>
            </a:r>
          </a:p>
          <a:p>
            <a:pPr lvl="0" algn="just"/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Отсутствие в актах оказанных услуг по бухгалтерскому учету замечаний к работе не означает отсутствие права заявлять о наличии недостатков в работе после ее </a:t>
            </a: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принятия</a:t>
            </a:r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(Постановление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Арбитражного суда Восточно-Сибирского округа от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2 сентября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2019 г. по делу №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А19-6954/2018)</a:t>
            </a:r>
          </a:p>
          <a:p>
            <a:pPr lvl="0" algn="just"/>
            <a:endParaRPr lang="ru-RU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отношении нежилых зданий неприменимы льготы на основании пункта 21 статьи 381 НК РФ (высокая энергетическая эффективность</a:t>
            </a: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)</a:t>
            </a:r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(Постановление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Арбитражного суда Волго-Вятского округа от 24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декабря 2019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г. по делу №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А11-1121/2019)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Отсутствует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необходимость вести раздельный учет поступлений и расходований средств целевого финансирования по каждому договору участия в долевом </a:t>
            </a: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строительстве</a:t>
            </a:r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(Постановление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Арбитражного суда Северо-западного округа от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22.03.2019 г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. по делу №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А66-6508/2018)</a:t>
            </a:r>
          </a:p>
          <a:p>
            <a:pPr lvl="0" algn="just"/>
            <a:endParaRPr lang="ru-RU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Обоснованием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получения необоснованной налоговой выгоды может служить то, что контрагенты не имеют необходимых трудовых, материальных, технических ресурсов для выполнения </a:t>
            </a: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обязательств</a:t>
            </a:r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(Определение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Верховного Суда Российской Федерации от 16 ноября 2018 г.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№ 306-КГ18-18995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по делу №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А65-31784/2016)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lvl="0" algn="just"/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lvl="0" algn="just"/>
            <a:endParaRPr lang="ru-RU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000" b="1" dirty="0" smtClean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000" b="1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700"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45026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D1BA2075-D5F6-48D4-AB55-802B92F11FA4}"/>
              </a:ext>
            </a:extLst>
          </p:cNvPr>
          <p:cNvSpPr txBox="1"/>
          <p:nvPr/>
        </p:nvSpPr>
        <p:spPr>
          <a:xfrm>
            <a:off x="2938256" y="6251525"/>
            <a:ext cx="60014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О судебной практике по категории дел: </a:t>
            </a:r>
          </a:p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налоговые споры строительных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699751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16" descr="Picture 16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498336" y="44280"/>
            <a:ext cx="9708383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69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TextBox 14"/>
          <p:cNvSpPr txBox="1"/>
          <p:nvPr/>
        </p:nvSpPr>
        <p:spPr>
          <a:xfrm>
            <a:off x="1219662" y="2196036"/>
            <a:ext cx="8151336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>
              <a:hlinkClick r:id="rId4"/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Секретари НКК</a:t>
            </a:r>
            <a:r>
              <a:rPr lang="ru-RU" dirty="0"/>
              <a:t>: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Коконов Данил Александрович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hlinkClick r:id="rId4"/>
              </a:rPr>
              <a:t>a.kokonov@nostroy.ru</a:t>
            </a: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+7 (495) 987-31-50 </a:t>
            </a:r>
            <a:r>
              <a:rPr lang="ru-RU" dirty="0" err="1"/>
              <a:t>вн</a:t>
            </a:r>
            <a:r>
              <a:rPr lang="ru-RU" dirty="0"/>
              <a:t>. 139;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Сидоркин Александр Анатольевич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hlinkClick r:id="rId5"/>
              </a:rPr>
              <a:t>a.sidorkin@nostroy.ru</a:t>
            </a: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sym typeface="Verdana"/>
              </a:rPr>
              <a:t>+7 (495) 987-31-50 </a:t>
            </a:r>
            <a:r>
              <a:rPr lang="ru-RU" dirty="0" err="1">
                <a:sym typeface="Verdana"/>
              </a:rPr>
              <a:t>вн</a:t>
            </a:r>
            <a:r>
              <a:rPr lang="ru-RU" dirty="0">
                <a:sym typeface="Verdana"/>
              </a:rPr>
              <a:t>. 167</a:t>
            </a:r>
            <a:r>
              <a:rPr lang="ru-RU" dirty="0"/>
              <a:t>.</a:t>
            </a:r>
            <a:endParaRPr dirty="0">
              <a:latin typeface="Verdana"/>
              <a:ea typeface="Verdana"/>
              <a:cs typeface="Verdana"/>
            </a:endParaRPr>
          </a:p>
        </p:txBody>
      </p:sp>
      <p:sp>
        <p:nvSpPr>
          <p:cNvPr id="553" name="TextBox 10"/>
          <p:cNvSpPr txBox="1"/>
          <p:nvPr/>
        </p:nvSpPr>
        <p:spPr>
          <a:xfrm>
            <a:off x="1219661" y="986842"/>
            <a:ext cx="834383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Научно-консультативная комиссия Ассоциации «Национальное объединение строителей»</a:t>
            </a:r>
            <a:endParaRPr sz="2000" b="1" dirty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59C7D06-E5B2-456B-868F-E170D8C45598}"/>
              </a:ext>
            </a:extLst>
          </p:cNvPr>
          <p:cNvGrpSpPr/>
          <p:nvPr/>
        </p:nvGrpSpPr>
        <p:grpSpPr>
          <a:xfrm>
            <a:off x="770268" y="1913258"/>
            <a:ext cx="8295927" cy="369332"/>
            <a:chOff x="770268" y="1913258"/>
            <a:chExt cx="8295927" cy="369332"/>
          </a:xfrm>
        </p:grpSpPr>
        <p:sp>
          <p:nvSpPr>
            <p:cNvPr id="555" name="TextBox 12"/>
            <p:cNvSpPr txBox="1"/>
            <p:nvPr/>
          </p:nvSpPr>
          <p:spPr>
            <a:xfrm>
              <a:off x="1219662" y="1913258"/>
              <a:ext cx="7846533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u="sng" dirty="0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</a:rPr>
                <a:t>https://nostroy.ru/nostroy/nk-komissiya/about/</a:t>
              </a:r>
              <a:endParaRPr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E11F5D9B-B24E-471B-9F50-12432959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0268" y="1956555"/>
              <a:ext cx="297181" cy="297181"/>
            </a:xfrm>
            <a:prstGeom prst="rect">
              <a:avLst/>
            </a:prstGeom>
          </p:spPr>
        </p:pic>
      </p:grpSp>
      <p:pic>
        <p:nvPicPr>
          <p:cNvPr id="9" name="Graphic 9">
            <a:extLst>
              <a:ext uri="{FF2B5EF4-FFF2-40B4-BE49-F238E27FC236}">
                <a16:creationId xmlns="" xmlns:a16="http://schemas.microsoft.com/office/drawing/2014/main" id="{5F791657-8233-40C9-94C1-61BECD716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268" y="2709680"/>
            <a:ext cx="271690" cy="2716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575</Words>
  <Application>Microsoft Office PowerPoint</Application>
  <PresentationFormat>Широкоэкранный</PresentationFormat>
  <Paragraphs>77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Малахов Павел Васильевич</dc:creator>
  <cp:lastModifiedBy>Коконов Данил Александрович</cp:lastModifiedBy>
  <cp:revision>89</cp:revision>
  <dcterms:modified xsi:type="dcterms:W3CDTF">2021-02-17T10:48:47Z</dcterms:modified>
</cp:coreProperties>
</file>