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7" r:id="rId2"/>
    <p:sldId id="286" r:id="rId3"/>
    <p:sldId id="273" r:id="rId4"/>
    <p:sldId id="284" r:id="rId5"/>
    <p:sldId id="285" r:id="rId6"/>
    <p:sldId id="283" r:id="rId7"/>
    <p:sldId id="28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>
        <p:guide orient="horz" pos="3543"/>
        <p:guide pos="7242"/>
        <p:guide orient="horz" pos="31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a.sidorkin@nostroy.ru" TargetMode="External"/><Relationship Id="rId4" Type="http://schemas.openxmlformats.org/officeDocument/2006/relationships/hyperlink" Target="mailto:a.kokonov@nostroy.ru" TargetMode="Externa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1" descr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67" y="4954307"/>
            <a:ext cx="2924334" cy="118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88B6D79-C5C6-46E9-B7B9-1A08B7DE8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2" y="748515"/>
            <a:ext cx="7589514" cy="4170572"/>
          </a:xfrm>
          <a:prstGeom prst="rect">
            <a:avLst/>
          </a:prstGeom>
        </p:spPr>
      </p:pic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62"/>
            <a:ext cx="11918833" cy="456729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7"/>
          <p:cNvSpPr txBox="1"/>
          <p:nvPr/>
        </p:nvSpPr>
        <p:spPr>
          <a:xfrm>
            <a:off x="644534" y="5010926"/>
            <a:ext cx="563560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Мешалов Александр Валентинович,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Директор Департамента нормативного и методического обеспечения НОСТРОЙ,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член Научно-консультативной комиссии 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17 февраля 2021 года</a:t>
            </a:r>
            <a:endParaRPr lang="ru-RU" b="1" dirty="0"/>
          </a:p>
        </p:txBody>
      </p:sp>
      <p:sp>
        <p:nvSpPr>
          <p:cNvPr id="104" name="TextBox 6"/>
          <p:cNvSpPr txBox="1"/>
          <p:nvPr/>
        </p:nvSpPr>
        <p:spPr>
          <a:xfrm>
            <a:off x="6653350" y="674348"/>
            <a:ext cx="5265483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/>
            <a:r>
              <a:rPr lang="ru-RU" b="1" dirty="0">
                <a:solidFill>
                  <a:srgbClr val="3E4E95"/>
                </a:solidFill>
                <a:latin typeface="Verdana"/>
                <a:ea typeface="Verdana"/>
              </a:rPr>
              <a:t>О законности установления внутренними документами СРО требований к порядку заключения своими членами договоров возмездного оказания услуг</a:t>
            </a:r>
            <a:endParaRPr lang="ru-RU" b="1" dirty="0">
              <a:solidFill>
                <a:srgbClr val="3E4E95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903405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5" descr="Picture 5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316776" y="0"/>
            <a:ext cx="9708382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047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1316776" y="974136"/>
            <a:ext cx="10182606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 smtClean="0"/>
              <a:t>Подготовлено по материалам документов НКК: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000" dirty="0" smtClean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/>
              <a:t>Аналитическая </a:t>
            </a:r>
            <a:r>
              <a:rPr lang="ru-RU" sz="1600" dirty="0" smtClean="0"/>
              <a:t>справка по </a:t>
            </a:r>
            <a:r>
              <a:rPr lang="ru-RU" sz="1600" dirty="0"/>
              <a:t>вопросу о законности установления внутренними </a:t>
            </a:r>
            <a:r>
              <a:rPr lang="ru-RU" sz="1600" dirty="0" smtClean="0"/>
              <a:t>документами СРО </a:t>
            </a:r>
            <a:r>
              <a:rPr lang="ru-RU" sz="1600" dirty="0"/>
              <a:t>требований к порядку заключения </a:t>
            </a:r>
            <a:r>
              <a:rPr lang="ru-RU" sz="1600" dirty="0" smtClean="0"/>
              <a:t>своими членами </a:t>
            </a:r>
            <a:r>
              <a:rPr lang="ru-RU" sz="1600" dirty="0"/>
              <a:t>договоров возмездного оказания </a:t>
            </a:r>
            <a:r>
              <a:rPr lang="ru-RU" sz="1600" dirty="0" smtClean="0"/>
              <a:t>услуг (</a:t>
            </a:r>
            <a:r>
              <a:rPr lang="ru-RU" sz="1600" dirty="0"/>
              <a:t>протокол от </a:t>
            </a:r>
            <a:r>
              <a:rPr lang="ru-RU" sz="1600" dirty="0" smtClean="0"/>
              <a:t>«22» января 2021 </a:t>
            </a:r>
            <a:r>
              <a:rPr lang="ru-RU" sz="1600" dirty="0"/>
              <a:t>г. № </a:t>
            </a:r>
            <a:r>
              <a:rPr lang="ru-RU" sz="1600" dirty="0" smtClean="0"/>
              <a:t>6);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6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https</a:t>
            </a:r>
            <a:r>
              <a:rPr lang="en-US" sz="16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://nostroy.ru/nostroy/nk-komissiya/documents</a:t>
            </a:r>
            <a:r>
              <a:rPr lang="en-US" sz="2000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/</a:t>
            </a:r>
            <a:endParaRPr lang="ru-RU" dirty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7674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757383" y="904493"/>
            <a:ext cx="9109470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Актуальность проблемы</a:t>
            </a:r>
            <a:endParaRPr sz="2000" dirty="0"/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2000" dirty="0"/>
              <a:t>Проблема актуальна, когда речь идет о требованиях саморегулируемых организаций к заключаемым ее членами договорам в рамках обеспечения системы менеджмента качества, договорам страхования, договорам об оказании образовательных и иных сопутствующих основной деятельности услуг.</a:t>
            </a: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</a:t>
            </a:fld>
            <a:endParaRPr dirty="0"/>
          </a:p>
        </p:txBody>
      </p:sp>
      <p:pic>
        <p:nvPicPr>
          <p:cNvPr id="352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481" y="6016930"/>
            <a:ext cx="1204760" cy="5383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Picture 15" descr="Picture 15"/>
          <p:cNvPicPr>
            <a:picLocks noChangeAspect="1"/>
          </p:cNvPicPr>
          <p:nvPr/>
        </p:nvPicPr>
        <p:blipFill>
          <a:blip r:embed="rId4"/>
          <a:srcRect t="66112"/>
          <a:stretch>
            <a:fillRect/>
          </a:stretch>
        </p:blipFill>
        <p:spPr>
          <a:xfrm>
            <a:off x="926380" y="6360372"/>
            <a:ext cx="5110709" cy="2015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xmlns="" id="{3DAB0520-FFFB-40DB-BB81-EEAE4D588139}"/>
              </a:ext>
            </a:extLst>
          </p:cNvPr>
          <p:cNvSpPr txBox="1"/>
          <p:nvPr/>
        </p:nvSpPr>
        <p:spPr>
          <a:xfrm>
            <a:off x="3203483" y="6230332"/>
            <a:ext cx="666337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О законности установления внутренними документами СРО требований к порядку заключения своими членами договоров возмездного оказания услуг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3" y="469065"/>
            <a:ext cx="10039687" cy="4431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 smtClean="0"/>
              <a:t>Правовая природа </a:t>
            </a:r>
            <a:r>
              <a:rPr lang="ru-RU" sz="2000" dirty="0"/>
              <a:t>СРО</a:t>
            </a:r>
            <a:endParaRPr sz="2000" dirty="0"/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b="1" dirty="0"/>
              <a:t>п. 1 ст. 2 Закона № 315-ФЗ - </a:t>
            </a:r>
            <a:r>
              <a:rPr lang="ru-RU" dirty="0"/>
              <a:t>под саморегулированием понимается самостоятельная и инициативная деятельность, которая осуществляется субъектами предпринимательской или профессиональной деятельности и содержанием которой являются разработка и установление стандартов и правил указанной деятельности, а также контроль за соблюдением требований указанных стандартов и правил;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п. 2,3,7 ст. 4 Закона № 315-ФЗ - </a:t>
            </a:r>
            <a:r>
              <a:rPr lang="ru-RU" dirty="0"/>
              <a:t>саморегулируемая организация разрабатывает и утверждает стандарты и правила предпринимательской или профессиональной деятельности;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ч.1 статьи 14 Закона № 315-ФЗ - </a:t>
            </a:r>
            <a:r>
              <a:rPr lang="ru-RU" dirty="0"/>
              <a:t>саморегулируемая организация не вправе осуществлять предпринимательскую деятельность.</a:t>
            </a:r>
          </a:p>
          <a:p>
            <a:pPr>
              <a:defRPr sz="1400" b="1">
                <a:latin typeface="Verdana"/>
                <a:ea typeface="Verdana"/>
                <a:cs typeface="Verdana"/>
                <a:sym typeface="Verdana"/>
              </a:defRPr>
            </a:pPr>
            <a:endParaRPr lang="ru-RU" sz="1400" b="1" dirty="0">
              <a:sym typeface="Verdana"/>
            </a:endParaRP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4</a:t>
            </a:fld>
            <a:endParaRPr dirty="0"/>
          </a:p>
        </p:txBody>
      </p:sp>
      <p:pic>
        <p:nvPicPr>
          <p:cNvPr id="352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481" y="6016930"/>
            <a:ext cx="1204760" cy="5383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Picture 15" descr="Picture 15"/>
          <p:cNvPicPr>
            <a:picLocks noChangeAspect="1"/>
          </p:cNvPicPr>
          <p:nvPr/>
        </p:nvPicPr>
        <p:blipFill>
          <a:blip r:embed="rId4"/>
          <a:srcRect t="66112"/>
          <a:stretch>
            <a:fillRect/>
          </a:stretch>
        </p:blipFill>
        <p:spPr>
          <a:xfrm>
            <a:off x="926380" y="6360372"/>
            <a:ext cx="5110709" cy="2015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xmlns="" id="{3DAB0520-FFFB-40DB-BB81-EEAE4D588139}"/>
              </a:ext>
            </a:extLst>
          </p:cNvPr>
          <p:cNvSpPr txBox="1"/>
          <p:nvPr/>
        </p:nvSpPr>
        <p:spPr>
          <a:xfrm>
            <a:off x="3203483" y="6230332"/>
            <a:ext cx="666337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О законности установления внутренними документами СРО требований к порядку заключения своими членами договоров возмездного оказания услуг</a:t>
            </a:r>
          </a:p>
        </p:txBody>
      </p:sp>
    </p:spTree>
    <p:extLst>
      <p:ext uri="{BB962C8B-B14F-4D97-AF65-F5344CB8AC3E}">
        <p14:creationId xmlns:p14="http://schemas.microsoft.com/office/powerpoint/2010/main" val="11835840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-104503" y="53214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4" y="173093"/>
            <a:ext cx="10039687" cy="5570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Правовой </a:t>
            </a:r>
            <a:r>
              <a:rPr lang="ru-RU" sz="2000" dirty="0" smtClean="0"/>
              <a:t>режим внутренних документов </a:t>
            </a:r>
            <a:r>
              <a:rPr lang="ru-RU" sz="2000" dirty="0"/>
              <a:t>СРО</a:t>
            </a:r>
            <a:endParaRPr sz="2000" dirty="0"/>
          </a:p>
          <a:p>
            <a:endParaRPr lang="ru-RU" dirty="0"/>
          </a:p>
          <a:p>
            <a:r>
              <a:rPr lang="ru-RU" dirty="0"/>
              <a:t>Поскольку деятельность СРО к предпринимательской не относится, при установлении требований к членам СРО не свойственно такое нарушение как недобросовестная конкуренция, так как оно в соответствии с п. 9 ст. 4 Закона № 135–ФЗ может быть совершено только хозяйствующим субъектом, коим СРО не является с учетом п. 5 указанной статьи. </a:t>
            </a:r>
            <a:endParaRPr lang="ru-RU" dirty="0" smtClean="0"/>
          </a:p>
          <a:p>
            <a:endParaRPr lang="ru-RU" dirty="0"/>
          </a:p>
          <a:p>
            <a:pPr algn="just"/>
            <a:r>
              <a:rPr lang="ru-RU" dirty="0"/>
              <a:t>Судебной практикой подтверждается вывод о возможности установления внутренними документами СРО требований к порядку заключения своими членами договоров возмездного оказания услуг. Так, суд не усматривает в действиях некоммерческого партнерства по установлению в правилах саморегулирования повышенных требований к страховым организациям нарушения Закона № 135-ФЗ. Судом при этом было учтено, что правила были предусмотрены только для членов партнерства и соответствовали целям создания и содержанию деятельности СРО. Правила были утверждены решением общего собрания членов партнерства, т.е. члены партнерства установили требования к страховым организациям самостоятельно для себя, третьи лица не повлияли на принятое ими решение и не согласовали действия членов партнерства. Никаких соглашений между партнерством и аккредитованными страховыми организациями не </a:t>
            </a:r>
            <a:r>
              <a:rPr lang="ru-RU" dirty="0" smtClean="0"/>
              <a:t>заключалось.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* </a:t>
            </a:r>
            <a:r>
              <a:rPr lang="ru-RU" sz="1200" i="1" dirty="0"/>
              <a:t>постановление ФАС Северо-Кавказского округа от 28.10.2010 по делу № А32-15910/2010, постановление Первого арбитражного апелляционного суда по делу № А43-29459/2010, решение Арбитражного суда Нижегородской области по делу № А43-6054/2011</a:t>
            </a:r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5</a:t>
            </a:fld>
            <a:endParaRPr dirty="0"/>
          </a:p>
        </p:txBody>
      </p:sp>
      <p:pic>
        <p:nvPicPr>
          <p:cNvPr id="352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481" y="6016930"/>
            <a:ext cx="1204760" cy="5383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Picture 15" descr="Picture 15"/>
          <p:cNvPicPr>
            <a:picLocks noChangeAspect="1"/>
          </p:cNvPicPr>
          <p:nvPr/>
        </p:nvPicPr>
        <p:blipFill>
          <a:blip r:embed="rId4"/>
          <a:srcRect t="66112"/>
          <a:stretch>
            <a:fillRect/>
          </a:stretch>
        </p:blipFill>
        <p:spPr>
          <a:xfrm>
            <a:off x="926380" y="6360372"/>
            <a:ext cx="5110709" cy="2015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xmlns="" id="{3DAB0520-FFFB-40DB-BB81-EEAE4D588139}"/>
              </a:ext>
            </a:extLst>
          </p:cNvPr>
          <p:cNvSpPr txBox="1"/>
          <p:nvPr/>
        </p:nvSpPr>
        <p:spPr>
          <a:xfrm>
            <a:off x="3203483" y="6230332"/>
            <a:ext cx="666337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О законности установления внутренними документами СРО требований к порядку заключения своими членами договоров возмездного оказания услуг</a:t>
            </a:r>
          </a:p>
        </p:txBody>
      </p:sp>
    </p:spTree>
    <p:extLst>
      <p:ext uri="{BB962C8B-B14F-4D97-AF65-F5344CB8AC3E}">
        <p14:creationId xmlns:p14="http://schemas.microsoft.com/office/powerpoint/2010/main" val="3746817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3" y="469065"/>
            <a:ext cx="10039687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О возможности установления внутренними документами СРО требований к порядку заключения своими членами договоров возмездного оказания услуг</a:t>
            </a:r>
          </a:p>
          <a:p>
            <a:pPr lvl="0"/>
            <a:r>
              <a:rPr lang="ru-RU" dirty="0"/>
              <a:t>	</a:t>
            </a:r>
          </a:p>
          <a:p>
            <a:pPr lvl="0" algn="just"/>
            <a:r>
              <a:rPr lang="ru-RU" dirty="0"/>
              <a:t>СРО вправе установить в своих внутренних документах требования к порядку заключения своими членами договоров возмездного оказания услуг, в частности, если речь идет о системах сертификации, страховании, образовательных и иных услугах.</a:t>
            </a:r>
          </a:p>
          <a:p>
            <a:pPr lvl="0" algn="just"/>
            <a:endParaRPr lang="ru-RU"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6</a:t>
            </a:fld>
            <a:endParaRPr dirty="0"/>
          </a:p>
        </p:txBody>
      </p:sp>
      <p:pic>
        <p:nvPicPr>
          <p:cNvPr id="352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481" y="6016930"/>
            <a:ext cx="1204760" cy="5383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Picture 15" descr="Picture 15"/>
          <p:cNvPicPr>
            <a:picLocks noChangeAspect="1"/>
          </p:cNvPicPr>
          <p:nvPr/>
        </p:nvPicPr>
        <p:blipFill>
          <a:blip r:embed="rId4"/>
          <a:srcRect t="66112"/>
          <a:stretch>
            <a:fillRect/>
          </a:stretch>
        </p:blipFill>
        <p:spPr>
          <a:xfrm>
            <a:off x="926380" y="6360372"/>
            <a:ext cx="5110709" cy="2015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xmlns="" id="{3DAB0520-FFFB-40DB-BB81-EEAE4D588139}"/>
              </a:ext>
            </a:extLst>
          </p:cNvPr>
          <p:cNvSpPr txBox="1"/>
          <p:nvPr/>
        </p:nvSpPr>
        <p:spPr>
          <a:xfrm>
            <a:off x="3203483" y="6230332"/>
            <a:ext cx="666337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О законности установления внутренними документами СРО требований к порядку заключения своими членами договоров возмездного оказания услуг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4793" y="2676054"/>
            <a:ext cx="10039687" cy="2585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 algn="just"/>
            <a:r>
              <a:rPr lang="ru-RU" dirty="0"/>
              <a:t>Вместе с тем, необходимо обратить внимание на то, что если СРО устанавливает определенные требования к заключаемым ее членами договорам возмездного оказания услуг, то содержанием таких требований могут быть </a:t>
            </a:r>
            <a:r>
              <a:rPr lang="ru-RU" b="1" dirty="0"/>
              <a:t>только обоснованные объективные критерии </a:t>
            </a:r>
            <a:r>
              <a:rPr lang="ru-RU" dirty="0"/>
              <a:t>к условиям заключаемых договоров и выбору контрагентов </a:t>
            </a:r>
            <a:r>
              <a:rPr lang="ru-RU" b="1" dirty="0"/>
              <a:t>с учетом целей саморегулирования</a:t>
            </a:r>
            <a:r>
              <a:rPr lang="ru-RU" dirty="0"/>
              <a:t>, а не указание на конкретных лиц, с которыми возможно заключение таких договоров либо установление критериев, не имеющих значения для достижения целей саморегулирования. Подобное может рассматриваться как разновидность злоупотребления правом в виде использования гражданских прав в целях ограничения конкуренции, которое не допускается в соответствии с </a:t>
            </a:r>
            <a:r>
              <a:rPr lang="ru-RU" dirty="0" err="1"/>
              <a:t>абз</a:t>
            </a:r>
            <a:r>
              <a:rPr lang="ru-RU" dirty="0"/>
              <a:t>. 2 п.1 ст. 10 ГК РФ.</a:t>
            </a:r>
          </a:p>
        </p:txBody>
      </p:sp>
    </p:spTree>
    <p:extLst>
      <p:ext uri="{BB962C8B-B14F-4D97-AF65-F5344CB8AC3E}">
        <p14:creationId xmlns:p14="http://schemas.microsoft.com/office/powerpoint/2010/main" val="17266177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16" descr="Picture 16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498336" y="44280"/>
            <a:ext cx="9708383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69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TextBox 14"/>
          <p:cNvSpPr txBox="1"/>
          <p:nvPr/>
        </p:nvSpPr>
        <p:spPr>
          <a:xfrm>
            <a:off x="1219662" y="2196036"/>
            <a:ext cx="8151336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>
              <a:hlinkClick r:id="rId4"/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Секретари НКК</a:t>
            </a:r>
            <a:r>
              <a:rPr lang="ru-RU" dirty="0"/>
              <a:t>: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Коконов Данил Александрович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4"/>
              </a:rPr>
              <a:t>a.kokonov@nostroy.ru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+7 (495) 987-31-50 </a:t>
            </a:r>
            <a:r>
              <a:rPr lang="ru-RU" dirty="0" err="1"/>
              <a:t>вн</a:t>
            </a:r>
            <a:r>
              <a:rPr lang="ru-RU" dirty="0"/>
              <a:t>. 139;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Сидоркин Александр Анатольевич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hlinkClick r:id="rId5"/>
              </a:rPr>
              <a:t>a.sidorkin@nostroy.ru</a:t>
            </a:r>
            <a:endParaRPr lang="ru-RU" dirty="0"/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sym typeface="Verdana"/>
              </a:rPr>
              <a:t>+7 (495) 987-31-50 </a:t>
            </a:r>
            <a:r>
              <a:rPr lang="ru-RU" dirty="0" err="1">
                <a:sym typeface="Verdana"/>
              </a:rPr>
              <a:t>вн</a:t>
            </a:r>
            <a:r>
              <a:rPr lang="ru-RU" dirty="0">
                <a:sym typeface="Verdana"/>
              </a:rPr>
              <a:t>. 167</a:t>
            </a:r>
            <a:r>
              <a:rPr lang="ru-RU" dirty="0"/>
              <a:t>.</a:t>
            </a:r>
            <a:endParaRPr dirty="0">
              <a:latin typeface="Verdana"/>
              <a:ea typeface="Verdana"/>
              <a:cs typeface="Verdana"/>
            </a:endParaRPr>
          </a:p>
        </p:txBody>
      </p:sp>
      <p:sp>
        <p:nvSpPr>
          <p:cNvPr id="553" name="TextBox 10"/>
          <p:cNvSpPr txBox="1"/>
          <p:nvPr/>
        </p:nvSpPr>
        <p:spPr>
          <a:xfrm>
            <a:off x="1219661" y="986842"/>
            <a:ext cx="834383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Научно-консультативная комиссия Ассоциации «Национальное объединение строителей»</a:t>
            </a:r>
            <a:endParaRPr sz="2000" b="1" dirty="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9C7D06-E5B2-456B-868F-E170D8C45598}"/>
              </a:ext>
            </a:extLst>
          </p:cNvPr>
          <p:cNvGrpSpPr/>
          <p:nvPr/>
        </p:nvGrpSpPr>
        <p:grpSpPr>
          <a:xfrm>
            <a:off x="770268" y="1913258"/>
            <a:ext cx="8295927" cy="369332"/>
            <a:chOff x="770268" y="1913258"/>
            <a:chExt cx="8295927" cy="369332"/>
          </a:xfrm>
        </p:grpSpPr>
        <p:sp>
          <p:nvSpPr>
            <p:cNvPr id="555" name="TextBox 12"/>
            <p:cNvSpPr txBox="1"/>
            <p:nvPr/>
          </p:nvSpPr>
          <p:spPr>
            <a:xfrm>
              <a:off x="1219662" y="1913258"/>
              <a:ext cx="7846533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u="sng" dirty="0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</a:rPr>
                <a:t>https://nostroy.ru/nostroy/nk-komissiya/about/</a:t>
              </a:r>
              <a:endParaRPr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E11F5D9B-B24E-471B-9F50-12432959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70268" y="1956555"/>
              <a:ext cx="297181" cy="297181"/>
            </a:xfrm>
            <a:prstGeom prst="rect">
              <a:avLst/>
            </a:prstGeom>
          </p:spPr>
        </p:pic>
      </p:grpSp>
      <p:pic>
        <p:nvPicPr>
          <p:cNvPr id="9" name="Graphic 9">
            <a:extLst>
              <a:ext uri="{FF2B5EF4-FFF2-40B4-BE49-F238E27FC236}">
                <a16:creationId xmlns:a16="http://schemas.microsoft.com/office/drawing/2014/main" xmlns="" id="{5F791657-8233-40C9-94C1-61BECD716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0268" y="2709680"/>
            <a:ext cx="271690" cy="2716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646</Words>
  <Application>Microsoft Office PowerPoint</Application>
  <PresentationFormat>Широкоэкранный</PresentationFormat>
  <Paragraphs>56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Малахов Павел Васильевич</dc:creator>
  <cp:lastModifiedBy>Коконов Данил Александрович</cp:lastModifiedBy>
  <cp:revision>50</cp:revision>
  <dcterms:modified xsi:type="dcterms:W3CDTF">2021-02-17T10:45:23Z</dcterms:modified>
</cp:coreProperties>
</file>