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8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7E811-42AB-46AC-86C9-FD9F3CD43B42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F293C9D-C620-48ED-8257-07737249FA10}">
      <dgm:prSet phldrT="[Текст]" custT="1"/>
      <dgm:spPr/>
      <dgm:t>
        <a:bodyPr/>
        <a:lstStyle/>
        <a:p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Сокращение травматизма</a:t>
          </a:r>
        </a:p>
        <a:p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ru-RU" sz="2000" dirty="0">
              <a:latin typeface="Cambria" panose="02040503050406030204" pitchFamily="18" charset="0"/>
              <a:ea typeface="Cambria" panose="02040503050406030204" pitchFamily="18" charset="0"/>
            </a:rPr>
            <a:t> снижение количества нарушений требований               охраны труда </a:t>
          </a:r>
        </a:p>
      </dgm:t>
    </dgm:pt>
    <dgm:pt modelId="{12BE67DC-D5B7-46F5-950A-309CDD0617D8}" type="parTrans" cxnId="{5AD58740-E50D-4F37-8BBA-07FDC7B30879}">
      <dgm:prSet/>
      <dgm:spPr/>
      <dgm:t>
        <a:bodyPr/>
        <a:lstStyle/>
        <a:p>
          <a:endParaRPr lang="ru-RU"/>
        </a:p>
      </dgm:t>
    </dgm:pt>
    <dgm:pt modelId="{35C2D17F-6F0B-4DF7-B17E-545D16DDBECC}" type="sibTrans" cxnId="{5AD58740-E50D-4F37-8BBA-07FDC7B30879}">
      <dgm:prSet/>
      <dgm:spPr/>
      <dgm:t>
        <a:bodyPr/>
        <a:lstStyle/>
        <a:p>
          <a:endParaRPr lang="ru-RU"/>
        </a:p>
      </dgm:t>
    </dgm:pt>
    <dgm:pt modelId="{CF5DF2CF-CE64-4C05-BEAB-A65162C50981}">
      <dgm:prSet phldrT="[Текст]" custT="1"/>
      <dgm:spPr/>
      <dgm:t>
        <a:bodyPr/>
        <a:lstStyle/>
        <a:p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СТРОИТЕЛЬНЫЕ</a:t>
          </a:r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КОМПАНИИ</a:t>
          </a:r>
          <a:endParaRPr lang="ru-RU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404A2A7-6642-45D3-A644-D981A3312300}" type="parTrans" cxnId="{840E3A21-39C6-4F41-B467-4B3964EE7B90}">
      <dgm:prSet/>
      <dgm:spPr/>
      <dgm:t>
        <a:bodyPr/>
        <a:lstStyle/>
        <a:p>
          <a:endParaRPr lang="ru-RU"/>
        </a:p>
      </dgm:t>
    </dgm:pt>
    <dgm:pt modelId="{C425B8A8-6C95-4674-93D3-F1C673E62F9B}" type="sibTrans" cxnId="{840E3A21-39C6-4F41-B467-4B3964EE7B90}">
      <dgm:prSet/>
      <dgm:spPr/>
      <dgm:t>
        <a:bodyPr/>
        <a:lstStyle/>
        <a:p>
          <a:endParaRPr lang="ru-RU"/>
        </a:p>
      </dgm:t>
    </dgm:pt>
    <dgm:pt modelId="{E764E25A-020B-4AE2-BE6C-4D39EB7E3E60}">
      <dgm:prSet phldrT="[Текст]" custT="1"/>
      <dgm:spPr/>
      <dgm:t>
        <a:bodyPr/>
        <a:lstStyle/>
        <a:p>
          <a:r>
            <a:rPr lang="ru-RU" sz="2400" dirty="0">
              <a:latin typeface="Cambria" panose="02040503050406030204" pitchFamily="18" charset="0"/>
              <a:ea typeface="Cambria" panose="02040503050406030204" pitchFamily="18" charset="0"/>
            </a:rPr>
            <a:t>СРО</a:t>
          </a:r>
        </a:p>
      </dgm:t>
    </dgm:pt>
    <dgm:pt modelId="{0ADD474D-72B9-4E83-A6EA-4C52E6BB2CCF}" type="parTrans" cxnId="{24F4CFD3-C53E-46F9-BFC8-CB83D58483BC}">
      <dgm:prSet/>
      <dgm:spPr/>
      <dgm:t>
        <a:bodyPr/>
        <a:lstStyle/>
        <a:p>
          <a:endParaRPr lang="ru-RU"/>
        </a:p>
      </dgm:t>
    </dgm:pt>
    <dgm:pt modelId="{31644185-76A0-4F96-8CBD-7390F9B323FB}" type="sibTrans" cxnId="{24F4CFD3-C53E-46F9-BFC8-CB83D58483BC}">
      <dgm:prSet/>
      <dgm:spPr/>
      <dgm:t>
        <a:bodyPr/>
        <a:lstStyle/>
        <a:p>
          <a:endParaRPr lang="ru-RU"/>
        </a:p>
      </dgm:t>
    </dgm:pt>
    <dgm:pt modelId="{5815611D-FD73-4C80-8BE9-6C88069D129F}">
      <dgm:prSet phldrT="[Текст]" custT="1"/>
      <dgm:spPr/>
      <dgm:t>
        <a:bodyPr/>
        <a:lstStyle/>
        <a:p>
          <a:r>
            <a:rPr lang="ru-RU" sz="1800" b="0" dirty="0">
              <a:latin typeface="Cambria" panose="02040503050406030204" pitchFamily="18" charset="0"/>
              <a:ea typeface="Cambria" panose="02040503050406030204" pitchFamily="18" charset="0"/>
            </a:rPr>
            <a:t>ГИТ</a:t>
          </a:r>
        </a:p>
      </dgm:t>
    </dgm:pt>
    <dgm:pt modelId="{5A595C78-0D36-4791-9448-8928F7D993EF}" type="parTrans" cxnId="{419882D0-0796-4DC3-BB8C-07E5DAC2F014}">
      <dgm:prSet/>
      <dgm:spPr/>
      <dgm:t>
        <a:bodyPr/>
        <a:lstStyle/>
        <a:p>
          <a:endParaRPr lang="ru-RU"/>
        </a:p>
      </dgm:t>
    </dgm:pt>
    <dgm:pt modelId="{ED5BB23C-E99C-4EC3-8ECF-7EC994F0E765}" type="sibTrans" cxnId="{419882D0-0796-4DC3-BB8C-07E5DAC2F014}">
      <dgm:prSet/>
      <dgm:spPr/>
      <dgm:t>
        <a:bodyPr/>
        <a:lstStyle/>
        <a:p>
          <a:endParaRPr lang="ru-RU"/>
        </a:p>
      </dgm:t>
    </dgm:pt>
    <dgm:pt modelId="{4AB8033E-E1E9-4964-B136-2B37316F186C}">
      <dgm:prSet phldrT="[Текст]" custT="1"/>
      <dgm:spPr/>
      <dgm:t>
        <a:bodyPr/>
        <a:lstStyle/>
        <a:p>
          <a:endParaRPr lang="ru-RU" sz="1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7B3C3C4-4308-4164-B2E6-08BE4693C57D}" type="parTrans" cxnId="{018005C8-5603-4645-B32E-CCDD094790FF}">
      <dgm:prSet/>
      <dgm:spPr/>
      <dgm:t>
        <a:bodyPr/>
        <a:lstStyle/>
        <a:p>
          <a:endParaRPr lang="ru-RU"/>
        </a:p>
      </dgm:t>
    </dgm:pt>
    <dgm:pt modelId="{363E2B5D-A5B2-4D18-B613-234C7CF09F94}" type="sibTrans" cxnId="{018005C8-5603-4645-B32E-CCDD094790FF}">
      <dgm:prSet/>
      <dgm:spPr/>
      <dgm:t>
        <a:bodyPr/>
        <a:lstStyle/>
        <a:p>
          <a:endParaRPr lang="ru-RU"/>
        </a:p>
      </dgm:t>
    </dgm:pt>
    <dgm:pt modelId="{497C646F-6275-4742-BDFB-A4C6F271B9A7}">
      <dgm:prSet custT="1"/>
      <dgm:spPr/>
      <dgm:t>
        <a:bodyPr/>
        <a:lstStyle/>
        <a:p>
          <a:endParaRPr lang="ru-RU"/>
        </a:p>
      </dgm:t>
    </dgm:pt>
    <dgm:pt modelId="{36C76F48-03D3-4512-8D49-08613E812A5E}" type="parTrans" cxnId="{9844CFB4-E102-4539-B4BD-ABEC7E49DEC6}">
      <dgm:prSet/>
      <dgm:spPr/>
      <dgm:t>
        <a:bodyPr/>
        <a:lstStyle/>
        <a:p>
          <a:endParaRPr lang="ru-RU"/>
        </a:p>
      </dgm:t>
    </dgm:pt>
    <dgm:pt modelId="{D89FBDE3-A08A-4B23-94FB-AF60863E7987}" type="sibTrans" cxnId="{9844CFB4-E102-4539-B4BD-ABEC7E49DEC6}">
      <dgm:prSet/>
      <dgm:spPr/>
      <dgm:t>
        <a:bodyPr/>
        <a:lstStyle/>
        <a:p>
          <a:endParaRPr lang="ru-RU"/>
        </a:p>
      </dgm:t>
    </dgm:pt>
    <dgm:pt modelId="{69FAE90D-89DB-4D26-A1AF-0D79DB53B0FD}">
      <dgm:prSet custT="1"/>
      <dgm:spPr/>
      <dgm:t>
        <a:bodyPr/>
        <a:lstStyle/>
        <a:p>
          <a:endParaRPr lang="ru-RU"/>
        </a:p>
      </dgm:t>
    </dgm:pt>
    <dgm:pt modelId="{C09EFB20-2AD1-4F73-9FF6-5BCFA61A27AA}" type="parTrans" cxnId="{C9A0FCCE-A255-4C2F-8F58-54074E4BC1ED}">
      <dgm:prSet/>
      <dgm:spPr/>
      <dgm:t>
        <a:bodyPr/>
        <a:lstStyle/>
        <a:p>
          <a:endParaRPr lang="ru-RU"/>
        </a:p>
      </dgm:t>
    </dgm:pt>
    <dgm:pt modelId="{34345EAA-3DF5-4759-B208-4804F656B2AB}" type="sibTrans" cxnId="{C9A0FCCE-A255-4C2F-8F58-54074E4BC1ED}">
      <dgm:prSet/>
      <dgm:spPr/>
      <dgm:t>
        <a:bodyPr/>
        <a:lstStyle/>
        <a:p>
          <a:endParaRPr lang="ru-RU"/>
        </a:p>
      </dgm:t>
    </dgm:pt>
    <dgm:pt modelId="{4D4337A2-6DFB-44BE-9484-0A4C1A400F73}" type="pres">
      <dgm:prSet presAssocID="{1337E811-42AB-46AC-86C9-FD9F3CD43B42}" presName="composite" presStyleCnt="0">
        <dgm:presLayoutVars>
          <dgm:chMax val="1"/>
          <dgm:dir/>
          <dgm:resizeHandles val="exact"/>
        </dgm:presLayoutVars>
      </dgm:prSet>
      <dgm:spPr/>
    </dgm:pt>
    <dgm:pt modelId="{3A056261-01A2-45AA-943A-7B132CE321F3}" type="pres">
      <dgm:prSet presAssocID="{1337E811-42AB-46AC-86C9-FD9F3CD43B42}" presName="radial" presStyleCnt="0">
        <dgm:presLayoutVars>
          <dgm:animLvl val="ctr"/>
        </dgm:presLayoutVars>
      </dgm:prSet>
      <dgm:spPr/>
    </dgm:pt>
    <dgm:pt modelId="{EE9F0986-2CC8-4C62-990D-C20BB46A2273}" type="pres">
      <dgm:prSet presAssocID="{BF293C9D-C620-48ED-8257-07737249FA10}" presName="centerShape" presStyleLbl="vennNode1" presStyleIdx="0" presStyleCnt="5" custScaleX="117072" custScaleY="110274" custLinFactNeighborX="4625" custLinFactNeighborY="3959"/>
      <dgm:spPr/>
    </dgm:pt>
    <dgm:pt modelId="{D4138134-2734-41AD-9E87-335D941A2D5C}" type="pres">
      <dgm:prSet presAssocID="{CF5DF2CF-CE64-4C05-BEAB-A65162C50981}" presName="node" presStyleLbl="vennNode1" presStyleIdx="1" presStyleCnt="5" custScaleX="174549" custRadScaleRad="100628" custRadScaleInc="6848">
        <dgm:presLayoutVars>
          <dgm:bulletEnabled val="1"/>
        </dgm:presLayoutVars>
      </dgm:prSet>
      <dgm:spPr/>
    </dgm:pt>
    <dgm:pt modelId="{F66469CD-0B78-4424-9175-D8C48F993500}" type="pres">
      <dgm:prSet presAssocID="{E764E25A-020B-4AE2-BE6C-4D39EB7E3E60}" presName="node" presStyleLbl="vennNode1" presStyleIdx="2" presStyleCnt="5" custScaleY="96738" custRadScaleRad="112661" custRadScaleInc="2035">
        <dgm:presLayoutVars>
          <dgm:bulletEnabled val="1"/>
        </dgm:presLayoutVars>
      </dgm:prSet>
      <dgm:spPr/>
    </dgm:pt>
    <dgm:pt modelId="{C5C426F1-EBD9-4913-A394-0918F65203E2}" type="pres">
      <dgm:prSet presAssocID="{5815611D-FD73-4C80-8BE9-6C88069D129F}" presName="node" presStyleLbl="vennNode1" presStyleIdx="3" presStyleCnt="5" custScaleX="131330" custScaleY="84936" custRadScaleRad="121865" custRadScaleInc="-3352">
        <dgm:presLayoutVars>
          <dgm:bulletEnabled val="1"/>
        </dgm:presLayoutVars>
      </dgm:prSet>
      <dgm:spPr/>
    </dgm:pt>
    <dgm:pt modelId="{8DDF29A5-6307-4706-99D0-C87AC1ADAA90}" type="pres">
      <dgm:prSet presAssocID="{4AB8033E-E1E9-4964-B136-2B37316F186C}" presName="node" presStyleLbl="vennNode1" presStyleIdx="4" presStyleCnt="5" custRadScaleRad="91915" custRadScaleInc="1247">
        <dgm:presLayoutVars>
          <dgm:bulletEnabled val="1"/>
        </dgm:presLayoutVars>
      </dgm:prSet>
      <dgm:spPr/>
    </dgm:pt>
  </dgm:ptLst>
  <dgm:cxnLst>
    <dgm:cxn modelId="{840E3A21-39C6-4F41-B467-4B3964EE7B90}" srcId="{BF293C9D-C620-48ED-8257-07737249FA10}" destId="{CF5DF2CF-CE64-4C05-BEAB-A65162C50981}" srcOrd="0" destOrd="0" parTransId="{9404A2A7-6642-45D3-A644-D981A3312300}" sibTransId="{C425B8A8-6C95-4674-93D3-F1C673E62F9B}"/>
    <dgm:cxn modelId="{DA995938-C1F6-42A4-9323-0935A16F35A4}" type="presOf" srcId="{1337E811-42AB-46AC-86C9-FD9F3CD43B42}" destId="{4D4337A2-6DFB-44BE-9484-0A4C1A400F73}" srcOrd="0" destOrd="0" presId="urn:microsoft.com/office/officeart/2005/8/layout/radial3"/>
    <dgm:cxn modelId="{5AD58740-E50D-4F37-8BBA-07FDC7B30879}" srcId="{1337E811-42AB-46AC-86C9-FD9F3CD43B42}" destId="{BF293C9D-C620-48ED-8257-07737249FA10}" srcOrd="0" destOrd="0" parTransId="{12BE67DC-D5B7-46F5-950A-309CDD0617D8}" sibTransId="{35C2D17F-6F0B-4DF7-B17E-545D16DDBECC}"/>
    <dgm:cxn modelId="{D814FD8C-8ECE-494C-96DC-A03FDC18800C}" type="presOf" srcId="{CF5DF2CF-CE64-4C05-BEAB-A65162C50981}" destId="{D4138134-2734-41AD-9E87-335D941A2D5C}" srcOrd="0" destOrd="0" presId="urn:microsoft.com/office/officeart/2005/8/layout/radial3"/>
    <dgm:cxn modelId="{C767BBB2-4458-41F8-9654-2EB15E22C351}" type="presOf" srcId="{5815611D-FD73-4C80-8BE9-6C88069D129F}" destId="{C5C426F1-EBD9-4913-A394-0918F65203E2}" srcOrd="0" destOrd="0" presId="urn:microsoft.com/office/officeart/2005/8/layout/radial3"/>
    <dgm:cxn modelId="{9844CFB4-E102-4539-B4BD-ABEC7E49DEC6}" srcId="{1337E811-42AB-46AC-86C9-FD9F3CD43B42}" destId="{497C646F-6275-4742-BDFB-A4C6F271B9A7}" srcOrd="2" destOrd="0" parTransId="{36C76F48-03D3-4512-8D49-08613E812A5E}" sibTransId="{D89FBDE3-A08A-4B23-94FB-AF60863E7987}"/>
    <dgm:cxn modelId="{018005C8-5603-4645-B32E-CCDD094790FF}" srcId="{BF293C9D-C620-48ED-8257-07737249FA10}" destId="{4AB8033E-E1E9-4964-B136-2B37316F186C}" srcOrd="3" destOrd="0" parTransId="{F7B3C3C4-4308-4164-B2E6-08BE4693C57D}" sibTransId="{363E2B5D-A5B2-4D18-B613-234C7CF09F94}"/>
    <dgm:cxn modelId="{C9A0FCCE-A255-4C2F-8F58-54074E4BC1ED}" srcId="{1337E811-42AB-46AC-86C9-FD9F3CD43B42}" destId="{69FAE90D-89DB-4D26-A1AF-0D79DB53B0FD}" srcOrd="1" destOrd="0" parTransId="{C09EFB20-2AD1-4F73-9FF6-5BCFA61A27AA}" sibTransId="{34345EAA-3DF5-4759-B208-4804F656B2AB}"/>
    <dgm:cxn modelId="{419882D0-0796-4DC3-BB8C-07E5DAC2F014}" srcId="{BF293C9D-C620-48ED-8257-07737249FA10}" destId="{5815611D-FD73-4C80-8BE9-6C88069D129F}" srcOrd="2" destOrd="0" parTransId="{5A595C78-0D36-4791-9448-8928F7D993EF}" sibTransId="{ED5BB23C-E99C-4EC3-8ECF-7EC994F0E765}"/>
    <dgm:cxn modelId="{24F4CFD3-C53E-46F9-BFC8-CB83D58483BC}" srcId="{BF293C9D-C620-48ED-8257-07737249FA10}" destId="{E764E25A-020B-4AE2-BE6C-4D39EB7E3E60}" srcOrd="1" destOrd="0" parTransId="{0ADD474D-72B9-4E83-A6EA-4C52E6BB2CCF}" sibTransId="{31644185-76A0-4F96-8CBD-7390F9B323FB}"/>
    <dgm:cxn modelId="{AB8F84D7-E581-4B27-B5F6-A074C2BFBB52}" type="presOf" srcId="{E764E25A-020B-4AE2-BE6C-4D39EB7E3E60}" destId="{F66469CD-0B78-4424-9175-D8C48F993500}" srcOrd="0" destOrd="0" presId="urn:microsoft.com/office/officeart/2005/8/layout/radial3"/>
    <dgm:cxn modelId="{28AEDBE8-A138-4786-9A11-FE8588CD188D}" type="presOf" srcId="{4AB8033E-E1E9-4964-B136-2B37316F186C}" destId="{8DDF29A5-6307-4706-99D0-C87AC1ADAA90}" srcOrd="0" destOrd="0" presId="urn:microsoft.com/office/officeart/2005/8/layout/radial3"/>
    <dgm:cxn modelId="{844474ED-837C-4565-8006-64F785546EE0}" type="presOf" srcId="{BF293C9D-C620-48ED-8257-07737249FA10}" destId="{EE9F0986-2CC8-4C62-990D-C20BB46A2273}" srcOrd="0" destOrd="0" presId="urn:microsoft.com/office/officeart/2005/8/layout/radial3"/>
    <dgm:cxn modelId="{F1DA7705-A947-40EB-ABBD-F4DDD254EDD0}" type="presParOf" srcId="{4D4337A2-6DFB-44BE-9484-0A4C1A400F73}" destId="{3A056261-01A2-45AA-943A-7B132CE321F3}" srcOrd="0" destOrd="0" presId="urn:microsoft.com/office/officeart/2005/8/layout/radial3"/>
    <dgm:cxn modelId="{D228A9F5-69E6-4DF4-A91A-6BF80A224A59}" type="presParOf" srcId="{3A056261-01A2-45AA-943A-7B132CE321F3}" destId="{EE9F0986-2CC8-4C62-990D-C20BB46A2273}" srcOrd="0" destOrd="0" presId="urn:microsoft.com/office/officeart/2005/8/layout/radial3"/>
    <dgm:cxn modelId="{F1ED671B-198B-4AFA-BD64-96B09890FF51}" type="presParOf" srcId="{3A056261-01A2-45AA-943A-7B132CE321F3}" destId="{D4138134-2734-41AD-9E87-335D941A2D5C}" srcOrd="1" destOrd="0" presId="urn:microsoft.com/office/officeart/2005/8/layout/radial3"/>
    <dgm:cxn modelId="{F5EE675C-61CE-47A4-9487-B9427B8F74D7}" type="presParOf" srcId="{3A056261-01A2-45AA-943A-7B132CE321F3}" destId="{F66469CD-0B78-4424-9175-D8C48F993500}" srcOrd="2" destOrd="0" presId="urn:microsoft.com/office/officeart/2005/8/layout/radial3"/>
    <dgm:cxn modelId="{53CF934B-0467-449D-86BF-ACB916D828A7}" type="presParOf" srcId="{3A056261-01A2-45AA-943A-7B132CE321F3}" destId="{C5C426F1-EBD9-4913-A394-0918F65203E2}" srcOrd="3" destOrd="0" presId="urn:microsoft.com/office/officeart/2005/8/layout/radial3"/>
    <dgm:cxn modelId="{8D50B84C-A90B-429E-AC79-079799F65D63}" type="presParOf" srcId="{3A056261-01A2-45AA-943A-7B132CE321F3}" destId="{8DDF29A5-6307-4706-99D0-C87AC1ADAA90}" srcOrd="4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F0986-2CC8-4C62-990D-C20BB46A2273}">
      <dsp:nvSpPr>
        <dsp:cNvPr id="0" name=""/>
        <dsp:cNvSpPr/>
      </dsp:nvSpPr>
      <dsp:spPr>
        <a:xfrm>
          <a:off x="2286467" y="1312919"/>
          <a:ext cx="3655901" cy="344361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Сокращение травматизма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ambria" panose="02040503050406030204" pitchFamily="18" charset="0"/>
              <a:ea typeface="Cambria" panose="02040503050406030204" pitchFamily="18" charset="0"/>
            </a:rPr>
            <a:t> снижение количества нарушений требований               охраны труда </a:t>
          </a:r>
        </a:p>
      </dsp:txBody>
      <dsp:txXfrm>
        <a:off x="2821861" y="1817225"/>
        <a:ext cx="2585113" cy="2435002"/>
      </dsp:txXfrm>
    </dsp:sp>
    <dsp:sp modelId="{D4138134-2734-41AD-9E87-335D941A2D5C}">
      <dsp:nvSpPr>
        <dsp:cNvPr id="0" name=""/>
        <dsp:cNvSpPr/>
      </dsp:nvSpPr>
      <dsp:spPr>
        <a:xfrm>
          <a:off x="2783315" y="58416"/>
          <a:ext cx="2725390" cy="1561390"/>
        </a:xfrm>
        <a:prstGeom prst="ellipse">
          <a:avLst/>
        </a:prstGeom>
        <a:solidFill>
          <a:schemeClr val="accent5">
            <a:alpha val="50000"/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СТРОИТЕЛЬНЫЕ</a:t>
          </a: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800" kern="1200" dirty="0">
              <a:latin typeface="Cambria" panose="02040503050406030204" pitchFamily="18" charset="0"/>
              <a:ea typeface="Cambria" panose="02040503050406030204" pitchFamily="18" charset="0"/>
            </a:rPr>
            <a:t>КОМПАНИИ</a:t>
          </a:r>
          <a:endParaRPr lang="ru-RU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182439" y="287076"/>
        <a:ext cx="1927142" cy="1104070"/>
      </dsp:txXfrm>
    </dsp:sp>
    <dsp:sp modelId="{F66469CD-0B78-4424-9175-D8C48F993500}">
      <dsp:nvSpPr>
        <dsp:cNvPr id="0" name=""/>
        <dsp:cNvSpPr/>
      </dsp:nvSpPr>
      <dsp:spPr>
        <a:xfrm>
          <a:off x="5435568" y="2191698"/>
          <a:ext cx="1561390" cy="1510457"/>
        </a:xfrm>
        <a:prstGeom prst="ellipse">
          <a:avLst/>
        </a:prstGeom>
        <a:solidFill>
          <a:schemeClr val="accent5">
            <a:alpha val="50000"/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Cambria" panose="02040503050406030204" pitchFamily="18" charset="0"/>
              <a:ea typeface="Cambria" panose="02040503050406030204" pitchFamily="18" charset="0"/>
            </a:rPr>
            <a:t>СРО</a:t>
          </a:r>
        </a:p>
      </dsp:txBody>
      <dsp:txXfrm>
        <a:off x="5664228" y="2412899"/>
        <a:ext cx="1104070" cy="1068055"/>
      </dsp:txXfrm>
    </dsp:sp>
    <dsp:sp modelId="{C5C426F1-EBD9-4913-A394-0918F65203E2}">
      <dsp:nvSpPr>
        <dsp:cNvPr id="0" name=""/>
        <dsp:cNvSpPr/>
      </dsp:nvSpPr>
      <dsp:spPr>
        <a:xfrm>
          <a:off x="3031449" y="4303618"/>
          <a:ext cx="2050573" cy="1326182"/>
        </a:xfrm>
        <a:prstGeom prst="ellipse">
          <a:avLst/>
        </a:prstGeom>
        <a:solidFill>
          <a:schemeClr val="accent5">
            <a:alpha val="50000"/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Cambria" panose="02040503050406030204" pitchFamily="18" charset="0"/>
              <a:ea typeface="Cambria" panose="02040503050406030204" pitchFamily="18" charset="0"/>
            </a:rPr>
            <a:t>ГИТ</a:t>
          </a:r>
        </a:p>
      </dsp:txBody>
      <dsp:txXfrm>
        <a:off x="3331748" y="4497833"/>
        <a:ext cx="1449975" cy="937752"/>
      </dsp:txXfrm>
    </dsp:sp>
    <dsp:sp modelId="{8DDF29A5-6307-4706-99D0-C87AC1ADAA90}">
      <dsp:nvSpPr>
        <dsp:cNvPr id="0" name=""/>
        <dsp:cNvSpPr/>
      </dsp:nvSpPr>
      <dsp:spPr>
        <a:xfrm>
          <a:off x="1276741" y="2056395"/>
          <a:ext cx="1561390" cy="1561390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505401" y="2285055"/>
        <a:ext cx="1104070" cy="1104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57129-B34D-4741-845D-ED1C25261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5981D-6AF5-415C-9068-7B45FFF27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15C381-9E35-434F-B968-618A42315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E755-2C68-49A6-8AC5-9AFF1B3AA4B1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B98D4-A850-42A9-AEE9-1AE87F180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17AE-AD03-4E6A-B4C9-68ECC25C5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C650-4ECE-4CC4-9A11-F4DA97D41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32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E55FD-BD5B-44F8-B47E-046248B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00DB64-901E-4668-8EAF-86BA45FCF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7F5626-68D1-4D0A-A28B-D58476C10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E755-2C68-49A6-8AC5-9AFF1B3AA4B1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1D762-1771-4F34-BE8C-551A196A1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EEEB8A-FD1C-44DA-A3DB-774EFB73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C650-4ECE-4CC4-9A11-F4DA97D41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8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D0A897-1A6C-4294-9B8A-609F8D537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896969-3B19-4F6E-AADA-0903D3B88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E49A67-38FF-412A-8CA1-481E24B0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E755-2C68-49A6-8AC5-9AFF1B3AA4B1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847021-ECAD-4DEE-ACEE-A2C38535A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02BDA-BFC7-47B4-9AF0-518BC848E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C650-4ECE-4CC4-9A11-F4DA97D41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7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0E620-3380-4B1A-9A86-DC16BE1BF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FC20EA-AB92-4759-AB61-921220242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B59AE-8CA9-4219-A86E-6F32937C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E755-2C68-49A6-8AC5-9AFF1B3AA4B1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5193BA-742F-4086-993B-D97E9F35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61582-FA35-46EA-B028-2A91EDD2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C650-4ECE-4CC4-9A11-F4DA97D41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96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877D5-A855-45BF-A767-0A5A87CAB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0F7539-6865-4055-A0C6-7BE58DB38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21BA61-57B4-49B9-B07E-8797817A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E755-2C68-49A6-8AC5-9AFF1B3AA4B1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81402-16E4-46AA-88B0-F1070BB9D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8831F-96E1-4038-ABE1-47246D26B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C650-4ECE-4CC4-9A11-F4DA97D41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8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CA730-E340-44A0-BABE-0A34CEBF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56C452-B017-4E49-AEEE-D328D592C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9D285A-6C16-475F-8969-69789C754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563106-26D7-49C6-849B-B22AF454A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E755-2C68-49A6-8AC5-9AFF1B3AA4B1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EFC217-B35B-4E14-ACDF-4CDE2FCD6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BE5E8B-A93D-47BD-AF3D-1B927A5E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C650-4ECE-4CC4-9A11-F4DA97D41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2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3A6E5-FAEB-4F5B-BD7C-AE5AB514A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FB7782-DBE3-42E5-9BBD-FF465B2C9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DEE07F-9697-4954-916D-7D4193A44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E0B53A-BEB4-41E6-AE13-A68D94895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621FAE-F0EE-4875-8805-0D2406E4E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37B092-360D-49A4-BA67-81A1F4FA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E755-2C68-49A6-8AC5-9AFF1B3AA4B1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00179C8-B6E9-4A34-A5F2-AF6FF33FE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BC741C-2299-4704-9675-EE9A7217E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C650-4ECE-4CC4-9A11-F4DA97D41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53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196A8-C53B-47BB-A885-541B0E34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0BDCE3-20D4-4919-84B1-D01E5C0C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E755-2C68-49A6-8AC5-9AFF1B3AA4B1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D9828C-3442-47BA-9C96-BE8A1D54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5DB8D8-9BD7-43D7-8405-61C692A3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C650-4ECE-4CC4-9A11-F4DA97D41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1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49A194-8822-4612-878C-BBF4429E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E755-2C68-49A6-8AC5-9AFF1B3AA4B1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CD5C54-9051-4962-94A5-DA7DBF5E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5327DE-8017-423E-9E5A-8425C72F9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C650-4ECE-4CC4-9A11-F4DA97D41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2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D41B5-FC6A-4076-861A-AD81D35D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4281CF-F0DA-44D8-8E04-4321BC928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4D4A52-30F7-4F8A-8CA4-7DE9274B9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7D94A5-D193-430B-A7B3-06DA80C5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E755-2C68-49A6-8AC5-9AFF1B3AA4B1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DEBC46-451A-4E70-B76E-ADC5C2148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5A9C5B-C562-43D7-8844-1A7DBFC7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C650-4ECE-4CC4-9A11-F4DA97D41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47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666D0-93A1-4BB7-B1DD-BA347A0B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B52E77-0665-4B96-BF7D-E046E9907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17580-968E-4FD8-BECA-5A371A19D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052A82-162F-4C8B-A21D-5948BC74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E755-2C68-49A6-8AC5-9AFF1B3AA4B1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4A95B1-943E-4C3A-9595-EE389D8EB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AD8CDC-6A31-49E4-A3D6-44DAB479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C650-4ECE-4CC4-9A11-F4DA97D41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70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61922-BB3A-48CB-BDDC-372710AA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E2FDB-EDE3-4BB5-9270-BCE9B5FD7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9F838A-274B-47AA-8BE1-313B934CC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CE755-2C68-49A6-8AC5-9AFF1B3AA4B1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EE4994-6E2E-4B37-BF2C-68A016C8A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5265D-BE0A-498F-BFC1-64305A7C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C650-4ECE-4CC4-9A11-F4DA97D41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4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png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new_pr_worker\Рабочий стол\НП\Презентации\Загускин 03.02.17\Logo_NOSTROY_fix_print.png">
            <a:extLst>
              <a:ext uri="{FF2B5EF4-FFF2-40B4-BE49-F238E27FC236}">
                <a16:creationId xmlns:a16="http://schemas.microsoft.com/office/drawing/2014/main" id="{24C53D8C-73EA-4E5E-A122-B5C8D92D7E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74" y="286550"/>
            <a:ext cx="1105079" cy="998785"/>
          </a:xfrm>
          <a:prstGeom prst="rect">
            <a:avLst/>
          </a:prstGeom>
          <a:noFill/>
          <a:effectLst/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58DEDCF-3D5C-4C5A-8D04-B0C39C950ABA}"/>
              </a:ext>
            </a:extLst>
          </p:cNvPr>
          <p:cNvCxnSpPr/>
          <p:nvPr/>
        </p:nvCxnSpPr>
        <p:spPr>
          <a:xfrm flipV="1">
            <a:off x="3040879" y="1792154"/>
            <a:ext cx="610679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90F0C92-88FC-4BD3-8812-DB947A411C5F}"/>
              </a:ext>
            </a:extLst>
          </p:cNvPr>
          <p:cNvCxnSpPr/>
          <p:nvPr/>
        </p:nvCxnSpPr>
        <p:spPr>
          <a:xfrm flipV="1">
            <a:off x="3040879" y="5203684"/>
            <a:ext cx="610679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649FB4A-13C8-4EFB-A22C-F8DDA911754F}"/>
              </a:ext>
            </a:extLst>
          </p:cNvPr>
          <p:cNvSpPr/>
          <p:nvPr/>
        </p:nvSpPr>
        <p:spPr>
          <a:xfrm>
            <a:off x="1112067" y="2142319"/>
            <a:ext cx="98606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</a:rPr>
              <a:t>Сотрудничество территориальных органов Роструда </a:t>
            </a:r>
          </a:p>
          <a:p>
            <a:pPr algn="ctr"/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</a:rPr>
              <a:t>РО строительной отрасли </a:t>
            </a:r>
          </a:p>
          <a:p>
            <a:pPr algn="ctr"/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</a:rPr>
              <a:t>в сфере охраны труда</a:t>
            </a:r>
            <a:endParaRPr lang="ru-RU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76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861E78-B7DF-4284-9A5A-A24A2AFC5670}"/>
              </a:ext>
            </a:extLst>
          </p:cNvPr>
          <p:cNvSpPr txBox="1"/>
          <p:nvPr/>
        </p:nvSpPr>
        <p:spPr>
          <a:xfrm>
            <a:off x="3060358" y="2158881"/>
            <a:ext cx="62484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7D6930-42CA-41FD-AD1C-2A249B18C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743" y="441925"/>
            <a:ext cx="847417" cy="7925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F3970A-B38D-4057-AD67-4D323C745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76" y="2945028"/>
            <a:ext cx="3185983" cy="318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6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">
            <a:extLst>
              <a:ext uri="{FF2B5EF4-FFF2-40B4-BE49-F238E27FC236}">
                <a16:creationId xmlns:a16="http://schemas.microsoft.com/office/drawing/2014/main" id="{D1DD072E-290D-4B8D-85A3-5F0EE7906DC0}"/>
              </a:ext>
            </a:extLst>
          </p:cNvPr>
          <p:cNvGrpSpPr/>
          <p:nvPr/>
        </p:nvGrpSpPr>
        <p:grpSpPr>
          <a:xfrm>
            <a:off x="340539" y="270456"/>
            <a:ext cx="11298008" cy="1000621"/>
            <a:chOff x="-228424" y="1"/>
            <a:chExt cx="8560712" cy="1000621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4F16474-A8DE-48D4-9CAA-15BCB03E3CBE}"/>
                </a:ext>
              </a:extLst>
            </p:cNvPr>
            <p:cNvSpPr/>
            <p:nvPr/>
          </p:nvSpPr>
          <p:spPr>
            <a:xfrm>
              <a:off x="-228424" y="1"/>
              <a:ext cx="288989" cy="86725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2" descr="C:\Documents and Settings\new_pr_worker\Рабочий стол\НП\Презентации\Логотипы\Лого Нострой.png">
              <a:extLst>
                <a:ext uri="{FF2B5EF4-FFF2-40B4-BE49-F238E27FC236}">
                  <a16:creationId xmlns:a16="http://schemas.microsoft.com/office/drawing/2014/main" id="{25710E9F-C9FD-45D7-9466-10AD5B30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784" y="76840"/>
              <a:ext cx="750504" cy="923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30FD57-52A1-4BF5-9F97-E66995ECA474}"/>
              </a:ext>
            </a:extLst>
          </p:cNvPr>
          <p:cNvSpPr txBox="1"/>
          <p:nvPr/>
        </p:nvSpPr>
        <p:spPr>
          <a:xfrm>
            <a:off x="721932" y="446418"/>
            <a:ext cx="89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itchFamily="18" charset="0"/>
              </a:rPr>
              <a:t>ОСНОВНЫЕ ЦЕЛИ И ЗАДАЧИ СОВМЕСТНОЙ РАБОТЫ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68DA93-9FA9-40EB-BDA8-91160C4C6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068" y="1657821"/>
            <a:ext cx="990479" cy="10903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BFBC73-9540-4E47-B723-38AB6D8F619F}"/>
              </a:ext>
            </a:extLst>
          </p:cNvPr>
          <p:cNvSpPr txBox="1"/>
          <p:nvPr/>
        </p:nvSpPr>
        <p:spPr>
          <a:xfrm>
            <a:off x="10648068" y="3184280"/>
            <a:ext cx="990479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СРО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366D671-B6A2-4301-B864-3D8A273E3A50}"/>
              </a:ext>
            </a:extLst>
          </p:cNvPr>
          <p:cNvSpPr/>
          <p:nvPr/>
        </p:nvSpPr>
        <p:spPr>
          <a:xfrm>
            <a:off x="3007900" y="1240953"/>
            <a:ext cx="700238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Поиск эффективных решений для строительного бизнеса по вопросам устройства и функционирования СУОТ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FE129C0-B503-4882-B50C-16580994682F}"/>
              </a:ext>
            </a:extLst>
          </p:cNvPr>
          <p:cNvSpPr/>
          <p:nvPr/>
        </p:nvSpPr>
        <p:spPr>
          <a:xfrm>
            <a:off x="3007900" y="2193291"/>
            <a:ext cx="6994359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Разработка и применение правовых инструментов по оптимизации процессов СУОТ, влияющих на экономический эффект от строительной деятельности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A260005-1FC0-4A26-BB6A-21C1ADF7CF21}"/>
              </a:ext>
            </a:extLst>
          </p:cNvPr>
          <p:cNvSpPr/>
          <p:nvPr/>
        </p:nvSpPr>
        <p:spPr>
          <a:xfrm>
            <a:off x="3019679" y="3295104"/>
            <a:ext cx="7010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Формирование актуальной базы данных о травматизме на объектах строительства на основе информации СРО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FCAD184-9EB4-4EAC-B4A8-789235F21D86}"/>
              </a:ext>
            </a:extLst>
          </p:cNvPr>
          <p:cNvSpPr/>
          <p:nvPr/>
        </p:nvSpPr>
        <p:spPr>
          <a:xfrm>
            <a:off x="3015920" y="4114567"/>
            <a:ext cx="699436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Совершенствование комплекса мероприятий по предупреждению причин производственного травматизма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A688E54-4C10-46E4-8FD3-96B42AF27CAE}"/>
              </a:ext>
            </a:extLst>
          </p:cNvPr>
          <p:cNvSpPr/>
          <p:nvPr/>
        </p:nvSpPr>
        <p:spPr>
          <a:xfrm>
            <a:off x="3036065" y="5241807"/>
            <a:ext cx="699436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Усиление работы по практическому применению действующих законодательных норм, предусматривающих совместные мероприятия территориальных органов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Роструда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и СРО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8C99F8-3CFD-4CC2-ADD8-5607D74C6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9" y="1313670"/>
            <a:ext cx="2464445" cy="17424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D23C7D-34EC-40CE-8EF2-A76AFA102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79" y="3387136"/>
            <a:ext cx="1063562" cy="123526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286CB3F-A375-49B1-9979-715A9F03AB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7"/>
          <a:stretch/>
        </p:blipFill>
        <p:spPr>
          <a:xfrm>
            <a:off x="437692" y="4783963"/>
            <a:ext cx="2570207" cy="184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6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7F2DB8-FB6C-4B4A-BD2F-643D9B104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28" y="5051868"/>
            <a:ext cx="2097515" cy="1755323"/>
          </a:xfrm>
          <a:prstGeom prst="rect">
            <a:avLst/>
          </a:prstGeom>
        </p:spPr>
      </p:pic>
      <p:grpSp>
        <p:nvGrpSpPr>
          <p:cNvPr id="7" name="Группа 2">
            <a:extLst>
              <a:ext uri="{FF2B5EF4-FFF2-40B4-BE49-F238E27FC236}">
                <a16:creationId xmlns:a16="http://schemas.microsoft.com/office/drawing/2014/main" id="{7051A1EB-051C-4055-BF41-BFE00FE4C884}"/>
              </a:ext>
            </a:extLst>
          </p:cNvPr>
          <p:cNvGrpSpPr/>
          <p:nvPr/>
        </p:nvGrpSpPr>
        <p:grpSpPr>
          <a:xfrm>
            <a:off x="340539" y="200526"/>
            <a:ext cx="11298008" cy="867252"/>
            <a:chOff x="-228424" y="1"/>
            <a:chExt cx="8560712" cy="867252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DEEBCFD-16B0-42A0-9DA8-892B290CE2EB}"/>
                </a:ext>
              </a:extLst>
            </p:cNvPr>
            <p:cNvSpPr/>
            <p:nvPr/>
          </p:nvSpPr>
          <p:spPr>
            <a:xfrm>
              <a:off x="-228424" y="1"/>
              <a:ext cx="288989" cy="86725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Picture 2" descr="C:\Documents and Settings\new_pr_worker\Рабочий стол\НП\Презентации\Логотипы\Лого Нострой.png">
              <a:extLst>
                <a:ext uri="{FF2B5EF4-FFF2-40B4-BE49-F238E27FC236}">
                  <a16:creationId xmlns:a16="http://schemas.microsoft.com/office/drawing/2014/main" id="{71D559AF-0113-4C23-ADF4-BAA9029909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136" y="76840"/>
              <a:ext cx="642152" cy="790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65CA242-8770-4F8B-B6E1-64E4F0F87677}"/>
              </a:ext>
            </a:extLst>
          </p:cNvPr>
          <p:cNvSpPr txBox="1"/>
          <p:nvPr/>
        </p:nvSpPr>
        <p:spPr>
          <a:xfrm>
            <a:off x="810164" y="421468"/>
            <a:ext cx="968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itchFamily="18" charset="0"/>
              </a:rPr>
              <a:t>ВЗАИМОДЕЙСТВИЕ УЧАСТНИКОВ СТРОИТЕЛЬНОГО ПРОЦЕССА 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E8AC9234-D1AC-4C64-85EE-9BFEB84AF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537044"/>
              </p:ext>
            </p:extLst>
          </p:nvPr>
        </p:nvGraphicFramePr>
        <p:xfrm>
          <a:off x="1363776" y="907847"/>
          <a:ext cx="7852612" cy="5629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2" descr="C:\Documents and Settings\new_pr_worker\Рабочий стол\НП\Презентации\Логотипы\Лого Нострой.png">
            <a:extLst>
              <a:ext uri="{FF2B5EF4-FFF2-40B4-BE49-F238E27FC236}">
                <a16:creationId xmlns:a16="http://schemas.microsoft.com/office/drawing/2014/main" id="{E56204DD-BE73-4329-8981-A12BE470D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55" y="3258435"/>
            <a:ext cx="1044745" cy="97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4F055230-86FB-4DE4-889F-5F6F3F4A6EB7}"/>
              </a:ext>
            </a:extLst>
          </p:cNvPr>
          <p:cNvSpPr/>
          <p:nvPr/>
        </p:nvSpPr>
        <p:spPr>
          <a:xfrm>
            <a:off x="5060410" y="3395480"/>
            <a:ext cx="729449" cy="360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BE7CDE-B8A8-44D1-87F4-A6627CDABE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4638" y="1115850"/>
            <a:ext cx="1804225" cy="179620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B2D68C4-E99D-49C2-99C0-56B016C3ECE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3"/>
          <a:stretch/>
        </p:blipFill>
        <p:spPr>
          <a:xfrm>
            <a:off x="810164" y="3031386"/>
            <a:ext cx="1804225" cy="20204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98F6FC2-85FA-4EDF-94F1-4CC31717B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58" y="2691961"/>
            <a:ext cx="2693976" cy="202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2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2">
            <a:extLst>
              <a:ext uri="{FF2B5EF4-FFF2-40B4-BE49-F238E27FC236}">
                <a16:creationId xmlns:a16="http://schemas.microsoft.com/office/drawing/2014/main" id="{6F887B77-F839-4A87-985C-77F25F66D42C}"/>
              </a:ext>
            </a:extLst>
          </p:cNvPr>
          <p:cNvGrpSpPr/>
          <p:nvPr/>
        </p:nvGrpSpPr>
        <p:grpSpPr>
          <a:xfrm>
            <a:off x="340539" y="270456"/>
            <a:ext cx="11298008" cy="867252"/>
            <a:chOff x="-228424" y="1"/>
            <a:chExt cx="8560712" cy="867252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8EF5AE9-75BE-4BAB-98BC-A74877449C66}"/>
                </a:ext>
              </a:extLst>
            </p:cNvPr>
            <p:cNvSpPr/>
            <p:nvPr/>
          </p:nvSpPr>
          <p:spPr>
            <a:xfrm>
              <a:off x="-228424" y="1"/>
              <a:ext cx="288989" cy="7904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Picture 2" descr="C:\Documents and Settings\new_pr_worker\Рабочий стол\НП\Презентации\Логотипы\Лого Нострой.png">
              <a:extLst>
                <a:ext uri="{FF2B5EF4-FFF2-40B4-BE49-F238E27FC236}">
                  <a16:creationId xmlns:a16="http://schemas.microsoft.com/office/drawing/2014/main" id="{BE7BF199-3F51-4310-A113-729801311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136" y="76840"/>
              <a:ext cx="642152" cy="790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4A5DD1F-E95F-4B6F-9EC3-8532A415804F}"/>
              </a:ext>
            </a:extLst>
          </p:cNvPr>
          <p:cNvSpPr txBox="1"/>
          <p:nvPr/>
        </p:nvSpPr>
        <p:spPr>
          <a:xfrm>
            <a:off x="721933" y="387845"/>
            <a:ext cx="89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itchFamily="18" charset="0"/>
              </a:rPr>
              <a:t>НАПРАВЛЕНИЯ ВЗАИМОДЕЙСТВИЯ НОСТРОЙ, ГИТ И СРО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6A6CAB-47D8-4F38-BE1F-86BFEA2F0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626" y="951199"/>
            <a:ext cx="1072062" cy="10139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288CA60-B53F-4AB5-815D-1985E838B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5" y="849510"/>
            <a:ext cx="1133475" cy="1247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E9A7CA-6133-48F6-884E-6F0F0807E48A}"/>
              </a:ext>
            </a:extLst>
          </p:cNvPr>
          <p:cNvSpPr txBox="1"/>
          <p:nvPr/>
        </p:nvSpPr>
        <p:spPr>
          <a:xfrm>
            <a:off x="8827837" y="1033977"/>
            <a:ext cx="1133475" cy="73348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СРО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AAFBC43-35E0-4FDA-B1E3-F9CB87C0C0E3}"/>
              </a:ext>
            </a:extLst>
          </p:cNvPr>
          <p:cNvSpPr/>
          <p:nvPr/>
        </p:nvSpPr>
        <p:spPr>
          <a:xfrm>
            <a:off x="334353" y="2066884"/>
            <a:ext cx="326225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Анализ опыта работы СРО               и ГИТ по новой модели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3FA0B0D-426F-4930-B940-845F87C08A4A}"/>
              </a:ext>
            </a:extLst>
          </p:cNvPr>
          <p:cNvSpPr/>
          <p:nvPr/>
        </p:nvSpPr>
        <p:spPr>
          <a:xfrm>
            <a:off x="7405666" y="2397221"/>
            <a:ext cx="423288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Соблюдение прав строительных компаний при проведении надзорных мероприятий;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B6986C0-2AAA-45D8-A4A3-5545E3C4FEBB}"/>
              </a:ext>
            </a:extLst>
          </p:cNvPr>
          <p:cNvSpPr/>
          <p:nvPr/>
        </p:nvSpPr>
        <p:spPr>
          <a:xfrm>
            <a:off x="3988154" y="2406170"/>
            <a:ext cx="3141691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Информирование СРО                           о произошедших НС, проведении плановых                  и внеплановых проверок                   в соответствии с ч. 4 ст. 7                294-ФЗ от 26.12.2008 (ред. от 02.08.2019);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A30352-000D-48AD-9CC8-EC0797FDEBD7}"/>
              </a:ext>
            </a:extLst>
          </p:cNvPr>
          <p:cNvSpPr/>
          <p:nvPr/>
        </p:nvSpPr>
        <p:spPr>
          <a:xfrm>
            <a:off x="334354" y="2780769"/>
            <a:ext cx="3262252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Изучение международного опыта в сфере управления ОТ и возможности применения в РФ наилучших практик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297759-A1A8-4BBB-9A7D-194D2FEF7782}"/>
              </a:ext>
            </a:extLst>
          </p:cNvPr>
          <p:cNvSpPr/>
          <p:nvPr/>
        </p:nvSpPr>
        <p:spPr>
          <a:xfrm>
            <a:off x="334353" y="4258097"/>
            <a:ext cx="3262252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Обобщение статистики производственного травматизма, координация обмена информацией между ГИТ и СРО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8C9D5F-DF51-4B61-81DF-D48093262166}"/>
              </a:ext>
            </a:extLst>
          </p:cNvPr>
          <p:cNvSpPr/>
          <p:nvPr/>
        </p:nvSpPr>
        <p:spPr>
          <a:xfrm>
            <a:off x="3988154" y="4548541"/>
            <a:ext cx="3141691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Взаимодействие с СРО                    по защите прав их членов при осуществлении государственного контроля и надзора.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CBF043A-95F4-47D0-8E9C-4F937848F2F8}"/>
              </a:ext>
            </a:extLst>
          </p:cNvPr>
          <p:cNvSpPr/>
          <p:nvPr/>
        </p:nvSpPr>
        <p:spPr>
          <a:xfrm>
            <a:off x="7405666" y="3430846"/>
            <a:ext cx="423288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Контроль за соблюдением членами СРО требований по ОТ;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558F24-E0AD-4DF4-AA40-FCC0676BD98E}"/>
              </a:ext>
            </a:extLst>
          </p:cNvPr>
          <p:cNvSpPr/>
          <p:nvPr/>
        </p:nvSpPr>
        <p:spPr>
          <a:xfrm>
            <a:off x="7405666" y="4187472"/>
            <a:ext cx="4232882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Участие в проверочных мероприятиях по произошедшему НС на объекте строительной компании - члена СРО;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5B405BE-8B07-4BDE-B825-1C6BD43CADCC}"/>
              </a:ext>
            </a:extLst>
          </p:cNvPr>
          <p:cNvSpPr/>
          <p:nvPr/>
        </p:nvSpPr>
        <p:spPr>
          <a:xfrm>
            <a:off x="7405665" y="5213230"/>
            <a:ext cx="423288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Мониторинг информации                               о произошедших НС и направление информации в НОСТРОЙ.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6EA020A-24BA-1942-8741-21A758B16E6B}"/>
              </a:ext>
            </a:extLst>
          </p:cNvPr>
          <p:cNvSpPr/>
          <p:nvPr/>
        </p:nvSpPr>
        <p:spPr>
          <a:xfrm>
            <a:off x="334353" y="5802979"/>
            <a:ext cx="326225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Выявление типовых нарушений и обучение по управлению рисками</a:t>
            </a:r>
          </a:p>
        </p:txBody>
      </p:sp>
    </p:spTree>
    <p:extLst>
      <p:ext uri="{BB962C8B-B14F-4D97-AF65-F5344CB8AC3E}">
        <p14:creationId xmlns:p14="http://schemas.microsoft.com/office/powerpoint/2010/main" val="200984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66352BD-E670-46B4-9941-3C4FDCEBE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5" t="5508" r="28111" b="1180"/>
          <a:stretch/>
        </p:blipFill>
        <p:spPr>
          <a:xfrm>
            <a:off x="202815" y="1137708"/>
            <a:ext cx="1465348" cy="1606215"/>
          </a:xfrm>
          <a:prstGeom prst="rect">
            <a:avLst/>
          </a:prstGeom>
        </p:spPr>
      </p:pic>
      <p:grpSp>
        <p:nvGrpSpPr>
          <p:cNvPr id="4" name="Группа 2">
            <a:extLst>
              <a:ext uri="{FF2B5EF4-FFF2-40B4-BE49-F238E27FC236}">
                <a16:creationId xmlns:a16="http://schemas.microsoft.com/office/drawing/2014/main" id="{B576AA35-E8D8-45FA-98B0-E2CEDC806CF2}"/>
              </a:ext>
            </a:extLst>
          </p:cNvPr>
          <p:cNvGrpSpPr/>
          <p:nvPr/>
        </p:nvGrpSpPr>
        <p:grpSpPr>
          <a:xfrm>
            <a:off x="340539" y="270456"/>
            <a:ext cx="11298008" cy="867252"/>
            <a:chOff x="-228424" y="1"/>
            <a:chExt cx="8560712" cy="867252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68824E2-39EE-46DB-9C83-C5BA5D286F8D}"/>
                </a:ext>
              </a:extLst>
            </p:cNvPr>
            <p:cNvSpPr/>
            <p:nvPr/>
          </p:nvSpPr>
          <p:spPr>
            <a:xfrm>
              <a:off x="-228424" y="1"/>
              <a:ext cx="288989" cy="7904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2" descr="C:\Documents and Settings\new_pr_worker\Рабочий стол\НП\Презентации\Логотипы\Лого Нострой.png">
              <a:extLst>
                <a:ext uri="{FF2B5EF4-FFF2-40B4-BE49-F238E27FC236}">
                  <a16:creationId xmlns:a16="http://schemas.microsoft.com/office/drawing/2014/main" id="{99ACE094-7C52-4111-9025-3CE7107BD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136" y="76840"/>
              <a:ext cx="642152" cy="790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274E91F-1C85-4FCE-AC52-1945B87E5465}"/>
              </a:ext>
            </a:extLst>
          </p:cNvPr>
          <p:cNvSpPr txBox="1"/>
          <p:nvPr/>
        </p:nvSpPr>
        <p:spPr>
          <a:xfrm>
            <a:off x="721933" y="384863"/>
            <a:ext cx="89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itchFamily="18" charset="0"/>
              </a:rPr>
              <a:t>ПРАВОВАЯ ОСНОВА И СПОСОБЫ ВЗАИМОДЕЙСТВИЯ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D1F004-4F5F-4E25-93F7-42DF8ACA570A}"/>
              </a:ext>
            </a:extLst>
          </p:cNvPr>
          <p:cNvSpPr/>
          <p:nvPr/>
        </p:nvSpPr>
        <p:spPr>
          <a:xfrm>
            <a:off x="1668163" y="1237353"/>
            <a:ext cx="1013254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Разработка РЕГЛАМЕНТА ВЗАИМОДЕЙСТВИЯ и заключение СОГЛАШЕНИЙ О СОТРУДНИЧЕСТВЕ между СРО и территориальными органами Роструда по всем федеральным округам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5EE7C6C-D701-4323-BE88-41FDB2674892}"/>
              </a:ext>
            </a:extLst>
          </p:cNvPr>
          <p:cNvSpPr/>
          <p:nvPr/>
        </p:nvSpPr>
        <p:spPr>
          <a:xfrm>
            <a:off x="1668163" y="2336983"/>
            <a:ext cx="1013254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Апробация и оптимизация новой системы взаимодействия в ходе практической работы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58CBFA5-A804-4A41-9BB0-7AD0868AE5A5}"/>
              </a:ext>
            </a:extLst>
          </p:cNvPr>
          <p:cNvSpPr/>
          <p:nvPr/>
        </p:nvSpPr>
        <p:spPr>
          <a:xfrm>
            <a:off x="1668163" y="3172556"/>
            <a:ext cx="10132540" cy="64633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Констатация и анализ положительных и отрицательных моментов выявляемых при взаимодействии и обмене информацией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49B4950-4ADE-4C3A-9C11-7D59256ADC9C}"/>
              </a:ext>
            </a:extLst>
          </p:cNvPr>
          <p:cNvSpPr/>
          <p:nvPr/>
        </p:nvSpPr>
        <p:spPr>
          <a:xfrm>
            <a:off x="1668163" y="4258445"/>
            <a:ext cx="10132540" cy="369332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Анализ и корректировка задач по выявленным пунктам взаимодействия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7DC6B73-5DF1-4B48-9F5F-5036A1BED781}"/>
              </a:ext>
            </a:extLst>
          </p:cNvPr>
          <p:cNvSpPr/>
          <p:nvPr/>
        </p:nvSpPr>
        <p:spPr>
          <a:xfrm>
            <a:off x="1668163" y="5110461"/>
            <a:ext cx="10132540" cy="36933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Уточнение процессуальных и административных аспектов взаимодействия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4AE7878-C45B-4CC0-B6D2-CEE1826444BB}"/>
              </a:ext>
            </a:extLst>
          </p:cNvPr>
          <p:cNvSpPr/>
          <p:nvPr/>
        </p:nvSpPr>
        <p:spPr>
          <a:xfrm>
            <a:off x="1668163" y="5963230"/>
            <a:ext cx="10132540" cy="646331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Решение приоритетных задач и вопросов, связанных с соблюдением требований законодательства в области организации СУОТ на объектах строительства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C0DC9FB5-CA64-4336-989A-9F1E6E5942BB}"/>
              </a:ext>
            </a:extLst>
          </p:cNvPr>
          <p:cNvSpPr/>
          <p:nvPr/>
        </p:nvSpPr>
        <p:spPr>
          <a:xfrm>
            <a:off x="6096000" y="1922794"/>
            <a:ext cx="729449" cy="360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D394AB85-0A80-4361-9D30-873FE99BEA22}"/>
              </a:ext>
            </a:extLst>
          </p:cNvPr>
          <p:cNvSpPr/>
          <p:nvPr/>
        </p:nvSpPr>
        <p:spPr>
          <a:xfrm>
            <a:off x="6095997" y="2759555"/>
            <a:ext cx="729449" cy="360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FA7EB56A-B48A-46DB-9295-3449EB7E77CD}"/>
              </a:ext>
            </a:extLst>
          </p:cNvPr>
          <p:cNvSpPr/>
          <p:nvPr/>
        </p:nvSpPr>
        <p:spPr>
          <a:xfrm>
            <a:off x="6096000" y="3852801"/>
            <a:ext cx="729449" cy="360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719B1DF0-B592-4A7C-AF79-8C2E8D8BE481}"/>
              </a:ext>
            </a:extLst>
          </p:cNvPr>
          <p:cNvSpPr/>
          <p:nvPr/>
        </p:nvSpPr>
        <p:spPr>
          <a:xfrm>
            <a:off x="6096000" y="4694852"/>
            <a:ext cx="729449" cy="360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2873FDC5-8B02-42C0-AA0F-559FBEAD34D8}"/>
              </a:ext>
            </a:extLst>
          </p:cNvPr>
          <p:cNvSpPr/>
          <p:nvPr/>
        </p:nvSpPr>
        <p:spPr>
          <a:xfrm>
            <a:off x="6095998" y="5534453"/>
            <a:ext cx="729449" cy="360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6D9A38-6463-44A0-B9FF-432AFEF209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2" r="14971"/>
          <a:stretch/>
        </p:blipFill>
        <p:spPr>
          <a:xfrm>
            <a:off x="391297" y="3076706"/>
            <a:ext cx="932163" cy="143883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A29716F-F015-49C4-9820-F2111BA783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1" r="11351"/>
          <a:stretch/>
        </p:blipFill>
        <p:spPr>
          <a:xfrm>
            <a:off x="340539" y="5036837"/>
            <a:ext cx="1172392" cy="173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9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">
            <a:extLst>
              <a:ext uri="{FF2B5EF4-FFF2-40B4-BE49-F238E27FC236}">
                <a16:creationId xmlns:a16="http://schemas.microsoft.com/office/drawing/2014/main" id="{A6DAF417-A0F4-404F-8939-BD8101C654DE}"/>
              </a:ext>
            </a:extLst>
          </p:cNvPr>
          <p:cNvGrpSpPr/>
          <p:nvPr/>
        </p:nvGrpSpPr>
        <p:grpSpPr>
          <a:xfrm>
            <a:off x="340539" y="270456"/>
            <a:ext cx="11298008" cy="867252"/>
            <a:chOff x="-228424" y="1"/>
            <a:chExt cx="8560712" cy="867252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6455A07-8E15-4C0B-AE67-D3700E26EEC2}"/>
                </a:ext>
              </a:extLst>
            </p:cNvPr>
            <p:cNvSpPr/>
            <p:nvPr/>
          </p:nvSpPr>
          <p:spPr>
            <a:xfrm>
              <a:off x="-228424" y="1"/>
              <a:ext cx="288989" cy="86725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2" descr="C:\Documents and Settings\new_pr_worker\Рабочий стол\НП\Презентации\Логотипы\Лого Нострой.png">
              <a:extLst>
                <a:ext uri="{FF2B5EF4-FFF2-40B4-BE49-F238E27FC236}">
                  <a16:creationId xmlns:a16="http://schemas.microsoft.com/office/drawing/2014/main" id="{83DB0349-B6B7-4B84-8A6C-B5053E6A0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136" y="76840"/>
              <a:ext cx="642152" cy="790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A59EA68-C8BA-4FAB-A0B6-FF4D0739E3BE}"/>
              </a:ext>
            </a:extLst>
          </p:cNvPr>
          <p:cNvSpPr txBox="1"/>
          <p:nvPr/>
        </p:nvSpPr>
        <p:spPr>
          <a:xfrm>
            <a:off x="721933" y="384863"/>
            <a:ext cx="89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itchFamily="18" charset="0"/>
              </a:rPr>
              <a:t>СПОСОБЫ ВЗАИМОДЕЙСТВИЯ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7E264C-C6FB-4487-A95A-8913A407F812}"/>
              </a:ext>
            </a:extLst>
          </p:cNvPr>
          <p:cNvSpPr/>
          <p:nvPr/>
        </p:nvSpPr>
        <p:spPr>
          <a:xfrm>
            <a:off x="3457093" y="1339150"/>
            <a:ext cx="6377472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Распространение НОСТРОЙ положительного опыта по федеральным округам РФ, направление в СРО специалистов по ОТ для методической поддержки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BEF84B2-CCDE-47C6-B750-1C143016DBAF}"/>
              </a:ext>
            </a:extLst>
          </p:cNvPr>
          <p:cNvSpPr/>
          <p:nvPr/>
        </p:nvSpPr>
        <p:spPr>
          <a:xfrm>
            <a:off x="3457090" y="3432559"/>
            <a:ext cx="637747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Проведение совместных мероприятий                   по информированию членов СРО                              о проводимой работе и результатах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B532E83-227E-4869-98C5-4F085A67BCD2}"/>
              </a:ext>
            </a:extLst>
          </p:cNvPr>
          <p:cNvSpPr/>
          <p:nvPr/>
        </p:nvSpPr>
        <p:spPr>
          <a:xfrm>
            <a:off x="3457091" y="4821924"/>
            <a:ext cx="637747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Исполнение требований 294-ФЗ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2152012-C257-4396-A495-600DB3080050}"/>
              </a:ext>
            </a:extLst>
          </p:cNvPr>
          <p:cNvSpPr/>
          <p:nvPr/>
        </p:nvSpPr>
        <p:spPr>
          <a:xfrm>
            <a:off x="3457092" y="5580355"/>
            <a:ext cx="637747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Привлечение СРО к актуализации информации о НС на стройплощадках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FFF0B0-14A7-420C-A9D1-CF11DE36F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2" y="2864348"/>
            <a:ext cx="2501361" cy="176854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1DDC1B3-0700-4975-946C-A6ED13BA4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1" y="1063914"/>
            <a:ext cx="1829725" cy="18297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E491D43-3D40-4ACB-9FA8-A514E1025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8" y="4851800"/>
            <a:ext cx="1395248" cy="186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5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">
            <a:extLst>
              <a:ext uri="{FF2B5EF4-FFF2-40B4-BE49-F238E27FC236}">
                <a16:creationId xmlns:a16="http://schemas.microsoft.com/office/drawing/2014/main" id="{1A6EABD4-F4DB-4B63-B8A1-A61D19BE7241}"/>
              </a:ext>
            </a:extLst>
          </p:cNvPr>
          <p:cNvGrpSpPr/>
          <p:nvPr/>
        </p:nvGrpSpPr>
        <p:grpSpPr>
          <a:xfrm>
            <a:off x="340539" y="270456"/>
            <a:ext cx="11298008" cy="867252"/>
            <a:chOff x="-228424" y="1"/>
            <a:chExt cx="8560712" cy="867252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4CD65E8-953F-4AFC-AC6F-5F686F38F513}"/>
                </a:ext>
              </a:extLst>
            </p:cNvPr>
            <p:cNvSpPr/>
            <p:nvPr/>
          </p:nvSpPr>
          <p:spPr>
            <a:xfrm>
              <a:off x="-228424" y="1"/>
              <a:ext cx="288989" cy="86725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2" descr="C:\Documents and Settings\new_pr_worker\Рабочий стол\НП\Презентации\Логотипы\Лого Нострой.png">
              <a:extLst>
                <a:ext uri="{FF2B5EF4-FFF2-40B4-BE49-F238E27FC236}">
                  <a16:creationId xmlns:a16="http://schemas.microsoft.com/office/drawing/2014/main" id="{9F742D97-6931-407F-9D97-D45028FA5F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136" y="76840"/>
              <a:ext cx="642152" cy="790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D7FECDC-CCC2-4914-B848-5CB8DCDCA0DA}"/>
              </a:ext>
            </a:extLst>
          </p:cNvPr>
          <p:cNvSpPr txBox="1"/>
          <p:nvPr/>
        </p:nvSpPr>
        <p:spPr>
          <a:xfrm>
            <a:off x="721933" y="384863"/>
            <a:ext cx="89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itchFamily="18" charset="0"/>
              </a:rPr>
              <a:t>ПОРЯДОК РАБОТЫ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CF52CB-3988-4BA5-8209-F023E9EA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1" y="1083528"/>
            <a:ext cx="1133475" cy="1247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B39114-EA9D-4860-915E-1CEC7DB4718E}"/>
              </a:ext>
            </a:extLst>
          </p:cNvPr>
          <p:cNvSpPr txBox="1"/>
          <p:nvPr/>
        </p:nvSpPr>
        <p:spPr>
          <a:xfrm>
            <a:off x="1262061" y="2568303"/>
            <a:ext cx="1106906" cy="70788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СРО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C7D9125-A903-4243-A7C9-6CA4403C5F5E}"/>
              </a:ext>
            </a:extLst>
          </p:cNvPr>
          <p:cNvSpPr/>
          <p:nvPr/>
        </p:nvSpPr>
        <p:spPr>
          <a:xfrm>
            <a:off x="3047999" y="846528"/>
            <a:ext cx="7492316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b="1" dirty="0"/>
              <a:t>-</a:t>
            </a:r>
            <a:r>
              <a:rPr lang="ru-RU" sz="2000" dirty="0"/>
              <a:t>   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Проверка информации о членстве строительной компании конкретном в СРО;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Направление уведомления для участия представителя СРО в проверке.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C42B232-BBD8-4B63-8F18-79F6E4C4FB7A}"/>
              </a:ext>
            </a:extLst>
          </p:cNvPr>
          <p:cNvSpPr/>
          <p:nvPr/>
        </p:nvSpPr>
        <p:spPr>
          <a:xfrm>
            <a:off x="3047999" y="2306589"/>
            <a:ext cx="7492316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рассмотрение уведомления принятие решения об участии;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участие в проверочных мероприятиях;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сбор информации о соблюдении членом СРО требований                по ОТ с использованием ЭИОТ в целях проверки и анализа нарушений, являющихся причиной НС;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проведение добровольного аудита строительного объекта, на котором произошел НС;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подготовка рекомендаций об устранении нарушений по ОТ;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оценка необходимости контроля СРО с возможным привлечением члена СРО к дисциплинарной ответственности;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сбор и направление материалов о произошедшем НС                    в НОСТРОЙ для включения в сводный отчет о состоянии производственного травматизма.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A12823-B284-48B9-8690-B094DA0F8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90" y="3581811"/>
            <a:ext cx="1800993" cy="13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8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4A52B-F442-B845-B9AE-CADF2B82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itchFamily="18" charset="0"/>
              </a:rPr>
              <a:t>Исполнение Ассоциацией НОСТРОЙ Плана мероприятий по снижению производственного травматизма в сферах строительства и ЖКХ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155C6C-1DA2-1C41-8951-5BA09134D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актуализация информации о несчастных случаях является одной из задач, возложенных на Ассоциацию НОСТРОЙ в рамках исполнения Плана мероприятий по снижению производственного травматизма в сферах строительства и ЖКХ на период с 2019 по 2024 г. (далее – План), где Ассоциация НОСТРОЙ является ответственным соисполнителем с МИНСТРОЙ, МИНТРУД, РОСТРУД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СРО и ГИТ </a:t>
            </a:r>
          </a:p>
        </p:txBody>
      </p:sp>
      <p:grpSp>
        <p:nvGrpSpPr>
          <p:cNvPr id="4" name="Группа 2">
            <a:extLst>
              <a:ext uri="{FF2B5EF4-FFF2-40B4-BE49-F238E27FC236}">
                <a16:creationId xmlns:a16="http://schemas.microsoft.com/office/drawing/2014/main" id="{292F7D40-4D79-4D4A-8866-5869FCD23D31}"/>
              </a:ext>
            </a:extLst>
          </p:cNvPr>
          <p:cNvGrpSpPr/>
          <p:nvPr/>
        </p:nvGrpSpPr>
        <p:grpSpPr>
          <a:xfrm>
            <a:off x="340539" y="270455"/>
            <a:ext cx="11298008" cy="1325563"/>
            <a:chOff x="-228424" y="0"/>
            <a:chExt cx="8560712" cy="1325563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4AF57E62-9FE8-CE44-94B0-C503DE0EFCB3}"/>
                </a:ext>
              </a:extLst>
            </p:cNvPr>
            <p:cNvSpPr/>
            <p:nvPr/>
          </p:nvSpPr>
          <p:spPr>
            <a:xfrm>
              <a:off x="-228424" y="0"/>
              <a:ext cx="288989" cy="13255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2" descr="C:\Documents and Settings\new_pr_worker\Рабочий стол\НП\Презентации\Логотипы\Лого Нострой.png">
              <a:extLst>
                <a:ext uri="{FF2B5EF4-FFF2-40B4-BE49-F238E27FC236}">
                  <a16:creationId xmlns:a16="http://schemas.microsoft.com/office/drawing/2014/main" id="{464B8499-EC7B-2E4C-91EE-C52727A9B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136" y="76840"/>
              <a:ext cx="642152" cy="790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Стрелка: вниз 13">
            <a:extLst>
              <a:ext uri="{FF2B5EF4-FFF2-40B4-BE49-F238E27FC236}">
                <a16:creationId xmlns:a16="http://schemas.microsoft.com/office/drawing/2014/main" id="{9ACCA0EA-0384-F549-BF4F-4F465B938003}"/>
              </a:ext>
            </a:extLst>
          </p:cNvPr>
          <p:cNvSpPr/>
          <p:nvPr/>
        </p:nvSpPr>
        <p:spPr>
          <a:xfrm>
            <a:off x="1803401" y="4087519"/>
            <a:ext cx="596900" cy="319381"/>
          </a:xfrm>
          <a:prstGeom prst="downArrow">
            <a:avLst>
              <a:gd name="adj1" fmla="val 50000"/>
              <a:gd name="adj2" fmla="val 42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2CE3B3-DB69-A249-8B5C-27114121F4CB}"/>
              </a:ext>
            </a:extLst>
          </p:cNvPr>
          <p:cNvSpPr txBox="1"/>
          <p:nvPr/>
        </p:nvSpPr>
        <p:spPr>
          <a:xfrm>
            <a:off x="1346199" y="4541837"/>
            <a:ext cx="2258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Своевременная актуализация информации о произошедших НС </a:t>
            </a:r>
          </a:p>
        </p:txBody>
      </p:sp>
      <p:sp>
        <p:nvSpPr>
          <p:cNvPr id="10" name="Стрелка: вниз 13">
            <a:extLst>
              <a:ext uri="{FF2B5EF4-FFF2-40B4-BE49-F238E27FC236}">
                <a16:creationId xmlns:a16="http://schemas.microsoft.com/office/drawing/2014/main" id="{064C9A5E-870E-974D-9E1A-108FA0A3DEE0}"/>
              </a:ext>
            </a:extLst>
          </p:cNvPr>
          <p:cNvSpPr/>
          <p:nvPr/>
        </p:nvSpPr>
        <p:spPr>
          <a:xfrm rot="16200000">
            <a:off x="3604832" y="4890941"/>
            <a:ext cx="596900" cy="319381"/>
          </a:xfrm>
          <a:prstGeom prst="downArrow">
            <a:avLst>
              <a:gd name="adj1" fmla="val 50000"/>
              <a:gd name="adj2" fmla="val 42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4F2C2-7D74-2A42-8A9B-F8CAF56B1FEC}"/>
              </a:ext>
            </a:extLst>
          </p:cNvPr>
          <p:cNvSpPr txBox="1"/>
          <p:nvPr/>
        </p:nvSpPr>
        <p:spPr>
          <a:xfrm>
            <a:off x="4479299" y="4688701"/>
            <a:ext cx="2023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Ежеквартальная подготовка отчета по пунктам Плана</a:t>
            </a:r>
          </a:p>
        </p:txBody>
      </p:sp>
      <p:sp>
        <p:nvSpPr>
          <p:cNvPr id="13" name="Стрелка: вниз 13">
            <a:extLst>
              <a:ext uri="{FF2B5EF4-FFF2-40B4-BE49-F238E27FC236}">
                <a16:creationId xmlns:a16="http://schemas.microsoft.com/office/drawing/2014/main" id="{4E7D9053-E4F1-6442-B885-17E191D02E6D}"/>
              </a:ext>
            </a:extLst>
          </p:cNvPr>
          <p:cNvSpPr/>
          <p:nvPr/>
        </p:nvSpPr>
        <p:spPr>
          <a:xfrm rot="16200000">
            <a:off x="6628316" y="4890941"/>
            <a:ext cx="596900" cy="319381"/>
          </a:xfrm>
          <a:prstGeom prst="downArrow">
            <a:avLst>
              <a:gd name="adj1" fmla="val 50000"/>
              <a:gd name="adj2" fmla="val 42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9FA70A-BEC2-2E45-B327-EE695C81F01D}"/>
              </a:ext>
            </a:extLst>
          </p:cNvPr>
          <p:cNvSpPr txBox="1"/>
          <p:nvPr/>
        </p:nvSpPr>
        <p:spPr>
          <a:xfrm>
            <a:off x="7351131" y="4702751"/>
            <a:ext cx="405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Отчета в МИНСТРОЙ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отчетного периода</a:t>
            </a:r>
          </a:p>
        </p:txBody>
      </p:sp>
    </p:spTree>
    <p:extLst>
      <p:ext uri="{BB962C8B-B14F-4D97-AF65-F5344CB8AC3E}">
        <p14:creationId xmlns:p14="http://schemas.microsoft.com/office/powerpoint/2010/main" val="102372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">
            <a:extLst>
              <a:ext uri="{FF2B5EF4-FFF2-40B4-BE49-F238E27FC236}">
                <a16:creationId xmlns:a16="http://schemas.microsoft.com/office/drawing/2014/main" id="{88F122BF-0AD3-4298-89D4-EA8EE989471D}"/>
              </a:ext>
            </a:extLst>
          </p:cNvPr>
          <p:cNvGrpSpPr/>
          <p:nvPr/>
        </p:nvGrpSpPr>
        <p:grpSpPr>
          <a:xfrm>
            <a:off x="340539" y="270456"/>
            <a:ext cx="11298008" cy="867252"/>
            <a:chOff x="-228424" y="1"/>
            <a:chExt cx="8560712" cy="867252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E2DEA5E-E508-43F6-BF9A-1A6920CEF8B3}"/>
                </a:ext>
              </a:extLst>
            </p:cNvPr>
            <p:cNvSpPr/>
            <p:nvPr/>
          </p:nvSpPr>
          <p:spPr>
            <a:xfrm>
              <a:off x="-228424" y="1"/>
              <a:ext cx="288989" cy="86725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2" descr="C:\Documents and Settings\new_pr_worker\Рабочий стол\НП\Презентации\Логотипы\Лого Нострой.png">
              <a:extLst>
                <a:ext uri="{FF2B5EF4-FFF2-40B4-BE49-F238E27FC236}">
                  <a16:creationId xmlns:a16="http://schemas.microsoft.com/office/drawing/2014/main" id="{DA5075E2-2B9D-462A-B2C2-D5BE560F8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136" y="76840"/>
              <a:ext cx="642152" cy="790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9345E8B-78FC-4B86-A6BD-8A7B8902EBC7}"/>
              </a:ext>
            </a:extLst>
          </p:cNvPr>
          <p:cNvSpPr txBox="1"/>
          <p:nvPr/>
        </p:nvSpPr>
        <p:spPr>
          <a:xfrm>
            <a:off x="721933" y="384863"/>
            <a:ext cx="3331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itchFamily="18" charset="0"/>
              </a:rPr>
              <a:t>РЕЗУЛЬТАТ РАБОТЫ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2FF6C5-969A-4513-BCA0-01588749C0DB}"/>
              </a:ext>
            </a:extLst>
          </p:cNvPr>
          <p:cNvSpPr/>
          <p:nvPr/>
        </p:nvSpPr>
        <p:spPr>
          <a:xfrm>
            <a:off x="2041560" y="1240099"/>
            <a:ext cx="3669852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Построение процедуры оперативного рассмотрения информации о НС и проведение мероприятий, направленных на исправление нарушений на строительном объекте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A15B97-C137-436B-A9AD-8EDA2D6E4D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9" r="15314"/>
          <a:stretch/>
        </p:blipFill>
        <p:spPr>
          <a:xfrm>
            <a:off x="142284" y="3645357"/>
            <a:ext cx="2037194" cy="23574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D664A6-B4F3-40D0-BF13-74A0262EF1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r="17297"/>
          <a:stretch/>
        </p:blipFill>
        <p:spPr>
          <a:xfrm>
            <a:off x="242584" y="1371670"/>
            <a:ext cx="1632094" cy="17492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73C82C6-CDCB-469D-87AF-55AD75D262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8" r="7081"/>
          <a:stretch/>
        </p:blipFill>
        <p:spPr>
          <a:xfrm>
            <a:off x="10071189" y="1408414"/>
            <a:ext cx="1878227" cy="196838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5F6A1A-95C6-448A-A083-9BDE44DA4910}"/>
              </a:ext>
            </a:extLst>
          </p:cNvPr>
          <p:cNvSpPr/>
          <p:nvPr/>
        </p:nvSpPr>
        <p:spPr>
          <a:xfrm>
            <a:off x="2041560" y="3645357"/>
            <a:ext cx="3669852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Формирование единого подхода по предупреждению несчастных случаев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A64F8E0-14F6-4846-BF76-67C83DA710E4}"/>
              </a:ext>
            </a:extLst>
          </p:cNvPr>
          <p:cNvSpPr/>
          <p:nvPr/>
        </p:nvSpPr>
        <p:spPr>
          <a:xfrm>
            <a:off x="6045176" y="3655816"/>
            <a:ext cx="575552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утверждение стандарта СТО НОСТРОЙ 8.1.1.-2019;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2F62A1A-8802-4910-986D-0C5738CECA79}"/>
              </a:ext>
            </a:extLst>
          </p:cNvPr>
          <p:cNvSpPr/>
          <p:nvPr/>
        </p:nvSpPr>
        <p:spPr>
          <a:xfrm>
            <a:off x="6045176" y="4114327"/>
            <a:ext cx="575552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мониторинг и аудит строительных объектов;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0F902F3-406D-400B-9F63-B8FBF94A3577}"/>
              </a:ext>
            </a:extLst>
          </p:cNvPr>
          <p:cNvSpPr/>
          <p:nvPr/>
        </p:nvSpPr>
        <p:spPr>
          <a:xfrm>
            <a:off x="6045176" y="4568478"/>
            <a:ext cx="575552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подготовка рекомендаций об устранении проблем на строительных площадках;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1EA178B-7C27-4BE2-BC83-2FFD15205E39}"/>
              </a:ext>
            </a:extLst>
          </p:cNvPr>
          <p:cNvSpPr/>
          <p:nvPr/>
        </p:nvSpPr>
        <p:spPr>
          <a:xfrm>
            <a:off x="6045176" y="5318710"/>
            <a:ext cx="575552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проведение внеплановых проверок;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F08DEE3-25C4-42A1-AAB6-AC2142BD7BD3}"/>
              </a:ext>
            </a:extLst>
          </p:cNvPr>
          <p:cNvSpPr/>
          <p:nvPr/>
        </p:nvSpPr>
        <p:spPr>
          <a:xfrm>
            <a:off x="6045175" y="5818185"/>
            <a:ext cx="575552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- применение мер дисциплинарного воздействия.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5CD108C-F518-4296-852A-C22092C32D2F}"/>
              </a:ext>
            </a:extLst>
          </p:cNvPr>
          <p:cNvSpPr/>
          <p:nvPr/>
        </p:nvSpPr>
        <p:spPr>
          <a:xfrm>
            <a:off x="2041561" y="4971898"/>
            <a:ext cx="366985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Постоянная актуализация информации о НС                                  в строительной отрасли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7BA173B-4CCF-4D13-A5E8-582449C58692}"/>
              </a:ext>
            </a:extLst>
          </p:cNvPr>
          <p:cNvSpPr/>
          <p:nvPr/>
        </p:nvSpPr>
        <p:spPr>
          <a:xfrm>
            <a:off x="6045176" y="1243715"/>
            <a:ext cx="4105264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Формирование у СРО понимания и опыта по выявлению                                            и предупреждению наиболее распространенных рисков и нарушений у членов СРО                      с применением доступных СРО правовых механизмов:</a:t>
            </a:r>
          </a:p>
        </p:txBody>
      </p:sp>
    </p:spTree>
    <p:extLst>
      <p:ext uri="{BB962C8B-B14F-4D97-AF65-F5344CB8AC3E}">
        <p14:creationId xmlns:p14="http://schemas.microsoft.com/office/powerpoint/2010/main" val="2126501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665</Words>
  <Application>Microsoft Macintosh PowerPoint</Application>
  <PresentationFormat>Широкоэкранный</PresentationFormat>
  <Paragraphs>71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Ассоциацией НОСТРОЙ Плана мероприятий по снижению производственного травматизма в сферах строительства и ЖКХ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Гульбара Ашимбаева</dc:creator>
  <cp:lastModifiedBy>Microsoft Office User</cp:lastModifiedBy>
  <cp:revision>61</cp:revision>
  <dcterms:created xsi:type="dcterms:W3CDTF">2019-10-14T08:52:39Z</dcterms:created>
  <dcterms:modified xsi:type="dcterms:W3CDTF">2019-10-15T10:11:40Z</dcterms:modified>
</cp:coreProperties>
</file>