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70" r:id="rId4"/>
    <p:sldId id="292" r:id="rId5"/>
    <p:sldId id="279" r:id="rId6"/>
    <p:sldId id="293" r:id="rId7"/>
    <p:sldId id="284" r:id="rId8"/>
    <p:sldId id="275" r:id="rId9"/>
    <p:sldId id="274" r:id="rId10"/>
    <p:sldId id="285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94" r:id="rId20"/>
    <p:sldId id="303" r:id="rId21"/>
    <p:sldId id="28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570" autoAdjust="0"/>
  </p:normalViewPr>
  <p:slideViewPr>
    <p:cSldViewPr snapToGrid="0">
      <p:cViewPr varScale="1">
        <p:scale>
          <a:sx n="104" d="100"/>
          <a:sy n="104" d="100"/>
        </p:scale>
        <p:origin x="6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BEE07-C5E9-4EB9-AFE3-39D3573099C8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FA257E-A1CE-4C9E-A1A9-89887C936A93}">
      <dgm:prSet phldrT="[Текст]" custT="1"/>
      <dgm:spPr/>
      <dgm:t>
        <a:bodyPr/>
        <a:lstStyle/>
        <a:p>
          <a:r>
            <a:rPr lang="ru-RU" sz="1600" dirty="0"/>
            <a:t>ПРЕДПРОЕКТНАЯ СТАДИЯ</a:t>
          </a:r>
        </a:p>
      </dgm:t>
    </dgm:pt>
    <dgm:pt modelId="{750135A4-2004-44A6-B041-316860156814}" type="parTrans" cxnId="{A7DEBF61-2986-41F3-BB69-5A9B07D222BA}">
      <dgm:prSet/>
      <dgm:spPr/>
      <dgm:t>
        <a:bodyPr/>
        <a:lstStyle/>
        <a:p>
          <a:endParaRPr lang="ru-RU"/>
        </a:p>
      </dgm:t>
    </dgm:pt>
    <dgm:pt modelId="{95B67FFB-3F54-4335-8410-C5DB57355039}" type="sibTrans" cxnId="{A7DEBF61-2986-41F3-BB69-5A9B07D222BA}">
      <dgm:prSet/>
      <dgm:spPr/>
      <dgm:t>
        <a:bodyPr/>
        <a:lstStyle/>
        <a:p>
          <a:endParaRPr lang="ru-RU"/>
        </a:p>
      </dgm:t>
    </dgm:pt>
    <dgm:pt modelId="{49726704-B729-4DF7-80EE-A0A917E24190}">
      <dgm:prSet phldrT="[Текст]" custT="1"/>
      <dgm:spPr/>
      <dgm:t>
        <a:bodyPr/>
        <a:lstStyle/>
        <a:p>
          <a:r>
            <a:rPr lang="ru-RU" sz="800" dirty="0"/>
            <a:t>Формирование Технического задания</a:t>
          </a:r>
        </a:p>
      </dgm:t>
    </dgm:pt>
    <dgm:pt modelId="{9CD35F73-7DA7-48F5-BFE8-74E8C199F34D}" type="parTrans" cxnId="{8B9C1484-A008-46E2-A2DA-77EBB63B0B8C}">
      <dgm:prSet/>
      <dgm:spPr/>
      <dgm:t>
        <a:bodyPr/>
        <a:lstStyle/>
        <a:p>
          <a:endParaRPr lang="ru-RU"/>
        </a:p>
      </dgm:t>
    </dgm:pt>
    <dgm:pt modelId="{D451E8E2-5139-4253-954D-1739628D31E2}" type="sibTrans" cxnId="{8B9C1484-A008-46E2-A2DA-77EBB63B0B8C}">
      <dgm:prSet/>
      <dgm:spPr/>
      <dgm:t>
        <a:bodyPr/>
        <a:lstStyle/>
        <a:p>
          <a:endParaRPr lang="ru-RU"/>
        </a:p>
      </dgm:t>
    </dgm:pt>
    <dgm:pt modelId="{DA0924AA-2E0D-47BC-8A79-195B375D4F78}">
      <dgm:prSet phldrT="[Текст]" custT="1"/>
      <dgm:spPr>
        <a:solidFill>
          <a:srgbClr val="00682F"/>
        </a:solidFill>
      </dgm:spPr>
      <dgm:t>
        <a:bodyPr/>
        <a:lstStyle/>
        <a:p>
          <a:r>
            <a:rPr lang="ru-RU" sz="1100" dirty="0"/>
            <a:t>ПРОЕКТИРОВАНИЕ и подготовка организационно-технологической документации</a:t>
          </a:r>
        </a:p>
      </dgm:t>
    </dgm:pt>
    <dgm:pt modelId="{FE674964-2ABD-4FD6-AF31-A779981AA040}" type="parTrans" cxnId="{C8550027-DEA4-4BEC-9C00-75A8CAEECAEE}">
      <dgm:prSet/>
      <dgm:spPr/>
      <dgm:t>
        <a:bodyPr/>
        <a:lstStyle/>
        <a:p>
          <a:endParaRPr lang="ru-RU"/>
        </a:p>
      </dgm:t>
    </dgm:pt>
    <dgm:pt modelId="{DE689B9B-434D-47AC-B1C9-B740B629998E}" type="sibTrans" cxnId="{C8550027-DEA4-4BEC-9C00-75A8CAEECAE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0426345-6849-4B4E-922C-3D2DAF68A9F1}">
      <dgm:prSet phldrT="[Текст]" custT="1"/>
      <dgm:spPr/>
      <dgm:t>
        <a:bodyPr/>
        <a:lstStyle/>
        <a:p>
          <a:r>
            <a:rPr lang="ru-RU" sz="850" dirty="0"/>
            <a:t>Постановлением Правительства РФ от 16.02.2008 № 87 «О составе разделов проектной документации и требованиях к их содержанию» предусмотрено, что раздел 6 «</a:t>
          </a:r>
          <a:r>
            <a:rPr lang="ru-RU" sz="850" b="1" dirty="0"/>
            <a:t>Проект организации строительства</a:t>
          </a:r>
          <a:r>
            <a:rPr lang="ru-RU" sz="850" dirty="0"/>
            <a:t>» должен содержать </a:t>
          </a:r>
          <a:r>
            <a:rPr lang="ru-RU" sz="850" b="1" u="sng" dirty="0"/>
            <a:t>технологическую последовательность работ</a:t>
          </a:r>
          <a:r>
            <a:rPr lang="ru-RU" sz="850" dirty="0"/>
            <a:t> при возведении объектов капитального строительства или их отдельных элементов; </a:t>
          </a:r>
          <a:r>
            <a:rPr lang="ru-RU" sz="850" b="1" u="sng" dirty="0"/>
            <a:t>предложения по обеспечению контроля качества </a:t>
          </a:r>
          <a:r>
            <a:rPr lang="ru-RU" sz="850" dirty="0"/>
            <a:t>строительных и монтажных работ, а также поставляемых на площадку и монтируемых оборудования, конструкций и материалов.</a:t>
          </a:r>
        </a:p>
      </dgm:t>
    </dgm:pt>
    <dgm:pt modelId="{E2E25478-12CA-4CD8-A323-6B957A2C159D}" type="parTrans" cxnId="{14BA439B-30CB-431A-A013-12BCB47B95C8}">
      <dgm:prSet/>
      <dgm:spPr/>
      <dgm:t>
        <a:bodyPr/>
        <a:lstStyle/>
        <a:p>
          <a:endParaRPr lang="ru-RU"/>
        </a:p>
      </dgm:t>
    </dgm:pt>
    <dgm:pt modelId="{F1B97DD8-9510-4905-ADA6-A04B03E3B18C}" type="sibTrans" cxnId="{14BA439B-30CB-431A-A013-12BCB47B95C8}">
      <dgm:prSet/>
      <dgm:spPr/>
      <dgm:t>
        <a:bodyPr/>
        <a:lstStyle/>
        <a:p>
          <a:endParaRPr lang="ru-RU"/>
        </a:p>
      </dgm:t>
    </dgm:pt>
    <dgm:pt modelId="{F2FE5844-27A6-4447-ACFB-945D556962C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ПОДРЯДНЫЕ РАБОТЫ </a:t>
          </a:r>
        </a:p>
      </dgm:t>
    </dgm:pt>
    <dgm:pt modelId="{D1604E91-D13C-4934-9E5B-1879BBC0FAFF}" type="parTrans" cxnId="{8666B759-1CF8-43CF-8FA7-FCF544BFE401}">
      <dgm:prSet/>
      <dgm:spPr/>
      <dgm:t>
        <a:bodyPr/>
        <a:lstStyle/>
        <a:p>
          <a:endParaRPr lang="ru-RU"/>
        </a:p>
      </dgm:t>
    </dgm:pt>
    <dgm:pt modelId="{8A3E590C-942B-403F-A70C-BB3E60CF7BFC}" type="sibTrans" cxnId="{8666B759-1CF8-43CF-8FA7-FCF544BFE401}">
      <dgm:prSet/>
      <dgm:spPr/>
      <dgm:t>
        <a:bodyPr/>
        <a:lstStyle/>
        <a:p>
          <a:endParaRPr lang="ru-RU"/>
        </a:p>
      </dgm:t>
    </dgm:pt>
    <dgm:pt modelId="{38DE2E93-CB4E-4C77-97EC-5FD035DCA08A}">
      <dgm:prSet phldrT="[Текст]" custT="1"/>
      <dgm:spPr/>
      <dgm:t>
        <a:bodyPr/>
        <a:lstStyle/>
        <a:p>
          <a:r>
            <a:rPr lang="ru-RU" sz="1000" dirty="0"/>
            <a:t>В случае включения СТО в проектную и рабочую документацию, в условия Договора – </a:t>
          </a:r>
          <a:r>
            <a:rPr lang="ru-RU" sz="1000" b="1" u="sng" dirty="0"/>
            <a:t>стандарты применяются в соответствии с требованиями заказчика и подлежат строительному контролю</a:t>
          </a:r>
        </a:p>
      </dgm:t>
    </dgm:pt>
    <dgm:pt modelId="{7C7AD081-FF07-4505-BD5D-EA9028D4D493}" type="parTrans" cxnId="{9252DFAE-1E56-4E20-A732-94A4E94DCC29}">
      <dgm:prSet/>
      <dgm:spPr/>
      <dgm:t>
        <a:bodyPr/>
        <a:lstStyle/>
        <a:p>
          <a:endParaRPr lang="ru-RU"/>
        </a:p>
      </dgm:t>
    </dgm:pt>
    <dgm:pt modelId="{686D2498-669C-44A5-9721-9352F7D1E9BD}" type="sibTrans" cxnId="{9252DFAE-1E56-4E20-A732-94A4E94DCC29}">
      <dgm:prSet/>
      <dgm:spPr/>
      <dgm:t>
        <a:bodyPr/>
        <a:lstStyle/>
        <a:p>
          <a:endParaRPr lang="ru-RU"/>
        </a:p>
      </dgm:t>
    </dgm:pt>
    <dgm:pt modelId="{EFB2E3BB-5E7D-489B-BDC9-AD951E9EA9CD}">
      <dgm:prSet custT="1"/>
      <dgm:spPr/>
      <dgm:t>
        <a:bodyPr/>
        <a:lstStyle/>
        <a:p>
          <a:r>
            <a:rPr lang="ru-RU" sz="800" dirty="0"/>
            <a:t>пунктом 45 типовой формы установлена возможность </a:t>
          </a:r>
          <a:r>
            <a:rPr lang="ru-RU" sz="800" b="1" u="sng" dirty="0"/>
            <a:t>включения прочих дополнительных требований и указаний</a:t>
          </a:r>
          <a:r>
            <a:rPr lang="ru-RU" sz="800" dirty="0"/>
            <a:t>, конкретизирующих объем проектных работ.</a:t>
          </a:r>
        </a:p>
      </dgm:t>
    </dgm:pt>
    <dgm:pt modelId="{B2043F8E-C571-4A41-B9BF-319DAFB6E73A}" type="parTrans" cxnId="{B5B86400-A9AC-4605-A51E-31A56A7F40FF}">
      <dgm:prSet/>
      <dgm:spPr/>
      <dgm:t>
        <a:bodyPr/>
        <a:lstStyle/>
        <a:p>
          <a:endParaRPr lang="ru-RU"/>
        </a:p>
      </dgm:t>
    </dgm:pt>
    <dgm:pt modelId="{B84D0564-5D33-4581-97DE-EB64D5B87F9D}" type="sibTrans" cxnId="{B5B86400-A9AC-4605-A51E-31A56A7F40FF}">
      <dgm:prSet/>
      <dgm:spPr/>
      <dgm:t>
        <a:bodyPr/>
        <a:lstStyle/>
        <a:p>
          <a:endParaRPr lang="ru-RU"/>
        </a:p>
      </dgm:t>
    </dgm:pt>
    <dgm:pt modelId="{88B52076-CA86-4755-9F94-52635847F6AF}">
      <dgm:prSet custT="1"/>
      <dgm:spPr/>
      <dgm:t>
        <a:bodyPr/>
        <a:lstStyle/>
        <a:p>
          <a:pPr rtl="0"/>
          <a:endParaRPr lang="ru-RU" sz="800" dirty="0"/>
        </a:p>
      </dgm:t>
    </dgm:pt>
    <dgm:pt modelId="{E30EFF99-CA7F-4B64-B00B-02E4144EF0ED}" type="parTrans" cxnId="{FBC712AE-6419-48BA-97F6-FF66F60C6EFD}">
      <dgm:prSet/>
      <dgm:spPr/>
      <dgm:t>
        <a:bodyPr/>
        <a:lstStyle/>
        <a:p>
          <a:endParaRPr lang="ru-RU"/>
        </a:p>
      </dgm:t>
    </dgm:pt>
    <dgm:pt modelId="{70D3671C-BAE1-4FF4-BD5E-E260C817EC90}" type="sibTrans" cxnId="{FBC712AE-6419-48BA-97F6-FF66F60C6EFD}">
      <dgm:prSet/>
      <dgm:spPr/>
      <dgm:t>
        <a:bodyPr/>
        <a:lstStyle/>
        <a:p>
          <a:endParaRPr lang="ru-RU"/>
        </a:p>
      </dgm:t>
    </dgm:pt>
    <dgm:pt modelId="{F51A5947-0839-4D08-B2E2-5FB4A1CF502B}">
      <dgm:prSet phldrT="[Текст]" custT="1"/>
      <dgm:spPr/>
      <dgm:t>
        <a:bodyPr/>
        <a:lstStyle/>
        <a:p>
          <a:r>
            <a:rPr lang="ru-RU" sz="800" dirty="0"/>
            <a:t>Приказ Минстроя России от 01.03.2018 № 125/</a:t>
          </a:r>
          <a:r>
            <a:rPr lang="ru-RU" sz="800" dirty="0" err="1"/>
            <a:t>пр</a:t>
          </a:r>
          <a:r>
            <a:rPr lang="ru-RU" sz="800" dirty="0"/>
            <a:t> «Об утверждении типовой формы </a:t>
          </a:r>
          <a:r>
            <a:rPr lang="ru-RU" sz="800" b="1" u="sng" dirty="0"/>
            <a:t>задания на проектирование </a:t>
          </a:r>
          <a:r>
            <a:rPr lang="ru-RU" sz="800" dirty="0"/>
            <a:t>объекта капитального строительства и требований к его подготовке» - требования к ПОС устанавливаются в задании на проектирование, разрабатываемом в соответствии с типовой формой</a:t>
          </a:r>
        </a:p>
      </dgm:t>
    </dgm:pt>
    <dgm:pt modelId="{76EAF72F-B775-4F65-A07C-9893D89873B7}" type="parTrans" cxnId="{60CEF8A4-9523-42F9-94B1-F50B45B5E083}">
      <dgm:prSet/>
      <dgm:spPr/>
      <dgm:t>
        <a:bodyPr/>
        <a:lstStyle/>
        <a:p>
          <a:endParaRPr lang="ru-RU"/>
        </a:p>
      </dgm:t>
    </dgm:pt>
    <dgm:pt modelId="{B6082710-F58A-4C36-AA49-F8E1B89E7E27}" type="sibTrans" cxnId="{60CEF8A4-9523-42F9-94B1-F50B45B5E083}">
      <dgm:prSet/>
      <dgm:spPr/>
      <dgm:t>
        <a:bodyPr/>
        <a:lstStyle/>
        <a:p>
          <a:endParaRPr lang="ru-RU"/>
        </a:p>
      </dgm:t>
    </dgm:pt>
    <dgm:pt modelId="{D50BA173-768B-49CA-AC1B-9E8FF2C9AA67}">
      <dgm:prSet custT="1"/>
      <dgm:spPr/>
      <dgm:t>
        <a:bodyPr/>
        <a:lstStyle/>
        <a:p>
          <a:r>
            <a:rPr lang="ru-RU" sz="850" dirty="0"/>
            <a:t>Свод правил СП 48.13330 «Организация строительства» предусмотрена </a:t>
          </a:r>
          <a:r>
            <a:rPr lang="ru-RU" sz="850" b="1" u="sng" dirty="0"/>
            <a:t>организационно-технологическая документация</a:t>
          </a:r>
          <a:r>
            <a:rPr lang="ru-RU" sz="850" dirty="0"/>
            <a:t>: </a:t>
          </a:r>
          <a:r>
            <a:rPr lang="ru-RU" sz="850" i="1" dirty="0"/>
            <a:t>проекты производства работ, схемы и указания по производству работ, схемы контроля качества, поточные графики, основные положения по производству строительных и монтажных работ в составе рабочей документации типовых проектов массового применения, а также иные документы, в которых содержатся решения по организации строительного производства и технологии строительно-монтажных работ </a:t>
          </a:r>
        </a:p>
      </dgm:t>
    </dgm:pt>
    <dgm:pt modelId="{C39396CD-EDB0-4742-B6BF-08A460F435BA}" type="parTrans" cxnId="{2CB2A762-6123-45E2-A688-D4E1AEBA844B}">
      <dgm:prSet/>
      <dgm:spPr/>
      <dgm:t>
        <a:bodyPr/>
        <a:lstStyle/>
        <a:p>
          <a:endParaRPr lang="ru-RU"/>
        </a:p>
      </dgm:t>
    </dgm:pt>
    <dgm:pt modelId="{36CEFFC0-2104-46C1-ABBA-551BFAA1F687}" type="sibTrans" cxnId="{2CB2A762-6123-45E2-A688-D4E1AEBA844B}">
      <dgm:prSet/>
      <dgm:spPr/>
      <dgm:t>
        <a:bodyPr/>
        <a:lstStyle/>
        <a:p>
          <a:endParaRPr lang="ru-RU"/>
        </a:p>
      </dgm:t>
    </dgm:pt>
    <dgm:pt modelId="{F072E1DF-78B2-449E-8246-6EF5F33ED4A0}">
      <dgm:prSet custT="1"/>
      <dgm:spPr/>
      <dgm:t>
        <a:bodyPr/>
        <a:lstStyle/>
        <a:p>
          <a:r>
            <a:rPr lang="ru-RU" sz="1000" dirty="0"/>
            <a:t>В случае если  Заказчик не включил СТО в документацию или условия Договора – стандарты </a:t>
          </a:r>
          <a:r>
            <a:rPr lang="ru-RU" sz="1000" b="1" u="sng" dirty="0"/>
            <a:t>применяются Подрядчиком добровольно в целях обеспечения качества производства работ</a:t>
          </a:r>
        </a:p>
      </dgm:t>
    </dgm:pt>
    <dgm:pt modelId="{E095E024-2FC3-401E-B81C-D83790626212}" type="parTrans" cxnId="{346A6CC0-27B5-4C9E-82F5-A07227AA6892}">
      <dgm:prSet/>
      <dgm:spPr/>
      <dgm:t>
        <a:bodyPr/>
        <a:lstStyle/>
        <a:p>
          <a:endParaRPr lang="ru-RU"/>
        </a:p>
      </dgm:t>
    </dgm:pt>
    <dgm:pt modelId="{64B04713-6EAA-444B-938A-EB42C5C5214F}" type="sibTrans" cxnId="{346A6CC0-27B5-4C9E-82F5-A07227AA6892}">
      <dgm:prSet/>
      <dgm:spPr/>
      <dgm:t>
        <a:bodyPr/>
        <a:lstStyle/>
        <a:p>
          <a:endParaRPr lang="ru-RU"/>
        </a:p>
      </dgm:t>
    </dgm:pt>
    <dgm:pt modelId="{523BCCC9-7745-4EE7-9E8A-37CB91081DDF}">
      <dgm:prSet/>
      <dgm:spPr/>
      <dgm:t>
        <a:bodyPr/>
        <a:lstStyle/>
        <a:p>
          <a:pPr rtl="0"/>
          <a:endParaRPr lang="ru-RU" sz="900" i="1" dirty="0"/>
        </a:p>
      </dgm:t>
    </dgm:pt>
    <dgm:pt modelId="{3F04C7A7-9530-4131-A09F-C39F3A07F6F5}" type="parTrans" cxnId="{AAC49BAC-F728-4173-A47C-2E2760EE8F1A}">
      <dgm:prSet/>
      <dgm:spPr/>
      <dgm:t>
        <a:bodyPr/>
        <a:lstStyle/>
        <a:p>
          <a:endParaRPr lang="ru-RU"/>
        </a:p>
      </dgm:t>
    </dgm:pt>
    <dgm:pt modelId="{CFE12E09-A8EA-479E-814D-FE0E5D2FA422}" type="sibTrans" cxnId="{AAC49BAC-F728-4173-A47C-2E2760EE8F1A}">
      <dgm:prSet/>
      <dgm:spPr/>
      <dgm:t>
        <a:bodyPr/>
        <a:lstStyle/>
        <a:p>
          <a:endParaRPr lang="ru-RU"/>
        </a:p>
      </dgm:t>
    </dgm:pt>
    <dgm:pt modelId="{EA7E7E98-3E50-4AA5-83E5-EEA0577F6E80}">
      <dgm:prSet custT="1"/>
      <dgm:spPr/>
      <dgm:t>
        <a:bodyPr/>
        <a:lstStyle/>
        <a:p>
          <a:r>
            <a:rPr lang="ru-RU" sz="1000" i="1" dirty="0"/>
            <a:t>могут включаться в ППР и иную организационно-технологическую документацию</a:t>
          </a:r>
        </a:p>
      </dgm:t>
    </dgm:pt>
    <dgm:pt modelId="{78B80E07-43C7-48E1-9067-271973C58FB1}" type="parTrans" cxnId="{23F9E5B5-02D6-4699-A006-ADFA7DFBDFC0}">
      <dgm:prSet/>
      <dgm:spPr/>
      <dgm:t>
        <a:bodyPr/>
        <a:lstStyle/>
        <a:p>
          <a:endParaRPr lang="ru-RU"/>
        </a:p>
      </dgm:t>
    </dgm:pt>
    <dgm:pt modelId="{DE73B140-3B70-4C4E-9689-532C7C6893D8}" type="sibTrans" cxnId="{23F9E5B5-02D6-4699-A006-ADFA7DFBDFC0}">
      <dgm:prSet/>
      <dgm:spPr/>
      <dgm:t>
        <a:bodyPr/>
        <a:lstStyle/>
        <a:p>
          <a:endParaRPr lang="ru-RU"/>
        </a:p>
      </dgm:t>
    </dgm:pt>
    <dgm:pt modelId="{30618818-D95A-4336-949E-11AD88D0C912}">
      <dgm:prSet custT="1"/>
      <dgm:spPr/>
      <dgm:t>
        <a:bodyPr/>
        <a:lstStyle/>
        <a:p>
          <a:r>
            <a:rPr lang="ru-RU" sz="1000" i="1" dirty="0"/>
            <a:t>могут применяться на рабочем месте при выполнении работ</a:t>
          </a:r>
        </a:p>
      </dgm:t>
    </dgm:pt>
    <dgm:pt modelId="{4CD9BF8E-D2C5-4F98-94D6-FCEA4B591317}" type="parTrans" cxnId="{8F1CB627-0075-4C07-BC85-BC77DEAC6FCD}">
      <dgm:prSet/>
      <dgm:spPr/>
      <dgm:t>
        <a:bodyPr/>
        <a:lstStyle/>
        <a:p>
          <a:endParaRPr lang="ru-RU"/>
        </a:p>
      </dgm:t>
    </dgm:pt>
    <dgm:pt modelId="{B67FF8F0-2DE5-48A7-BB65-09DFF9F2FA39}" type="sibTrans" cxnId="{8F1CB627-0075-4C07-BC85-BC77DEAC6FCD}">
      <dgm:prSet/>
      <dgm:spPr/>
      <dgm:t>
        <a:bodyPr/>
        <a:lstStyle/>
        <a:p>
          <a:endParaRPr lang="ru-RU"/>
        </a:p>
      </dgm:t>
    </dgm:pt>
    <dgm:pt modelId="{5533FCA9-539B-4F6A-A493-1AB8BD0844DC}">
      <dgm:prSet phldrT="[Текст]" custT="1"/>
      <dgm:spPr/>
      <dgm:t>
        <a:bodyPr/>
        <a:lstStyle/>
        <a:p>
          <a:endParaRPr lang="ru-RU" sz="1000" b="1" u="sng" dirty="0"/>
        </a:p>
      </dgm:t>
    </dgm:pt>
    <dgm:pt modelId="{76C66E34-3F77-4ABB-B51C-204DA5E54FEC}" type="parTrans" cxnId="{B5515BFA-3059-4449-8DB9-7485E3326B8E}">
      <dgm:prSet/>
      <dgm:spPr/>
      <dgm:t>
        <a:bodyPr/>
        <a:lstStyle/>
        <a:p>
          <a:endParaRPr lang="ru-RU"/>
        </a:p>
      </dgm:t>
    </dgm:pt>
    <dgm:pt modelId="{1DF66159-1942-4A96-B81D-EADF937E7F16}" type="sibTrans" cxnId="{B5515BFA-3059-4449-8DB9-7485E3326B8E}">
      <dgm:prSet/>
      <dgm:spPr/>
      <dgm:t>
        <a:bodyPr/>
        <a:lstStyle/>
        <a:p>
          <a:endParaRPr lang="ru-RU"/>
        </a:p>
      </dgm:t>
    </dgm:pt>
    <dgm:pt modelId="{9C144730-3CC1-4039-A1E6-E867D2BE4DB8}">
      <dgm:prSet phldrT="[Текст]" custT="1"/>
      <dgm:spPr/>
      <dgm:t>
        <a:bodyPr/>
        <a:lstStyle/>
        <a:p>
          <a:r>
            <a:rPr lang="ru-RU" sz="800" dirty="0"/>
            <a:t>пунктом 41 типовой формы предусмотрено </a:t>
          </a:r>
          <a:r>
            <a:rPr lang="ru-RU" sz="800" b="1" u="sng" dirty="0"/>
            <a:t>указание требований о применении при разработке проектной документации документов в области стандартизации</a:t>
          </a:r>
          <a:r>
            <a:rPr lang="ru-RU" sz="800" dirty="0"/>
            <a:t>, не включенных в перечень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сооружений». </a:t>
          </a:r>
        </a:p>
      </dgm:t>
    </dgm:pt>
    <dgm:pt modelId="{10148E7A-E005-403E-9C85-9AA154FFF18C}" type="parTrans" cxnId="{952FB337-DA2B-47BC-B6F8-B838D1C9D88E}">
      <dgm:prSet/>
      <dgm:spPr/>
      <dgm:t>
        <a:bodyPr/>
        <a:lstStyle/>
        <a:p>
          <a:endParaRPr lang="ru-RU"/>
        </a:p>
      </dgm:t>
    </dgm:pt>
    <dgm:pt modelId="{34B6F1D2-CB4C-4D91-9FB0-D52FCD321C79}" type="sibTrans" cxnId="{952FB337-DA2B-47BC-B6F8-B838D1C9D88E}">
      <dgm:prSet/>
      <dgm:spPr/>
      <dgm:t>
        <a:bodyPr/>
        <a:lstStyle/>
        <a:p>
          <a:endParaRPr lang="ru-RU"/>
        </a:p>
      </dgm:t>
    </dgm:pt>
    <dgm:pt modelId="{F7B61D18-C4A9-404A-8EAE-CC19FEC379F1}" type="pres">
      <dgm:prSet presAssocID="{F0EBEE07-C5E9-4EB9-AFE3-39D3573099C8}" presName="linearFlow" presStyleCnt="0">
        <dgm:presLayoutVars>
          <dgm:dir/>
          <dgm:animLvl val="lvl"/>
          <dgm:resizeHandles val="exact"/>
        </dgm:presLayoutVars>
      </dgm:prSet>
      <dgm:spPr/>
    </dgm:pt>
    <dgm:pt modelId="{B4384549-9245-45E5-B523-7C8E776D9A38}" type="pres">
      <dgm:prSet presAssocID="{AFFA257E-A1CE-4C9E-A1A9-89887C936A93}" presName="composite" presStyleCnt="0"/>
      <dgm:spPr/>
    </dgm:pt>
    <dgm:pt modelId="{928200CF-13E0-4B52-A168-7407F6639858}" type="pres">
      <dgm:prSet presAssocID="{AFFA257E-A1CE-4C9E-A1A9-89887C936A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2E43629-8CE3-454A-B867-B91657C28FF5}" type="pres">
      <dgm:prSet presAssocID="{AFFA257E-A1CE-4C9E-A1A9-89887C936A93}" presName="parSh" presStyleLbl="node1" presStyleIdx="0" presStyleCnt="3" custScaleX="127753" custLinFactNeighborX="-39042" custLinFactNeighborY="-19813"/>
      <dgm:spPr/>
    </dgm:pt>
    <dgm:pt modelId="{C4C4262D-A195-417B-8EB0-223914D6A85C}" type="pres">
      <dgm:prSet presAssocID="{AFFA257E-A1CE-4C9E-A1A9-89887C936A93}" presName="desTx" presStyleLbl="fgAcc1" presStyleIdx="0" presStyleCnt="3" custScaleX="115473" custLinFactNeighborX="-28187" custLinFactNeighborY="644">
        <dgm:presLayoutVars>
          <dgm:bulletEnabled val="1"/>
        </dgm:presLayoutVars>
      </dgm:prSet>
      <dgm:spPr/>
    </dgm:pt>
    <dgm:pt modelId="{DFF571C2-A948-416F-8ABC-6CF42DB2E21C}" type="pres">
      <dgm:prSet presAssocID="{95B67FFB-3F54-4335-8410-C5DB57355039}" presName="sibTrans" presStyleLbl="sibTrans2D1" presStyleIdx="0" presStyleCnt="2"/>
      <dgm:spPr/>
    </dgm:pt>
    <dgm:pt modelId="{34CD3F24-E126-408D-A8B2-06EFAB87EB59}" type="pres">
      <dgm:prSet presAssocID="{95B67FFB-3F54-4335-8410-C5DB57355039}" presName="connTx" presStyleLbl="sibTrans2D1" presStyleIdx="0" presStyleCnt="2"/>
      <dgm:spPr/>
    </dgm:pt>
    <dgm:pt modelId="{F93073C6-CA54-43EF-8E8B-50FCD0EDEBEC}" type="pres">
      <dgm:prSet presAssocID="{DA0924AA-2E0D-47BC-8A79-195B375D4F78}" presName="composite" presStyleCnt="0"/>
      <dgm:spPr/>
    </dgm:pt>
    <dgm:pt modelId="{02F09CEE-FEEE-41DA-BCD2-BDF9EE7A8FBA}" type="pres">
      <dgm:prSet presAssocID="{DA0924AA-2E0D-47BC-8A79-195B375D4F7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4AC320-367F-4E4C-93A8-54051CD99738}" type="pres">
      <dgm:prSet presAssocID="{DA0924AA-2E0D-47BC-8A79-195B375D4F78}" presName="parSh" presStyleLbl="node1" presStyleIdx="1" presStyleCnt="3" custScaleX="126689" custLinFactNeighborX="543" custLinFactNeighborY="-25817"/>
      <dgm:spPr/>
    </dgm:pt>
    <dgm:pt modelId="{6372381A-D83A-4F0A-ADB4-1C07A9EB28AB}" type="pres">
      <dgm:prSet presAssocID="{DA0924AA-2E0D-47BC-8A79-195B375D4F78}" presName="desTx" presStyleLbl="fgAcc1" presStyleIdx="1" presStyleCnt="3" custScaleX="133586" custLinFactNeighborX="-13693" custLinFactNeighborY="547">
        <dgm:presLayoutVars>
          <dgm:bulletEnabled val="1"/>
        </dgm:presLayoutVars>
      </dgm:prSet>
      <dgm:spPr/>
    </dgm:pt>
    <dgm:pt modelId="{84913709-BEE8-4EEA-8714-6B0787DE923A}" type="pres">
      <dgm:prSet presAssocID="{DE689B9B-434D-47AC-B1C9-B740B629998E}" presName="sibTrans" presStyleLbl="sibTrans2D1" presStyleIdx="1" presStyleCnt="2"/>
      <dgm:spPr/>
    </dgm:pt>
    <dgm:pt modelId="{9584A2DA-A677-47C6-844C-A400AC914A18}" type="pres">
      <dgm:prSet presAssocID="{DE689B9B-434D-47AC-B1C9-B740B629998E}" presName="connTx" presStyleLbl="sibTrans2D1" presStyleIdx="1" presStyleCnt="2"/>
      <dgm:spPr/>
    </dgm:pt>
    <dgm:pt modelId="{F6D82694-E230-4D06-BAFB-070F94B57677}" type="pres">
      <dgm:prSet presAssocID="{F2FE5844-27A6-4447-ACFB-945D556962CA}" presName="composite" presStyleCnt="0"/>
      <dgm:spPr/>
    </dgm:pt>
    <dgm:pt modelId="{FB18A500-191F-49EF-B6A9-455B7926ADB8}" type="pres">
      <dgm:prSet presAssocID="{F2FE5844-27A6-4447-ACFB-945D556962C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DA9789-F079-4EA2-A523-C5915421A32A}" type="pres">
      <dgm:prSet presAssocID="{F2FE5844-27A6-4447-ACFB-945D556962CA}" presName="parSh" presStyleLbl="node1" presStyleIdx="2" presStyleCnt="3"/>
      <dgm:spPr/>
    </dgm:pt>
    <dgm:pt modelId="{4D485A77-FC09-43FD-A9AC-6E64C564EBA4}" type="pres">
      <dgm:prSet presAssocID="{F2FE5844-27A6-4447-ACFB-945D556962CA}" presName="desTx" presStyleLbl="fgAcc1" presStyleIdx="2" presStyleCnt="3" custScaleX="119111" custLinFactNeighborX="220" custLinFactNeighborY="759">
        <dgm:presLayoutVars>
          <dgm:bulletEnabled val="1"/>
        </dgm:presLayoutVars>
      </dgm:prSet>
      <dgm:spPr/>
    </dgm:pt>
  </dgm:ptLst>
  <dgm:cxnLst>
    <dgm:cxn modelId="{B5B86400-A9AC-4605-A51E-31A56A7F40FF}" srcId="{AFFA257E-A1CE-4C9E-A1A9-89887C936A93}" destId="{EFB2E3BB-5E7D-489B-BDC9-AD951E9EA9CD}" srcOrd="3" destOrd="0" parTransId="{B2043F8E-C571-4A41-B9BF-319DAFB6E73A}" sibTransId="{B84D0564-5D33-4581-97DE-EB64D5B87F9D}"/>
    <dgm:cxn modelId="{219FA508-2859-4A5D-8C69-E2FB48512633}" type="presOf" srcId="{F51A5947-0839-4D08-B2E2-5FB4A1CF502B}" destId="{C4C4262D-A195-417B-8EB0-223914D6A85C}" srcOrd="0" destOrd="1" presId="urn:microsoft.com/office/officeart/2005/8/layout/process3"/>
    <dgm:cxn modelId="{84919B0B-0FFD-4F60-8363-32080095AAB2}" type="presOf" srcId="{49726704-B729-4DF7-80EE-A0A917E24190}" destId="{C4C4262D-A195-417B-8EB0-223914D6A85C}" srcOrd="0" destOrd="0" presId="urn:microsoft.com/office/officeart/2005/8/layout/process3"/>
    <dgm:cxn modelId="{5257FB11-2B79-4852-BB77-6387637C8944}" type="presOf" srcId="{F2FE5844-27A6-4447-ACFB-945D556962CA}" destId="{FB18A500-191F-49EF-B6A9-455B7926ADB8}" srcOrd="0" destOrd="0" presId="urn:microsoft.com/office/officeart/2005/8/layout/process3"/>
    <dgm:cxn modelId="{FE98AE1A-BF98-4E78-AE42-2C6D0EF4D653}" type="presOf" srcId="{88B52076-CA86-4755-9F94-52635847F6AF}" destId="{C4C4262D-A195-417B-8EB0-223914D6A85C}" srcOrd="0" destOrd="4" presId="urn:microsoft.com/office/officeart/2005/8/layout/process3"/>
    <dgm:cxn modelId="{F2E42521-A1A3-4E15-8827-9804857998A5}" type="presOf" srcId="{EA7E7E98-3E50-4AA5-83E5-EEA0577F6E80}" destId="{4D485A77-FC09-43FD-A9AC-6E64C564EBA4}" srcOrd="0" destOrd="3" presId="urn:microsoft.com/office/officeart/2005/8/layout/process3"/>
    <dgm:cxn modelId="{C8550027-DEA4-4BEC-9C00-75A8CAEECAEE}" srcId="{F0EBEE07-C5E9-4EB9-AFE3-39D3573099C8}" destId="{DA0924AA-2E0D-47BC-8A79-195B375D4F78}" srcOrd="1" destOrd="0" parTransId="{FE674964-2ABD-4FD6-AF31-A779981AA040}" sibTransId="{DE689B9B-434D-47AC-B1C9-B740B629998E}"/>
    <dgm:cxn modelId="{8F1CB627-0075-4C07-BC85-BC77DEAC6FCD}" srcId="{F2FE5844-27A6-4447-ACFB-945D556962CA}" destId="{30618818-D95A-4336-949E-11AD88D0C912}" srcOrd="4" destOrd="0" parTransId="{4CD9BF8E-D2C5-4F98-94D6-FCEA4B591317}" sibTransId="{B67FF8F0-2DE5-48A7-BB65-09DFF9F2FA39}"/>
    <dgm:cxn modelId="{952FB337-DA2B-47BC-B6F8-B838D1C9D88E}" srcId="{AFFA257E-A1CE-4C9E-A1A9-89887C936A93}" destId="{9C144730-3CC1-4039-A1E6-E867D2BE4DB8}" srcOrd="2" destOrd="0" parTransId="{10148E7A-E005-403E-9C85-9AA154FFF18C}" sibTransId="{34B6F1D2-CB4C-4D91-9FB0-D52FCD321C79}"/>
    <dgm:cxn modelId="{EB4FE039-72E1-4274-AA6A-D2691783E888}" type="presOf" srcId="{DA0924AA-2E0D-47BC-8A79-195B375D4F78}" destId="{02F09CEE-FEEE-41DA-BCD2-BDF9EE7A8FBA}" srcOrd="0" destOrd="0" presId="urn:microsoft.com/office/officeart/2005/8/layout/process3"/>
    <dgm:cxn modelId="{BCD3B73C-68AC-416F-AA90-42F4BFA51EEE}" type="presOf" srcId="{DE689B9B-434D-47AC-B1C9-B740B629998E}" destId="{84913709-BEE8-4EEA-8714-6B0787DE923A}" srcOrd="0" destOrd="0" presId="urn:microsoft.com/office/officeart/2005/8/layout/process3"/>
    <dgm:cxn modelId="{80697753-E63B-4665-9297-5862B3F11261}" type="presOf" srcId="{AFFA257E-A1CE-4C9E-A1A9-89887C936A93}" destId="{928200CF-13E0-4B52-A168-7407F6639858}" srcOrd="0" destOrd="0" presId="urn:microsoft.com/office/officeart/2005/8/layout/process3"/>
    <dgm:cxn modelId="{8666B759-1CF8-43CF-8FA7-FCF544BFE401}" srcId="{F0EBEE07-C5E9-4EB9-AFE3-39D3573099C8}" destId="{F2FE5844-27A6-4447-ACFB-945D556962CA}" srcOrd="2" destOrd="0" parTransId="{D1604E91-D13C-4934-9E5B-1879BBC0FAFF}" sibTransId="{8A3E590C-942B-403F-A70C-BB3E60CF7BFC}"/>
    <dgm:cxn modelId="{25CCF260-CAF3-4E76-9DE2-95707D62C933}" type="presOf" srcId="{5533FCA9-539B-4F6A-A493-1AB8BD0844DC}" destId="{4D485A77-FC09-43FD-A9AC-6E64C564EBA4}" srcOrd="0" destOrd="1" presId="urn:microsoft.com/office/officeart/2005/8/layout/process3"/>
    <dgm:cxn modelId="{A7DEBF61-2986-41F3-BB69-5A9B07D222BA}" srcId="{F0EBEE07-C5E9-4EB9-AFE3-39D3573099C8}" destId="{AFFA257E-A1CE-4C9E-A1A9-89887C936A93}" srcOrd="0" destOrd="0" parTransId="{750135A4-2004-44A6-B041-316860156814}" sibTransId="{95B67FFB-3F54-4335-8410-C5DB57355039}"/>
    <dgm:cxn modelId="{2CB2A762-6123-45E2-A688-D4E1AEBA844B}" srcId="{DA0924AA-2E0D-47BC-8A79-195B375D4F78}" destId="{D50BA173-768B-49CA-AC1B-9E8FF2C9AA67}" srcOrd="1" destOrd="0" parTransId="{C39396CD-EDB0-4742-B6BF-08A460F435BA}" sibTransId="{36CEFFC0-2104-46C1-ABBA-551BFAA1F687}"/>
    <dgm:cxn modelId="{B138CF68-4E10-4989-97E7-2F97799CF3DA}" type="presOf" srcId="{20426345-6849-4B4E-922C-3D2DAF68A9F1}" destId="{6372381A-D83A-4F0A-ADB4-1C07A9EB28AB}" srcOrd="0" destOrd="0" presId="urn:microsoft.com/office/officeart/2005/8/layout/process3"/>
    <dgm:cxn modelId="{061F926E-A661-4C76-B0E4-0955AF2467FB}" type="presOf" srcId="{95B67FFB-3F54-4335-8410-C5DB57355039}" destId="{DFF571C2-A948-416F-8ABC-6CF42DB2E21C}" srcOrd="0" destOrd="0" presId="urn:microsoft.com/office/officeart/2005/8/layout/process3"/>
    <dgm:cxn modelId="{A4C2D47C-2C50-43AE-A848-A7BE207E2114}" type="presOf" srcId="{95B67FFB-3F54-4335-8410-C5DB57355039}" destId="{34CD3F24-E126-408D-A8B2-06EFAB87EB59}" srcOrd="1" destOrd="0" presId="urn:microsoft.com/office/officeart/2005/8/layout/process3"/>
    <dgm:cxn modelId="{2CF75D7E-324B-4DDC-BD44-972F524B946C}" type="presOf" srcId="{F0EBEE07-C5E9-4EB9-AFE3-39D3573099C8}" destId="{F7B61D18-C4A9-404A-8EAE-CC19FEC379F1}" srcOrd="0" destOrd="0" presId="urn:microsoft.com/office/officeart/2005/8/layout/process3"/>
    <dgm:cxn modelId="{8B9C1484-A008-46E2-A2DA-77EBB63B0B8C}" srcId="{AFFA257E-A1CE-4C9E-A1A9-89887C936A93}" destId="{49726704-B729-4DF7-80EE-A0A917E24190}" srcOrd="0" destOrd="0" parTransId="{9CD35F73-7DA7-48F5-BFE8-74E8C199F34D}" sibTransId="{D451E8E2-5139-4253-954D-1739628D31E2}"/>
    <dgm:cxn modelId="{0968709A-1405-4F4A-8609-A5EA96EC1EF6}" type="presOf" srcId="{DA0924AA-2E0D-47BC-8A79-195B375D4F78}" destId="{CF4AC320-367F-4E4C-93A8-54051CD99738}" srcOrd="1" destOrd="0" presId="urn:microsoft.com/office/officeart/2005/8/layout/process3"/>
    <dgm:cxn modelId="{14BA439B-30CB-431A-A013-12BCB47B95C8}" srcId="{DA0924AA-2E0D-47BC-8A79-195B375D4F78}" destId="{20426345-6849-4B4E-922C-3D2DAF68A9F1}" srcOrd="0" destOrd="0" parTransId="{E2E25478-12CA-4CD8-A323-6B957A2C159D}" sibTransId="{F1B97DD8-9510-4905-ADA6-A04B03E3B18C}"/>
    <dgm:cxn modelId="{48A2BDA4-6057-4DFD-9E43-8B969F38A6ED}" type="presOf" srcId="{D50BA173-768B-49CA-AC1B-9E8FF2C9AA67}" destId="{6372381A-D83A-4F0A-ADB4-1C07A9EB28AB}" srcOrd="0" destOrd="1" presId="urn:microsoft.com/office/officeart/2005/8/layout/process3"/>
    <dgm:cxn modelId="{60CEF8A4-9523-42F9-94B1-F50B45B5E083}" srcId="{AFFA257E-A1CE-4C9E-A1A9-89887C936A93}" destId="{F51A5947-0839-4D08-B2E2-5FB4A1CF502B}" srcOrd="1" destOrd="0" parTransId="{76EAF72F-B775-4F65-A07C-9893D89873B7}" sibTransId="{B6082710-F58A-4C36-AA49-F8E1B89E7E27}"/>
    <dgm:cxn modelId="{AAC49BAC-F728-4173-A47C-2E2760EE8F1A}" srcId="{F2FE5844-27A6-4447-ACFB-945D556962CA}" destId="{523BCCC9-7745-4EE7-9E8A-37CB91081DDF}" srcOrd="5" destOrd="0" parTransId="{3F04C7A7-9530-4131-A09F-C39F3A07F6F5}" sibTransId="{CFE12E09-A8EA-479E-814D-FE0E5D2FA422}"/>
    <dgm:cxn modelId="{FBC712AE-6419-48BA-97F6-FF66F60C6EFD}" srcId="{AFFA257E-A1CE-4C9E-A1A9-89887C936A93}" destId="{88B52076-CA86-4755-9F94-52635847F6AF}" srcOrd="4" destOrd="0" parTransId="{E30EFF99-CA7F-4B64-B00B-02E4144EF0ED}" sibTransId="{70D3671C-BAE1-4FF4-BD5E-E260C817EC90}"/>
    <dgm:cxn modelId="{9252DFAE-1E56-4E20-A732-94A4E94DCC29}" srcId="{F2FE5844-27A6-4447-ACFB-945D556962CA}" destId="{38DE2E93-CB4E-4C77-97EC-5FD035DCA08A}" srcOrd="0" destOrd="0" parTransId="{7C7AD081-FF07-4505-BD5D-EA9028D4D493}" sibTransId="{686D2498-669C-44A5-9721-9352F7D1E9BD}"/>
    <dgm:cxn modelId="{3237B2B4-764C-49E9-AFEF-F58086325F9F}" type="presOf" srcId="{F072E1DF-78B2-449E-8246-6EF5F33ED4A0}" destId="{4D485A77-FC09-43FD-A9AC-6E64C564EBA4}" srcOrd="0" destOrd="2" presId="urn:microsoft.com/office/officeart/2005/8/layout/process3"/>
    <dgm:cxn modelId="{23F9E5B5-02D6-4699-A006-ADFA7DFBDFC0}" srcId="{F2FE5844-27A6-4447-ACFB-945D556962CA}" destId="{EA7E7E98-3E50-4AA5-83E5-EEA0577F6E80}" srcOrd="3" destOrd="0" parTransId="{78B80E07-43C7-48E1-9067-271973C58FB1}" sibTransId="{DE73B140-3B70-4C4E-9689-532C7C6893D8}"/>
    <dgm:cxn modelId="{34DDF5BE-1374-4195-AEEC-2798DB1D63C5}" type="presOf" srcId="{AFFA257E-A1CE-4C9E-A1A9-89887C936A93}" destId="{D2E43629-8CE3-454A-B867-B91657C28FF5}" srcOrd="1" destOrd="0" presId="urn:microsoft.com/office/officeart/2005/8/layout/process3"/>
    <dgm:cxn modelId="{19B28ABF-478B-4F60-8270-1300B4450345}" type="presOf" srcId="{EFB2E3BB-5E7D-489B-BDC9-AD951E9EA9CD}" destId="{C4C4262D-A195-417B-8EB0-223914D6A85C}" srcOrd="0" destOrd="3" presId="urn:microsoft.com/office/officeart/2005/8/layout/process3"/>
    <dgm:cxn modelId="{346A6CC0-27B5-4C9E-82F5-A07227AA6892}" srcId="{F2FE5844-27A6-4447-ACFB-945D556962CA}" destId="{F072E1DF-78B2-449E-8246-6EF5F33ED4A0}" srcOrd="2" destOrd="0" parTransId="{E095E024-2FC3-401E-B81C-D83790626212}" sibTransId="{64B04713-6EAA-444B-938A-EB42C5C5214F}"/>
    <dgm:cxn modelId="{5FE0ABCD-8BCA-4E57-BC61-AC93C14CB7F7}" type="presOf" srcId="{9C144730-3CC1-4039-A1E6-E867D2BE4DB8}" destId="{C4C4262D-A195-417B-8EB0-223914D6A85C}" srcOrd="0" destOrd="2" presId="urn:microsoft.com/office/officeart/2005/8/layout/process3"/>
    <dgm:cxn modelId="{7F1776DB-D39B-4323-BB9F-FB9C3CF52131}" type="presOf" srcId="{30618818-D95A-4336-949E-11AD88D0C912}" destId="{4D485A77-FC09-43FD-A9AC-6E64C564EBA4}" srcOrd="0" destOrd="4" presId="urn:microsoft.com/office/officeart/2005/8/layout/process3"/>
    <dgm:cxn modelId="{C03C10E3-C049-4562-A789-F4E4B3935353}" type="presOf" srcId="{38DE2E93-CB4E-4C77-97EC-5FD035DCA08A}" destId="{4D485A77-FC09-43FD-A9AC-6E64C564EBA4}" srcOrd="0" destOrd="0" presId="urn:microsoft.com/office/officeart/2005/8/layout/process3"/>
    <dgm:cxn modelId="{33DFD9E9-E424-413D-AF20-23185B0324ED}" type="presOf" srcId="{DE689B9B-434D-47AC-B1C9-B740B629998E}" destId="{9584A2DA-A677-47C6-844C-A400AC914A18}" srcOrd="1" destOrd="0" presId="urn:microsoft.com/office/officeart/2005/8/layout/process3"/>
    <dgm:cxn modelId="{BD32DEF5-BAED-4F0D-B7D7-EF0AED6EDEF9}" type="presOf" srcId="{F2FE5844-27A6-4447-ACFB-945D556962CA}" destId="{BBDA9789-F079-4EA2-A523-C5915421A32A}" srcOrd="1" destOrd="0" presId="urn:microsoft.com/office/officeart/2005/8/layout/process3"/>
    <dgm:cxn modelId="{509A6CF8-4A90-4FA8-BD70-4A9843718A9D}" type="presOf" srcId="{523BCCC9-7745-4EE7-9E8A-37CB91081DDF}" destId="{4D485A77-FC09-43FD-A9AC-6E64C564EBA4}" srcOrd="0" destOrd="5" presId="urn:microsoft.com/office/officeart/2005/8/layout/process3"/>
    <dgm:cxn modelId="{B5515BFA-3059-4449-8DB9-7485E3326B8E}" srcId="{F2FE5844-27A6-4447-ACFB-945D556962CA}" destId="{5533FCA9-539B-4F6A-A493-1AB8BD0844DC}" srcOrd="1" destOrd="0" parTransId="{76C66E34-3F77-4ABB-B51C-204DA5E54FEC}" sibTransId="{1DF66159-1942-4A96-B81D-EADF937E7F16}"/>
    <dgm:cxn modelId="{4585960A-49AA-4DF8-864A-FC934CF7282E}" type="presParOf" srcId="{F7B61D18-C4A9-404A-8EAE-CC19FEC379F1}" destId="{B4384549-9245-45E5-B523-7C8E776D9A38}" srcOrd="0" destOrd="0" presId="urn:microsoft.com/office/officeart/2005/8/layout/process3"/>
    <dgm:cxn modelId="{D26C2EAA-2C23-4E23-A9EB-725CAE0A86CE}" type="presParOf" srcId="{B4384549-9245-45E5-B523-7C8E776D9A38}" destId="{928200CF-13E0-4B52-A168-7407F6639858}" srcOrd="0" destOrd="0" presId="urn:microsoft.com/office/officeart/2005/8/layout/process3"/>
    <dgm:cxn modelId="{989D4EC3-FE72-4EA0-8D5E-9E3DD6AB9CAF}" type="presParOf" srcId="{B4384549-9245-45E5-B523-7C8E776D9A38}" destId="{D2E43629-8CE3-454A-B867-B91657C28FF5}" srcOrd="1" destOrd="0" presId="urn:microsoft.com/office/officeart/2005/8/layout/process3"/>
    <dgm:cxn modelId="{A3B84ACA-0571-41F5-8B2F-04E81E17D6B2}" type="presParOf" srcId="{B4384549-9245-45E5-B523-7C8E776D9A38}" destId="{C4C4262D-A195-417B-8EB0-223914D6A85C}" srcOrd="2" destOrd="0" presId="urn:microsoft.com/office/officeart/2005/8/layout/process3"/>
    <dgm:cxn modelId="{8253ED10-62E8-4CB8-B662-F5237C672316}" type="presParOf" srcId="{F7B61D18-C4A9-404A-8EAE-CC19FEC379F1}" destId="{DFF571C2-A948-416F-8ABC-6CF42DB2E21C}" srcOrd="1" destOrd="0" presId="urn:microsoft.com/office/officeart/2005/8/layout/process3"/>
    <dgm:cxn modelId="{C3A6F651-A945-426B-BFAD-B8BE77E68061}" type="presParOf" srcId="{DFF571C2-A948-416F-8ABC-6CF42DB2E21C}" destId="{34CD3F24-E126-408D-A8B2-06EFAB87EB59}" srcOrd="0" destOrd="0" presId="urn:microsoft.com/office/officeart/2005/8/layout/process3"/>
    <dgm:cxn modelId="{BB6C28F3-9B9E-4C2F-858B-05F6BBB05E8B}" type="presParOf" srcId="{F7B61D18-C4A9-404A-8EAE-CC19FEC379F1}" destId="{F93073C6-CA54-43EF-8E8B-50FCD0EDEBEC}" srcOrd="2" destOrd="0" presId="urn:microsoft.com/office/officeart/2005/8/layout/process3"/>
    <dgm:cxn modelId="{82500032-E0D5-4752-8D11-AD81AD100C19}" type="presParOf" srcId="{F93073C6-CA54-43EF-8E8B-50FCD0EDEBEC}" destId="{02F09CEE-FEEE-41DA-BCD2-BDF9EE7A8FBA}" srcOrd="0" destOrd="0" presId="urn:microsoft.com/office/officeart/2005/8/layout/process3"/>
    <dgm:cxn modelId="{61F5AF15-A043-4F7F-9884-3DD113B1CA8E}" type="presParOf" srcId="{F93073C6-CA54-43EF-8E8B-50FCD0EDEBEC}" destId="{CF4AC320-367F-4E4C-93A8-54051CD99738}" srcOrd="1" destOrd="0" presId="urn:microsoft.com/office/officeart/2005/8/layout/process3"/>
    <dgm:cxn modelId="{87C23478-6A65-4B05-B818-6078EED59634}" type="presParOf" srcId="{F93073C6-CA54-43EF-8E8B-50FCD0EDEBEC}" destId="{6372381A-D83A-4F0A-ADB4-1C07A9EB28AB}" srcOrd="2" destOrd="0" presId="urn:microsoft.com/office/officeart/2005/8/layout/process3"/>
    <dgm:cxn modelId="{F8198303-F09A-430A-832C-965BC2091491}" type="presParOf" srcId="{F7B61D18-C4A9-404A-8EAE-CC19FEC379F1}" destId="{84913709-BEE8-4EEA-8714-6B0787DE923A}" srcOrd="3" destOrd="0" presId="urn:microsoft.com/office/officeart/2005/8/layout/process3"/>
    <dgm:cxn modelId="{24727EF2-1484-4F85-98DB-641F1DED795B}" type="presParOf" srcId="{84913709-BEE8-4EEA-8714-6B0787DE923A}" destId="{9584A2DA-A677-47C6-844C-A400AC914A18}" srcOrd="0" destOrd="0" presId="urn:microsoft.com/office/officeart/2005/8/layout/process3"/>
    <dgm:cxn modelId="{BE199E65-300C-4A32-831F-986263C4A21C}" type="presParOf" srcId="{F7B61D18-C4A9-404A-8EAE-CC19FEC379F1}" destId="{F6D82694-E230-4D06-BAFB-070F94B57677}" srcOrd="4" destOrd="0" presId="urn:microsoft.com/office/officeart/2005/8/layout/process3"/>
    <dgm:cxn modelId="{35CDBA0E-A869-4241-A907-13A6201050AF}" type="presParOf" srcId="{F6D82694-E230-4D06-BAFB-070F94B57677}" destId="{FB18A500-191F-49EF-B6A9-455B7926ADB8}" srcOrd="0" destOrd="0" presId="urn:microsoft.com/office/officeart/2005/8/layout/process3"/>
    <dgm:cxn modelId="{D6D91DA9-37D8-44E6-A2A0-1DCE71A407B8}" type="presParOf" srcId="{F6D82694-E230-4D06-BAFB-070F94B57677}" destId="{BBDA9789-F079-4EA2-A523-C5915421A32A}" srcOrd="1" destOrd="0" presId="urn:microsoft.com/office/officeart/2005/8/layout/process3"/>
    <dgm:cxn modelId="{71B4DABA-396C-40E8-A3D1-231C32F306C0}" type="presParOf" srcId="{F6D82694-E230-4D06-BAFB-070F94B57677}" destId="{4D485A77-FC09-43FD-A9AC-6E64C564EBA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43629-8CE3-454A-B867-B91657C28FF5}">
      <dsp:nvSpPr>
        <dsp:cNvPr id="0" name=""/>
        <dsp:cNvSpPr/>
      </dsp:nvSpPr>
      <dsp:spPr>
        <a:xfrm>
          <a:off x="0" y="-354887"/>
          <a:ext cx="2266897" cy="106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ПРЕДПРОЕКТНАЯ СТАДИЯ</a:t>
          </a:r>
        </a:p>
      </dsp:txBody>
      <dsp:txXfrm>
        <a:off x="0" y="-354887"/>
        <a:ext cx="2266897" cy="709775"/>
      </dsp:txXfrm>
    </dsp:sp>
    <dsp:sp modelId="{C4C4262D-A195-417B-8EB0-223914D6A85C}">
      <dsp:nvSpPr>
        <dsp:cNvPr id="0" name=""/>
        <dsp:cNvSpPr/>
      </dsp:nvSpPr>
      <dsp:spPr>
        <a:xfrm>
          <a:off x="0" y="354887"/>
          <a:ext cx="2048996" cy="4395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Формирование Технического задания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Приказ Минстроя России от 01.03.2018 № 125/</a:t>
          </a:r>
          <a:r>
            <a:rPr lang="ru-RU" sz="800" kern="1200" dirty="0" err="1"/>
            <a:t>пр</a:t>
          </a:r>
          <a:r>
            <a:rPr lang="ru-RU" sz="800" kern="1200" dirty="0"/>
            <a:t> «Об утверждении типовой формы </a:t>
          </a:r>
          <a:r>
            <a:rPr lang="ru-RU" sz="800" b="1" u="sng" kern="1200" dirty="0"/>
            <a:t>задания на проектирование </a:t>
          </a:r>
          <a:r>
            <a:rPr lang="ru-RU" sz="800" kern="1200" dirty="0"/>
            <a:t>объекта капитального строительства и требований к его подготовке» - требования к ПОС устанавливаются в задании на проектирование, разрабатываемом в соответствии с типовой формой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пунктом 41 типовой формы предусмотрено </a:t>
          </a:r>
          <a:r>
            <a:rPr lang="ru-RU" sz="800" b="1" u="sng" kern="1200" dirty="0"/>
            <a:t>указание требований о применении при разработке проектной документации документов в области стандартизации</a:t>
          </a:r>
          <a:r>
            <a:rPr lang="ru-RU" sz="800" kern="1200" dirty="0"/>
            <a:t>, не включенных в перечень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пунктом 45 типовой формы установлена возможность </a:t>
          </a:r>
          <a:r>
            <a:rPr lang="ru-RU" sz="800" b="1" u="sng" kern="1200" dirty="0"/>
            <a:t>включения прочих дополнительных требований и указаний</a:t>
          </a:r>
          <a:r>
            <a:rPr lang="ru-RU" sz="800" kern="1200" dirty="0"/>
            <a:t>, конкретизирующих объем проектных работ.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</dsp:txBody>
      <dsp:txXfrm>
        <a:off x="60013" y="414900"/>
        <a:ext cx="1928970" cy="4275645"/>
      </dsp:txXfrm>
    </dsp:sp>
    <dsp:sp modelId="{DFF571C2-A948-416F-8ABC-6CF42DB2E21C}">
      <dsp:nvSpPr>
        <dsp:cNvPr id="0" name=""/>
        <dsp:cNvSpPr/>
      </dsp:nvSpPr>
      <dsp:spPr>
        <a:xfrm>
          <a:off x="2513349" y="-220676"/>
          <a:ext cx="522478" cy="44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2513349" y="-132406"/>
        <a:ext cx="390072" cy="264812"/>
      </dsp:txXfrm>
    </dsp:sp>
    <dsp:sp modelId="{CF4AC320-367F-4E4C-93A8-54051CD99738}">
      <dsp:nvSpPr>
        <dsp:cNvPr id="0" name=""/>
        <dsp:cNvSpPr/>
      </dsp:nvSpPr>
      <dsp:spPr>
        <a:xfrm>
          <a:off x="3252706" y="-354887"/>
          <a:ext cx="2248017" cy="1064662"/>
        </a:xfrm>
        <a:prstGeom prst="roundRect">
          <a:avLst>
            <a:gd name="adj" fmla="val 10000"/>
          </a:avLst>
        </a:prstGeom>
        <a:solidFill>
          <a:srgbClr val="0068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ПРОЕКТИРОВАНИЕ и подготовка организационно-технологической документации</a:t>
          </a:r>
        </a:p>
      </dsp:txBody>
      <dsp:txXfrm>
        <a:off x="3252706" y="-354887"/>
        <a:ext cx="2248017" cy="709775"/>
      </dsp:txXfrm>
    </dsp:sp>
    <dsp:sp modelId="{6372381A-D83A-4F0A-ADB4-1C07A9EB28AB}">
      <dsp:nvSpPr>
        <dsp:cNvPr id="0" name=""/>
        <dsp:cNvSpPr/>
      </dsp:nvSpPr>
      <dsp:spPr>
        <a:xfrm>
          <a:off x="3301695" y="354887"/>
          <a:ext cx="2370400" cy="4395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50" kern="1200" dirty="0"/>
            <a:t>Постановлением Правительства РФ от 16.02.2008 № 87 «О составе разделов проектной документации и требованиях к их содержанию» предусмотрено, что раздел 6 «</a:t>
          </a:r>
          <a:r>
            <a:rPr lang="ru-RU" sz="850" b="1" kern="1200" dirty="0"/>
            <a:t>Проект организации строительства</a:t>
          </a:r>
          <a:r>
            <a:rPr lang="ru-RU" sz="850" kern="1200" dirty="0"/>
            <a:t>» должен содержать </a:t>
          </a:r>
          <a:r>
            <a:rPr lang="ru-RU" sz="850" b="1" u="sng" kern="1200" dirty="0"/>
            <a:t>технологическую последовательность работ</a:t>
          </a:r>
          <a:r>
            <a:rPr lang="ru-RU" sz="850" kern="1200" dirty="0"/>
            <a:t> при возведении объектов капитального строительства или их отдельных элементов; </a:t>
          </a:r>
          <a:r>
            <a:rPr lang="ru-RU" sz="850" b="1" u="sng" kern="1200" dirty="0"/>
            <a:t>предложения по обеспечению контроля качества </a:t>
          </a:r>
          <a:r>
            <a:rPr lang="ru-RU" sz="850" kern="1200" dirty="0"/>
            <a:t>строительных и монтажных работ, а также поставляемых на площадку и монтируемых оборудования, конструкций и материалов.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50" kern="1200" dirty="0"/>
            <a:t>Свод правил СП 48.13330 «Организация строительства» предусмотрена </a:t>
          </a:r>
          <a:r>
            <a:rPr lang="ru-RU" sz="850" b="1" u="sng" kern="1200" dirty="0"/>
            <a:t>организационно-технологическая документация</a:t>
          </a:r>
          <a:r>
            <a:rPr lang="ru-RU" sz="850" kern="1200" dirty="0"/>
            <a:t>: </a:t>
          </a:r>
          <a:r>
            <a:rPr lang="ru-RU" sz="850" i="1" kern="1200" dirty="0"/>
            <a:t>проекты производства работ, схемы и указания по производству работ, схемы контроля качества, поточные графики, основные положения по производству строительных и монтажных работ в составе рабочей документации типовых проектов массового применения, а также иные документы, в которых содержатся решения по организации строительного производства и технологии строительно-монтажных работ </a:t>
          </a:r>
        </a:p>
      </dsp:txBody>
      <dsp:txXfrm>
        <a:off x="3371122" y="424314"/>
        <a:ext cx="2231546" cy="4256817"/>
      </dsp:txXfrm>
    </dsp:sp>
    <dsp:sp modelId="{84913709-BEE8-4EEA-8714-6B0787DE923A}">
      <dsp:nvSpPr>
        <dsp:cNvPr id="0" name=""/>
        <dsp:cNvSpPr/>
      </dsp:nvSpPr>
      <dsp:spPr>
        <a:xfrm>
          <a:off x="5782274" y="-220676"/>
          <a:ext cx="596888" cy="44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5782274" y="-132406"/>
        <a:ext cx="464482" cy="264812"/>
      </dsp:txXfrm>
    </dsp:sp>
    <dsp:sp modelId="{BBDA9789-F079-4EA2-A523-C5915421A32A}">
      <dsp:nvSpPr>
        <dsp:cNvPr id="0" name=""/>
        <dsp:cNvSpPr/>
      </dsp:nvSpPr>
      <dsp:spPr>
        <a:xfrm>
          <a:off x="6626928" y="-354887"/>
          <a:ext cx="1774437" cy="106466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ПОДРЯДНЫЕ РАБОТЫ </a:t>
          </a:r>
        </a:p>
      </dsp:txBody>
      <dsp:txXfrm>
        <a:off x="6626928" y="-354887"/>
        <a:ext cx="1774437" cy="709775"/>
      </dsp:txXfrm>
    </dsp:sp>
    <dsp:sp modelId="{4D485A77-FC09-43FD-A9AC-6E64C564EBA4}">
      <dsp:nvSpPr>
        <dsp:cNvPr id="0" name=""/>
        <dsp:cNvSpPr/>
      </dsp:nvSpPr>
      <dsp:spPr>
        <a:xfrm>
          <a:off x="6824065" y="354887"/>
          <a:ext cx="2113550" cy="4395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 случае включения СТО в проектную и рабочую документацию, в условия Договора – </a:t>
          </a:r>
          <a:r>
            <a:rPr lang="ru-RU" sz="1000" b="1" u="sng" kern="1200" dirty="0"/>
            <a:t>стандарты применяются в соответствии с требованиями заказчика и подлежат строительному контролю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 случае если  Заказчик не включил СТО в документацию или условия Договора – стандарты </a:t>
          </a:r>
          <a:r>
            <a:rPr lang="ru-RU" sz="1000" b="1" u="sng" kern="1200" dirty="0"/>
            <a:t>применяются Подрядчиком добровольно в целях обеспечения качества производства работ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i="1" kern="1200" dirty="0"/>
            <a:t>могут включаться в ППР и иную организационно-технологическую документацию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i="1" kern="1200" dirty="0"/>
            <a:t>могут применяться на рабочем месте при выполнении работ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i="1" kern="1200" dirty="0"/>
        </a:p>
      </dsp:txBody>
      <dsp:txXfrm>
        <a:off x="6885969" y="416791"/>
        <a:ext cx="1989742" cy="427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8E43-7364-4AD6-A722-35E5FC08A48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4223-2F8F-4216-AFA3-23E723F80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8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223-2F8F-4216-AFA3-23E723F809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6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223-2F8F-4216-AFA3-23E723F809A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6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223-2F8F-4216-AFA3-23E723F809A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8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4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5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0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7571-1CCE-4565-8E6B-F6093D62B31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AEBE-03BC-420C-A1A3-094EAFBE1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stroy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777" y="19012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на процессы выполнения работ.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Внедрение, применение и контроль соблюдения требований</a:t>
            </a:r>
          </a:p>
        </p:txBody>
      </p:sp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82"/>
          <p:cNvSpPr txBox="1"/>
          <p:nvPr/>
        </p:nvSpPr>
        <p:spPr>
          <a:xfrm>
            <a:off x="421342" y="4783369"/>
            <a:ext cx="11555506" cy="90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r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Ассоциация «Национальное объединение строителей»,</a:t>
            </a:r>
          </a:p>
          <a:p>
            <a:pPr algn="r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Директор департамента нормативного и методического обеспечения</a:t>
            </a:r>
          </a:p>
          <a:p>
            <a:pPr algn="r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Мешалов Александр Валентинович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22605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94" y="-2395348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1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Карта контроля соблюдения требований стандарта</a:t>
            </a:r>
          </a:p>
          <a:p>
            <a:pPr algn="l"/>
            <a:endParaRPr lang="ru-RU" sz="3600" b="1" dirty="0"/>
          </a:p>
        </p:txBody>
      </p:sp>
      <p:pic>
        <p:nvPicPr>
          <p:cNvPr id="5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32549" t="11402" r="30892" b="4220"/>
          <a:stretch/>
        </p:blipFill>
        <p:spPr bwMode="auto">
          <a:xfrm>
            <a:off x="191908" y="1811142"/>
            <a:ext cx="2505435" cy="327204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28862" t="49316" r="25120" b="42418"/>
          <a:stretch/>
        </p:blipFill>
        <p:spPr bwMode="auto">
          <a:xfrm>
            <a:off x="3172925" y="1508052"/>
            <a:ext cx="4186236" cy="606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/>
          <a:srcRect l="13790" t="13113" r="4115" b="9065"/>
          <a:stretch/>
        </p:blipFill>
        <p:spPr bwMode="auto">
          <a:xfrm>
            <a:off x="2890775" y="2530525"/>
            <a:ext cx="4661818" cy="297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22608" t="14824" r="19990" b="8496"/>
          <a:stretch/>
        </p:blipFill>
        <p:spPr bwMode="auto">
          <a:xfrm>
            <a:off x="7552593" y="1325563"/>
            <a:ext cx="4088422" cy="276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8"/>
          <a:srcRect l="22768" t="11687" r="19508" b="11631"/>
          <a:stretch/>
        </p:blipFill>
        <p:spPr bwMode="auto">
          <a:xfrm>
            <a:off x="7552593" y="4090535"/>
            <a:ext cx="4185138" cy="256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35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1089" r="10228"/>
          <a:stretch/>
        </p:blipFill>
        <p:spPr bwMode="auto">
          <a:xfrm>
            <a:off x="1524001" y="936952"/>
            <a:ext cx="8067083" cy="53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11</a:t>
            </a:fld>
            <a:endParaRPr lang="ru-RU" sz="1400" b="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19537" y="6258798"/>
            <a:ext cx="82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Начальная (максимальная) цена контракта</a:t>
            </a:r>
            <a:r>
              <a:rPr lang="ru-RU" sz="1600" b="1" dirty="0">
                <a:latin typeface="+mj-lt"/>
                <a:ea typeface="+mj-ea"/>
                <a:cs typeface="+mj-cs"/>
              </a:rPr>
              <a:t>  </a:t>
            </a:r>
            <a:r>
              <a:rPr lang="ru-RU" sz="1600" b="1" dirty="0"/>
              <a:t>15 369 382 180,00</a:t>
            </a:r>
            <a:endParaRPr lang="ru-RU" sz="1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17922" y="45676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479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117922" y="45676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12</a:t>
            </a:fld>
            <a:endParaRPr lang="ru-RU" sz="1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9516" r="23180" b="2844"/>
          <a:stretch/>
        </p:blipFill>
        <p:spPr bwMode="auto">
          <a:xfrm>
            <a:off x="1991545" y="1222154"/>
            <a:ext cx="5549917" cy="55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47717" y="4632069"/>
            <a:ext cx="2376264" cy="1815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данной конкурсной документации  из 796 документов представлены 36 СТО НОСТРОЙ обязательные при производстве работ на объекте.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1089" r="33540" b="74017"/>
          <a:stretch/>
        </p:blipFill>
        <p:spPr bwMode="auto">
          <a:xfrm>
            <a:off x="1919536" y="607776"/>
            <a:ext cx="4182576" cy="6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 rot="10800000">
            <a:off x="7366343" y="5253260"/>
            <a:ext cx="689103" cy="520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4509120"/>
            <a:ext cx="5040560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7648" y="1700808"/>
            <a:ext cx="38164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image11.png" descr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093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13</a:t>
            </a:fld>
            <a:endParaRPr lang="ru-RU" sz="1400" b="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4590" y="6409134"/>
            <a:ext cx="82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Начальная (максимальная) цена контракта</a:t>
            </a:r>
            <a:r>
              <a:rPr lang="ru-RU" sz="1600" b="1" dirty="0">
                <a:latin typeface="+mj-lt"/>
                <a:ea typeface="+mj-ea"/>
                <a:cs typeface="+mj-cs"/>
              </a:rPr>
              <a:t>  </a:t>
            </a:r>
            <a:r>
              <a:rPr lang="ru-RU" sz="1600" b="1" dirty="0"/>
              <a:t>10 033 062,10</a:t>
            </a:r>
            <a:endParaRPr lang="ru-RU" sz="1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3089" t="8267" r="22555" b="13911"/>
          <a:stretch/>
        </p:blipFill>
        <p:spPr bwMode="auto">
          <a:xfrm>
            <a:off x="215153" y="971826"/>
            <a:ext cx="10141521" cy="5337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73099" y="348792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95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14</a:t>
            </a:fld>
            <a:endParaRPr lang="ru-RU" sz="1400" b="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34238" y="5666689"/>
            <a:ext cx="2376264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данной конкурсной документации  из 17 документов представлен 1 СТО НОСТРОЙ.</a:t>
            </a: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6152630" y="5945228"/>
            <a:ext cx="689103" cy="520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1266" t="15678" r="29450" b="5930"/>
          <a:stretch/>
        </p:blipFill>
        <p:spPr bwMode="auto">
          <a:xfrm>
            <a:off x="378804" y="1918320"/>
            <a:ext cx="5322749" cy="4967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23090" t="9123" r="20630" b="67503"/>
          <a:stretch/>
        </p:blipFill>
        <p:spPr bwMode="auto">
          <a:xfrm>
            <a:off x="417455" y="594811"/>
            <a:ext cx="7412095" cy="1323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3271" y="6431235"/>
            <a:ext cx="343399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7233" y="1940683"/>
            <a:ext cx="4010225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73099" y="49228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image11.png" descr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154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15</a:t>
            </a:fld>
            <a:endParaRPr lang="ru-RU" sz="1400" b="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95449" y="6154419"/>
            <a:ext cx="82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Начальная (максимальная) цена контракта</a:t>
            </a:r>
            <a:r>
              <a:rPr lang="ru-RU" sz="1600" b="1" dirty="0">
                <a:latin typeface="+mj-lt"/>
                <a:ea typeface="+mj-ea"/>
                <a:cs typeface="+mj-cs"/>
              </a:rPr>
              <a:t>  </a:t>
            </a:r>
            <a:r>
              <a:rPr lang="ru-RU" sz="1600" b="1" dirty="0"/>
              <a:t>5 916 706,00</a:t>
            </a:r>
            <a:endParaRPr lang="ru-RU" sz="1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22929" t="9406" r="18546" b="8495"/>
          <a:stretch/>
        </p:blipFill>
        <p:spPr bwMode="auto">
          <a:xfrm>
            <a:off x="609554" y="925130"/>
            <a:ext cx="9282591" cy="504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73099" y="49228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67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16</a:t>
            </a:fld>
            <a:endParaRPr lang="ru-RU" sz="1400" b="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959163" y="2700329"/>
            <a:ext cx="1992929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данной конкурсной документации  из 10 документов представлен 1 СТО НОСТРОЙ.</a:t>
            </a: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5974486" y="3074858"/>
            <a:ext cx="689103" cy="520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22769" t="8267" r="19989" b="66933"/>
          <a:stretch/>
        </p:blipFill>
        <p:spPr bwMode="auto">
          <a:xfrm>
            <a:off x="633845" y="879698"/>
            <a:ext cx="7622395" cy="1469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29343" t="15964" r="28648" b="5645"/>
          <a:stretch/>
        </p:blipFill>
        <p:spPr bwMode="auto">
          <a:xfrm>
            <a:off x="772113" y="2140698"/>
            <a:ext cx="513194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3810" y="3362049"/>
            <a:ext cx="1595198" cy="1669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60898" y="142618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image11.png" descr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329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17</a:t>
            </a:fld>
            <a:endParaRPr lang="ru-RU" sz="1400" b="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66453" y="6223725"/>
            <a:ext cx="82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Начальная (максимальная) цена контракта</a:t>
            </a:r>
            <a:r>
              <a:rPr lang="ru-RU" sz="1600" b="1" dirty="0">
                <a:latin typeface="+mj-lt"/>
                <a:ea typeface="+mj-ea"/>
                <a:cs typeface="+mj-cs"/>
              </a:rPr>
              <a:t>  </a:t>
            </a:r>
            <a:r>
              <a:rPr lang="ru-RU" sz="1600" b="1" dirty="0"/>
              <a:t>4 998 000,11</a:t>
            </a:r>
            <a:endParaRPr lang="ru-RU" sz="1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760" t="8551" r="19668" b="11061"/>
          <a:stretch/>
        </p:blipFill>
        <p:spPr bwMode="auto">
          <a:xfrm>
            <a:off x="1" y="1149683"/>
            <a:ext cx="10416480" cy="494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60898" y="142618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16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829550" y="1449389"/>
            <a:ext cx="0" cy="5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Номер слайда 1"/>
          <p:cNvSpPr txBox="1">
            <a:spLocks/>
          </p:cNvSpPr>
          <p:nvPr/>
        </p:nvSpPr>
        <p:spPr bwMode="auto">
          <a:xfrm>
            <a:off x="8112224" y="6409134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5635F6D-A2BA-4336-8696-4409BCD96887}" type="slidenum">
              <a:rPr lang="ru-RU" sz="1400" b="0"/>
              <a:pPr algn="r" eaLnBrk="1" hangingPunct="1"/>
              <a:t>18</a:t>
            </a:fld>
            <a:endParaRPr lang="ru-RU" sz="1400" b="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51544" y="3120063"/>
            <a:ext cx="1992929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данной конкурсной документации  из 26 документов представлены 10 СТО НОСТРОЙ.</a:t>
            </a: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7626012" y="3528970"/>
            <a:ext cx="689103" cy="520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23571" t="9122" r="22074" b="64937"/>
          <a:stretch/>
        </p:blipFill>
        <p:spPr bwMode="auto">
          <a:xfrm>
            <a:off x="1991544" y="834692"/>
            <a:ext cx="7712780" cy="1514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32550" t="32783" r="28968" b="58381"/>
          <a:stretch/>
        </p:blipFill>
        <p:spPr bwMode="auto">
          <a:xfrm>
            <a:off x="2193136" y="2354160"/>
            <a:ext cx="5202418" cy="81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39284" t="17105" r="22715" b="13055"/>
          <a:stretch/>
        </p:blipFill>
        <p:spPr bwMode="auto">
          <a:xfrm>
            <a:off x="2891249" y="3173214"/>
            <a:ext cx="4467906" cy="358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3633" y="2444872"/>
            <a:ext cx="4320478" cy="552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14840" y="3178415"/>
            <a:ext cx="3433995" cy="367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60898" y="142618"/>
            <a:ext cx="82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Применение стандартов в закупках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image11.png" descr="image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365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94" y="-2395348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1025" y="53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Методические рекомендации по осуществлению контроля за соблюдением требований стандартов на процессы выполнения работ</a:t>
            </a:r>
          </a:p>
          <a:p>
            <a:pPr algn="l"/>
            <a:endParaRPr lang="ru-RU" sz="3600" b="1" dirty="0"/>
          </a:p>
        </p:txBody>
      </p:sp>
      <p:pic>
        <p:nvPicPr>
          <p:cNvPr id="5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9022" t="53022" r="29931" b="9065"/>
          <a:stretch/>
        </p:blipFill>
        <p:spPr bwMode="auto">
          <a:xfrm>
            <a:off x="411025" y="3794377"/>
            <a:ext cx="3097106" cy="1591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0625" t="11973" r="30091" b="62372"/>
          <a:stretch/>
        </p:blipFill>
        <p:spPr bwMode="auto">
          <a:xfrm>
            <a:off x="411025" y="1593606"/>
            <a:ext cx="3097106" cy="1263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32388" t="20524" r="30412" b="65223"/>
          <a:stretch/>
        </p:blipFill>
        <p:spPr bwMode="auto">
          <a:xfrm>
            <a:off x="711982" y="2919169"/>
            <a:ext cx="2685845" cy="813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77209" y="4053254"/>
            <a:ext cx="8860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ашивка 9"/>
          <p:cNvSpPr/>
          <p:nvPr/>
        </p:nvSpPr>
        <p:spPr>
          <a:xfrm>
            <a:off x="3916272" y="2857500"/>
            <a:ext cx="771898" cy="1473638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2" name="Прямая соединительная линия 11"/>
          <p:cNvCxnSpPr/>
          <p:nvPr/>
        </p:nvCxnSpPr>
        <p:spPr>
          <a:xfrm>
            <a:off x="2312377" y="4188070"/>
            <a:ext cx="8860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ашивка 12"/>
          <p:cNvSpPr/>
          <p:nvPr/>
        </p:nvSpPr>
        <p:spPr>
          <a:xfrm>
            <a:off x="8058111" y="2857500"/>
            <a:ext cx="771898" cy="1473638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94" y="1420582"/>
            <a:ext cx="3195965" cy="4573953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8"/>
          <a:srcRect l="42010" t="16819" r="27365" b="5644"/>
          <a:stretch/>
        </p:blipFill>
        <p:spPr bwMode="auto">
          <a:xfrm>
            <a:off x="9293245" y="1932295"/>
            <a:ext cx="2435695" cy="3527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93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07"/>
          <p:cNvSpPr txBox="1"/>
          <p:nvPr/>
        </p:nvSpPr>
        <p:spPr>
          <a:xfrm>
            <a:off x="-5268892" y="-1086694"/>
            <a:ext cx="144328" cy="76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 sz="4000" dirty="0"/>
          </a:p>
        </p:txBody>
      </p:sp>
      <p:sp>
        <p:nvSpPr>
          <p:cNvPr id="10" name="Shape 407"/>
          <p:cNvSpPr txBox="1">
            <a:spLocks noGrp="1"/>
          </p:cNvSpPr>
          <p:nvPr>
            <p:ph type="ctrTitle"/>
          </p:nvPr>
        </p:nvSpPr>
        <p:spPr>
          <a:xfrm>
            <a:off x="249606" y="483224"/>
            <a:ext cx="10331225" cy="125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4" tIns="71434" rIns="71434" bIns="71434">
            <a:spAutoFit/>
          </a:bodyPr>
          <a:lstStyle/>
          <a:p>
            <a:pPr algn="l">
              <a:lnSpc>
                <a:spcPct val="10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3600" b="1" dirty="0">
                <a:latin typeface="Calibri Light" panose="020F0302020204030204" pitchFamily="34" charset="0"/>
              </a:rPr>
              <a:t>Нормативная база разработки и применения</a:t>
            </a:r>
            <a:r>
              <a:rPr sz="3600" b="1" dirty="0">
                <a:latin typeface="Calibri Light" panose="020F0302020204030204" pitchFamily="34" charset="0"/>
              </a:rPr>
              <a:t> </a:t>
            </a:r>
          </a:p>
          <a:p>
            <a:pPr algn="l">
              <a:lnSpc>
                <a:spcPct val="10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3600" b="1" dirty="0">
                <a:latin typeface="Calibri Light" panose="020F0302020204030204" pitchFamily="34" charset="0"/>
              </a:rPr>
              <a:t>стандартов</a:t>
            </a:r>
            <a:r>
              <a:rPr sz="3600" b="1" dirty="0">
                <a:latin typeface="Calibri Light" panose="020F0302020204030204" pitchFamily="34" charset="0"/>
              </a:rPr>
              <a:t> </a:t>
            </a:r>
            <a:r>
              <a:rPr lang="ru-RU" sz="3600" b="1" dirty="0">
                <a:latin typeface="Calibri Light" panose="020F0302020204030204" pitchFamily="34" charset="0"/>
              </a:rPr>
              <a:t>на процессы </a:t>
            </a:r>
            <a:r>
              <a:rPr sz="3600" b="1" dirty="0">
                <a:latin typeface="Calibri Light" panose="020F0302020204030204" pitchFamily="34" charset="0"/>
              </a:rPr>
              <a:t>выполнения работ </a:t>
            </a:r>
          </a:p>
        </p:txBody>
      </p:sp>
      <p:sp>
        <p:nvSpPr>
          <p:cNvPr id="12" name="Shape 382"/>
          <p:cNvSpPr txBox="1"/>
          <p:nvPr/>
        </p:nvSpPr>
        <p:spPr>
          <a:xfrm>
            <a:off x="249606" y="2978157"/>
            <a:ext cx="3806346" cy="324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Пункт</a:t>
            </a:r>
            <a:r>
              <a:rPr sz="1400" b="1" dirty="0"/>
              <a:t> 10 </a:t>
            </a:r>
            <a:r>
              <a:rPr lang="ru-RU" sz="1400" b="1" dirty="0"/>
              <a:t>части</a:t>
            </a:r>
            <a:r>
              <a:rPr sz="1400" b="1" dirty="0"/>
              <a:t> 8 </a:t>
            </a:r>
            <a:r>
              <a:rPr lang="ru-RU" sz="1400" b="1" dirty="0"/>
              <a:t>статьи</a:t>
            </a:r>
            <a:r>
              <a:rPr sz="1400" b="1" dirty="0"/>
              <a:t> 55.20 </a:t>
            </a:r>
            <a:r>
              <a:rPr lang="ru-RU" sz="1400" b="1" dirty="0"/>
              <a:t>Градостроительного кодекса</a:t>
            </a:r>
            <a:r>
              <a:rPr sz="1400" b="1" dirty="0"/>
              <a:t> РФ 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dirty="0"/>
              <a:t>Основными</a:t>
            </a:r>
            <a:r>
              <a:rPr sz="1400" dirty="0"/>
              <a:t> </a:t>
            </a:r>
            <a:r>
              <a:rPr lang="ru-RU" sz="1400" dirty="0"/>
              <a:t>функциями</a:t>
            </a:r>
            <a:r>
              <a:rPr sz="1400" dirty="0"/>
              <a:t> </a:t>
            </a:r>
            <a:r>
              <a:rPr lang="ru-RU" sz="1400" dirty="0"/>
              <a:t>Национальных</a:t>
            </a:r>
            <a:r>
              <a:rPr sz="1400" dirty="0"/>
              <a:t> </a:t>
            </a:r>
            <a:r>
              <a:rPr lang="ru-RU" sz="1400" dirty="0"/>
              <a:t>объединений</a:t>
            </a:r>
            <a:r>
              <a:rPr sz="1400" dirty="0"/>
              <a:t> </a:t>
            </a:r>
            <a:r>
              <a:rPr lang="ru-RU" sz="1400" dirty="0"/>
              <a:t>саморегулируемых организаций являются: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…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разработка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b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</a:b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и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утверждение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стандартов на процессы выполнения работ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400" dirty="0"/>
              <a:t>по </a:t>
            </a:r>
            <a:r>
              <a:rPr lang="ru-RU" sz="1400" dirty="0"/>
              <a:t>инженерным изысканиям</a:t>
            </a:r>
            <a:r>
              <a:rPr sz="1400" dirty="0"/>
              <a:t>, </a:t>
            </a:r>
            <a:r>
              <a:rPr lang="ru-RU" sz="1400" dirty="0"/>
              <a:t>подготовке проектной документации</a:t>
            </a:r>
            <a:r>
              <a:rPr sz="1400" dirty="0"/>
              <a:t>,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строительству, реконструкции, капитальному ремонту, сносу объектов капитального строительства</a:t>
            </a:r>
            <a:endParaRPr sz="1400" dirty="0">
              <a:latin typeface="Gotham Pro Medium Regular"/>
              <a:ea typeface="Gotham Pro Medium Regular"/>
              <a:cs typeface="Gotham Pro Medium Regular"/>
              <a:sym typeface="Gotham Pro Medium Regular"/>
            </a:endParaRPr>
          </a:p>
        </p:txBody>
      </p:sp>
      <p:sp>
        <p:nvSpPr>
          <p:cNvPr id="13" name="Shape 379"/>
          <p:cNvSpPr/>
          <p:nvPr/>
        </p:nvSpPr>
        <p:spPr>
          <a:xfrm>
            <a:off x="249606" y="2182171"/>
            <a:ext cx="2104448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379"/>
          <p:cNvSpPr/>
          <p:nvPr/>
        </p:nvSpPr>
        <p:spPr>
          <a:xfrm>
            <a:off x="4055952" y="2182171"/>
            <a:ext cx="2104448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Shape 384"/>
          <p:cNvSpPr txBox="1"/>
          <p:nvPr/>
        </p:nvSpPr>
        <p:spPr>
          <a:xfrm>
            <a:off x="4055952" y="3028118"/>
            <a:ext cx="3269960" cy="29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6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Статья</a:t>
            </a:r>
            <a:r>
              <a:rPr sz="1400" b="1" dirty="0"/>
              <a:t> 55.13 </a:t>
            </a:r>
          </a:p>
          <a:p>
            <a:pPr algn="l" defTabSz="914400">
              <a:lnSpc>
                <a:spcPct val="120000"/>
              </a:lnSpc>
              <a:defRPr sz="26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Градостроительного кодекса</a:t>
            </a:r>
            <a:r>
              <a:rPr sz="1400" b="1" dirty="0"/>
              <a:t> РФ 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400" dirty="0"/>
              <a:t>СРО </a:t>
            </a:r>
            <a:r>
              <a:rPr lang="ru-RU" sz="1400" dirty="0"/>
              <a:t>осуществляет</a:t>
            </a:r>
            <a:r>
              <a:rPr sz="1400" dirty="0"/>
              <a:t> контроль </a:t>
            </a:r>
            <a:br>
              <a:rPr sz="1400" dirty="0"/>
            </a:br>
            <a:r>
              <a:rPr sz="1400" dirty="0"/>
              <a:t>… </a:t>
            </a:r>
            <a:r>
              <a:rPr lang="ru-RU" sz="1400" dirty="0"/>
              <a:t>за</a:t>
            </a:r>
            <a:r>
              <a:rPr sz="1400" dirty="0"/>
              <a:t> </a:t>
            </a:r>
            <a:r>
              <a:rPr lang="ru-RU" sz="1400" dirty="0"/>
              <a:t>соблюдением</a:t>
            </a:r>
            <a:r>
              <a:rPr sz="1400" dirty="0"/>
              <a:t> </a:t>
            </a:r>
            <a:r>
              <a:rPr lang="ru-RU" sz="1400" dirty="0"/>
              <a:t>членами</a:t>
            </a:r>
            <a:r>
              <a:rPr sz="1400" dirty="0"/>
              <a:t> СРО </a:t>
            </a:r>
            <a:r>
              <a:rPr lang="ru-RU" sz="1400" dirty="0"/>
              <a:t>требований</a:t>
            </a:r>
            <a:r>
              <a:rPr sz="1400" dirty="0"/>
              <a:t> </a:t>
            </a:r>
            <a:r>
              <a:rPr lang="ru-RU" sz="1400" dirty="0"/>
              <a:t>законодательства</a:t>
            </a:r>
            <a:r>
              <a:rPr sz="1400" dirty="0"/>
              <a:t> </a:t>
            </a:r>
            <a:r>
              <a:rPr lang="ru-RU" sz="1400" dirty="0"/>
              <a:t>Российской Федерации</a:t>
            </a:r>
            <a:r>
              <a:rPr sz="1400" dirty="0"/>
              <a:t> о </a:t>
            </a:r>
            <a:r>
              <a:rPr lang="ru-RU" sz="1400" dirty="0"/>
              <a:t>градостроительной деятельности</a:t>
            </a:r>
            <a:r>
              <a:rPr sz="1400" dirty="0"/>
              <a:t>, о </a:t>
            </a:r>
            <a:r>
              <a:rPr lang="ru-RU" sz="1400" dirty="0"/>
              <a:t>техническому регулировании</a:t>
            </a:r>
            <a:r>
              <a:rPr sz="1400" dirty="0"/>
              <a:t>,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включая соблюдение членами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СРО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требований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,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установленных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в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стандартах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на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lang="ru-RU"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процессы</a:t>
            </a:r>
            <a:r>
              <a:rPr sz="14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выполнения работ …</a:t>
            </a:r>
          </a:p>
        </p:txBody>
      </p:sp>
      <p:sp>
        <p:nvSpPr>
          <p:cNvPr id="17" name="Shape 379"/>
          <p:cNvSpPr/>
          <p:nvPr/>
        </p:nvSpPr>
        <p:spPr>
          <a:xfrm>
            <a:off x="8264155" y="2209617"/>
            <a:ext cx="2104448" cy="35221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384"/>
          <p:cNvSpPr txBox="1"/>
          <p:nvPr/>
        </p:nvSpPr>
        <p:spPr>
          <a:xfrm>
            <a:off x="8264155" y="2890228"/>
            <a:ext cx="3269960" cy="324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6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Статья</a:t>
            </a:r>
            <a:r>
              <a:rPr sz="1400" b="1" dirty="0"/>
              <a:t> 55.1</a:t>
            </a:r>
            <a:r>
              <a:rPr lang="ru-RU" sz="1400" b="1" dirty="0"/>
              <a:t>5</a:t>
            </a:r>
            <a:r>
              <a:rPr sz="1400" b="1" dirty="0"/>
              <a:t> </a:t>
            </a:r>
          </a:p>
          <a:p>
            <a:pPr algn="l" defTabSz="914400">
              <a:lnSpc>
                <a:spcPct val="120000"/>
              </a:lnSpc>
              <a:defRPr sz="26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/>
              <a:t>Градостроительного кодекса</a:t>
            </a:r>
            <a:r>
              <a:rPr sz="1400" b="1" dirty="0"/>
              <a:t> РФ </a:t>
            </a:r>
          </a:p>
          <a:p>
            <a:pPr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dirty="0"/>
              <a:t>В отношении члена саморегулируемой организации, допустившего нарушение требований …. стандартов на процессы выполнения работ …, могут применяться меры дисциплинарного воздействия, предусмотренные Федеральным законом «О саморегулируемых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411483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097" y="483577"/>
            <a:ext cx="10515600" cy="710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b="1" dirty="0"/>
              <a:t>Практика внедрения стандартов на процессы: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88" y="1712748"/>
            <a:ext cx="11284132" cy="48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Результаты обсуждения: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Рекомендовать обеспечить поиск в автоматизированной системе контроля договорных обязательств НОСТРОЙ контрактов, в закупочной документации которых были указаны стандарты на процессы, утвержденные НОСТРОЙ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Поддержать необходимость «перезагрузки» системы стандартов на процессы НОСТРОЙ, учитывая необходимость повышения их полезности в части подробного отражения технологических процессов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В первоочередном порядке актуализировать (разработать) стандарты по организации строительного производства, по выполнению строительного контроля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Рекомендовать СРО внедрить СТО НОСТРОЙ</a:t>
            </a:r>
            <a:r>
              <a:rPr lang="en-US" dirty="0"/>
              <a:t> 8</a:t>
            </a:r>
            <a:r>
              <a:rPr lang="ru-RU" dirty="0"/>
              <a:t>.1.1-2019 «Системы управления охраной труда в строительной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55161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94" y="-2395348"/>
            <a:ext cx="1389601" cy="99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1.png" descr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26248" y="2059598"/>
            <a:ext cx="8218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>
                <a:solidFill>
                  <a:schemeClr val="tx1"/>
                </a:solidFill>
                <a:latin typeface="+mj-lt"/>
              </a:rPr>
              <a:t>Благодарю за внимание!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920750" y="4179399"/>
            <a:ext cx="53927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</a:rPr>
              <a:t>123242, Москва, Малая Грузинская, д. 3 Тел. (495) 987-31-50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chemeClr val="tx1"/>
                </a:solidFill>
                <a:latin typeface="+mj-lt"/>
                <a:hlinkClick r:id="rId4"/>
              </a:rPr>
              <a:t>www.nostroy.ru</a:t>
            </a:r>
            <a:endParaRPr lang="en-US" altLang="ru-RU" sz="2400" b="1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7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097" y="483577"/>
            <a:ext cx="10515600" cy="710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b="1" dirty="0"/>
              <a:t>Стандарты на процессы выполнения работ включают: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88" y="1712748"/>
            <a:ext cx="11284132" cy="4818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п. 5.2 СТО НОСТРОЙ 1.2-2017 «Стандарты и рекомендации национального объединения строителей. Правила построения, содержания, изложения, оформления и обозначения» </a:t>
            </a:r>
            <a:r>
              <a:rPr lang="ru-RU" b="1" dirty="0"/>
              <a:t>изложены требования к стандартам НОСТРОЙ на процессы выполнения работ.</a:t>
            </a:r>
          </a:p>
          <a:p>
            <a:pPr algn="just"/>
            <a:r>
              <a:rPr lang="ru-RU" dirty="0"/>
              <a:t> </a:t>
            </a:r>
            <a:r>
              <a:rPr lang="ru-RU" b="1" dirty="0"/>
              <a:t>В стандартах на процессы выполнения работ </a:t>
            </a:r>
            <a:r>
              <a:rPr lang="ru-RU" b="1"/>
              <a:t>по строительству </a:t>
            </a:r>
            <a:r>
              <a:rPr lang="ru-RU" b="1" dirty="0"/>
              <a:t>установлены</a:t>
            </a:r>
            <a:r>
              <a:rPr lang="ru-RU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требования к процессу выполнения строительных работ, в том числе последовательность и методы, способы и/или приемы выполнения отдельных работ в технологических процессах;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требования к используемым оборудованию, приспособлениям, инструменту и материалам, методам и средствам измерений;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правила подготовки к выполнению работ, в том числе решения и рекомендации по организации рабочих мест и мест производства работ;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требования к технологическим режимам и другие нормы выполнения различного рода работ в технологических процессах;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альбомы типовых чертежей;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методы контроля выполнения работ и оценки их 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val="130383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07"/>
          <p:cNvSpPr txBox="1"/>
          <p:nvPr/>
        </p:nvSpPr>
        <p:spPr>
          <a:xfrm>
            <a:off x="-5268892" y="-1086694"/>
            <a:ext cx="144328" cy="76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 sz="4000" dirty="0"/>
          </a:p>
        </p:txBody>
      </p:sp>
      <p:sp>
        <p:nvSpPr>
          <p:cNvPr id="8" name="Прямоугольник 10"/>
          <p:cNvSpPr>
            <a:spLocks noGrp="1" noChangeArrowheads="1"/>
          </p:cNvSpPr>
          <p:nvPr>
            <p:ph type="ctrTitle"/>
          </p:nvPr>
        </p:nvSpPr>
        <p:spPr bwMode="auto">
          <a:xfrm>
            <a:off x="661944" y="1314190"/>
            <a:ext cx="9144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Совет НОСТРОЙ от 16.05.2018 № 122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РЕШЕНИЕ:</a:t>
            </a:r>
          </a:p>
        </p:txBody>
      </p:sp>
      <p:sp>
        <p:nvSpPr>
          <p:cNvPr id="11" name="Прямоугольник 10"/>
          <p:cNvSpPr txBox="1">
            <a:spLocks noChangeArrowheads="1"/>
          </p:cNvSpPr>
          <p:nvPr/>
        </p:nvSpPr>
        <p:spPr bwMode="auto">
          <a:xfrm>
            <a:off x="521345" y="215188"/>
            <a:ext cx="9144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Calibri Light" panose="020F0302020204030204" pitchFamily="34" charset="0"/>
              </a:rPr>
              <a:t>Утверждение стандартов на процессы выполнения работ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5"/>
          <a:stretch/>
        </p:blipFill>
        <p:spPr bwMode="auto">
          <a:xfrm>
            <a:off x="798776" y="2017324"/>
            <a:ext cx="9007168" cy="1492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104429" y="2601131"/>
            <a:ext cx="17637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0"/>
          <p:cNvSpPr txBox="1">
            <a:spLocks noChangeArrowheads="1"/>
          </p:cNvSpPr>
          <p:nvPr/>
        </p:nvSpPr>
        <p:spPr bwMode="auto">
          <a:xfrm>
            <a:off x="661944" y="3865759"/>
            <a:ext cx="9144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Совет НОСТРОЙ от 24.12.2018 № 135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РЕШЕНИЕ: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4"/>
          <a:srcRect l="31908" t="12828" r="29770" b="76055"/>
          <a:stretch/>
        </p:blipFill>
        <p:spPr bwMode="auto">
          <a:xfrm>
            <a:off x="394815" y="4561770"/>
            <a:ext cx="9411129" cy="1604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484797" y="4935417"/>
            <a:ext cx="2156328" cy="77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0493574" y="2101875"/>
            <a:ext cx="1336490" cy="13234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520130" y="4561770"/>
            <a:ext cx="1336490" cy="13234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66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097" y="483577"/>
            <a:ext cx="10515600" cy="710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b="1" dirty="0"/>
              <a:t>Стандарты на процессы выполнения работ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898" y="1914354"/>
            <a:ext cx="10210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/>
              <a:t>Требования стандартов на процессы выполнения работ, утвержденных Национальным объединением саморегулируемых организаций, </a:t>
            </a:r>
            <a:r>
              <a:rPr lang="ru-RU" altLang="ru-RU" sz="2000" b="1" u="sng" dirty="0"/>
              <a:t>не могут противоречить</a:t>
            </a:r>
            <a:r>
              <a:rPr lang="ru-RU" altLang="ru-RU" sz="2000" dirty="0"/>
              <a:t> требованиям документов, в результате применения которых </a:t>
            </a:r>
            <a:r>
              <a:rPr lang="ru-RU" altLang="ru-RU" sz="2000" b="1" u="sng" dirty="0"/>
              <a:t>на обязательной основе обеспечивается соблюдение требований Федерального закона №384-ФЗ</a:t>
            </a:r>
            <a:r>
              <a:rPr lang="ru-RU" altLang="ru-RU" sz="2000" dirty="0"/>
              <a:t>, а также иных документов, указанных в проектной документации и не отменяют их, а применяются для обеспечения качества выполнения работ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11" y="1914354"/>
            <a:ext cx="714660" cy="13962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898" y="3992270"/>
            <a:ext cx="10210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000" dirty="0"/>
              <a:t>Стандарты на процессы выполнения работ применяются </a:t>
            </a:r>
            <a:r>
              <a:rPr lang="ru-RU" altLang="ru-RU" sz="2000" b="1" u="sng" dirty="0"/>
              <a:t>добровольно</a:t>
            </a:r>
            <a:r>
              <a:rPr lang="ru-RU" altLang="ru-RU" sz="2000" dirty="0"/>
              <a:t> в целях обеспечения качества выполняемых работ, однако в случае включения в </a:t>
            </a:r>
            <a:r>
              <a:rPr lang="ru-RU" altLang="ru-RU" sz="2000" b="1" u="sng" dirty="0"/>
              <a:t>задание застройщика, технического заказчика на подготовку проектной документации и в проектную документацию лицо, осуществляющее строительство, должно соблюдать требования стандартов на процессы выполнения работ в рамках соблюдения проектной документации.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11" y="3992270"/>
            <a:ext cx="714660" cy="13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097" y="483577"/>
            <a:ext cx="10515600" cy="710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b="1" dirty="0"/>
              <a:t>Требования к лицу, осуществляющему строительство: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88" y="1712748"/>
            <a:ext cx="11284132" cy="48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/>
              <a:t>Часть 3 статьи 52 Градостроительного кодекса РФ</a:t>
            </a:r>
          </a:p>
          <a:p>
            <a:pPr algn="just"/>
            <a:r>
              <a:rPr lang="ru-RU" dirty="0"/>
              <a:t> Лицо, осуществляющее строительство, обеспечивает </a:t>
            </a:r>
            <a:r>
              <a:rPr lang="ru-RU" b="1" u="sng" dirty="0"/>
              <a:t>соблюдение требований проектной документации, технических регламентов</a:t>
            </a:r>
            <a:r>
              <a:rPr lang="ru-RU" dirty="0"/>
              <a:t>, техники безопасности </a:t>
            </a:r>
            <a:r>
              <a:rPr lang="ru-RU" b="1" u="sng" dirty="0"/>
              <a:t>в процессе указанных работ</a:t>
            </a:r>
            <a:r>
              <a:rPr lang="ru-RU" dirty="0"/>
              <a:t> и несет ответственность за качество выполненных работ </a:t>
            </a:r>
            <a:r>
              <a:rPr lang="ru-RU" b="1" u="sng" dirty="0"/>
              <a:t>и их соответствие требованиям проектной документации</a:t>
            </a:r>
            <a:r>
              <a:rPr lang="ru-RU" dirty="0"/>
              <a:t>.</a:t>
            </a:r>
          </a:p>
          <a:p>
            <a:pPr algn="l"/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/>
              <a:t>Часть 6 статьи 52 Градостроительного кодекса РФ</a:t>
            </a:r>
          </a:p>
          <a:p>
            <a:pPr algn="just"/>
            <a:r>
              <a:rPr lang="ru-RU" dirty="0"/>
              <a:t> Лицо, осуществляющее строительство, обязано осуществлять строительство, реконструкцию, капитальный ремонт объекта капитального строительства в </a:t>
            </a:r>
            <a:r>
              <a:rPr lang="ru-RU" b="1" u="sng" dirty="0"/>
              <a:t>соответствии с заданием застройщика, технического заказчика</a:t>
            </a:r>
            <a:r>
              <a:rPr lang="ru-RU" dirty="0"/>
              <a:t>, лица, ответственного за эксплуатацию здания, сооружения, или регионального оператора (в случае осуществления строительства, реконструкции, капитального ремонта на основании договора строительного подряда), </a:t>
            </a:r>
            <a:r>
              <a:rPr lang="ru-RU" b="1" u="sng" dirty="0"/>
              <a:t>проектной документацией</a:t>
            </a:r>
            <a:r>
              <a:rPr lang="ru-RU" dirty="0"/>
              <a:t>, … </a:t>
            </a:r>
            <a:r>
              <a:rPr lang="ru-RU" b="1" u="sng" dirty="0"/>
              <a:t>требованиями технических регламентов</a:t>
            </a:r>
            <a:r>
              <a:rPr lang="ru-RU" dirty="0"/>
              <a:t>.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727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80976"/>
            <a:ext cx="9137650" cy="4794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b="1" dirty="0"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Внедрение СТО в строительную документацию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29046"/>
              </p:ext>
            </p:extLst>
          </p:nvPr>
        </p:nvGraphicFramePr>
        <p:xfrm>
          <a:off x="1522831" y="1193917"/>
          <a:ext cx="8944188" cy="439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063750" y="5840413"/>
            <a:ext cx="6286500" cy="7683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Строительный контроль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73232" y="3712369"/>
            <a:ext cx="2378075" cy="369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solidFill>
                  <a:schemeClr val="bg1"/>
                </a:solidFill>
              </a:rPr>
              <a:t>заказчик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741341" y="3712368"/>
            <a:ext cx="2665412" cy="369887"/>
          </a:xfrm>
          <a:prstGeom prst="rect">
            <a:avLst/>
          </a:prstGeom>
          <a:solidFill>
            <a:srgbClr val="00682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solidFill>
                  <a:schemeClr val="bg1"/>
                </a:solidFill>
              </a:rPr>
              <a:t>РАЗРАБОТЧИК </a:t>
            </a:r>
            <a:r>
              <a:rPr lang="ru-RU" cap="all" dirty="0" err="1">
                <a:solidFill>
                  <a:schemeClr val="bg1"/>
                </a:solidFill>
              </a:rPr>
              <a:t>пд</a:t>
            </a:r>
            <a:endParaRPr lang="ru-RU" cap="all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845272" y="3699670"/>
            <a:ext cx="3384550" cy="646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solidFill>
                  <a:schemeClr val="bg1"/>
                </a:solidFill>
              </a:rPr>
              <a:t>Лицо осуществляющее строительство</a:t>
            </a: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8394700" y="5572125"/>
            <a:ext cx="1409700" cy="1239838"/>
          </a:xfrm>
          <a:prstGeom prst="flowChartMultidocumen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Документация о соответствии выполненных работ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4" name="image11.png" descr="image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952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4293096"/>
            <a:ext cx="5472608" cy="227673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476673"/>
            <a:ext cx="6192688" cy="372746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2708920"/>
            <a:ext cx="5544616" cy="364833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9765" y="33772"/>
            <a:ext cx="9619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Таблица соответствия кодов ОКПД 2 и стандартов на процессы выполнения работ</a:t>
            </a:r>
          </a:p>
        </p:txBody>
      </p:sp>
      <p:pic>
        <p:nvPicPr>
          <p:cNvPr id="6" name="image11.png" descr="image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16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594" y="-2395348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5180" y="53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Внедрение СТО в деятельность строительной организации</a:t>
            </a:r>
          </a:p>
          <a:p>
            <a:pPr algn="l"/>
            <a:endParaRPr lang="ru-RU" sz="3600" b="1" dirty="0"/>
          </a:p>
        </p:txBody>
      </p:sp>
      <p:pic>
        <p:nvPicPr>
          <p:cNvPr id="5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019" y="202109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93867" y="1501144"/>
            <a:ext cx="5030987" cy="8200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latin typeface="+mj-lt"/>
                <a:cs typeface="Times New Roman" pitchFamily="18" charset="0"/>
              </a:rPr>
              <a:t>Издать распорядительный документ (приказ руководителя) с указанием срока внедрения стандартов СТО НОСТРОЙ с учетом периода времени, необходимого для обеспечения их доступности всем заинтересованным лицам организации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53" y="962359"/>
            <a:ext cx="3457469" cy="32596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1994" y="4464150"/>
            <a:ext cx="5030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  <a:cs typeface="Times New Roman" pitchFamily="18" charset="0"/>
              </a:rPr>
              <a:t>Разработать план организационно-технических мероприятий для внедрения стандартов СТО НОСТРОЙ на процессы выполнения работ, с указанием сроков их выполнения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87" y="4305889"/>
            <a:ext cx="4442461" cy="23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6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1159</Words>
  <Application>Microsoft Macintosh PowerPoint</Application>
  <PresentationFormat>Широкоэкранный</PresentationFormat>
  <Paragraphs>102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Gotham Pro Light Regular</vt:lpstr>
      <vt:lpstr>Gotham Pro Medium Regular</vt:lpstr>
      <vt:lpstr>Arial</vt:lpstr>
      <vt:lpstr>Calibri</vt:lpstr>
      <vt:lpstr>Calibri Light</vt:lpstr>
      <vt:lpstr>Helvetica Light</vt:lpstr>
      <vt:lpstr>Times New Roman</vt:lpstr>
      <vt:lpstr>Тема Office</vt:lpstr>
      <vt:lpstr>Стандарты на процессы выполнения работ.  Внедрение, применение и контроль соблюдения требований</vt:lpstr>
      <vt:lpstr>Нормативная база разработки и применения  стандартов на процессы выполнения работ </vt:lpstr>
      <vt:lpstr>Презентация PowerPoint</vt:lpstr>
      <vt:lpstr>Совет НОСТРОЙ от 16.05.2018 № 122  РЕШЕНИЕ:</vt:lpstr>
      <vt:lpstr>Презентация PowerPoint</vt:lpstr>
      <vt:lpstr>Презентация PowerPoint</vt:lpstr>
      <vt:lpstr>Внедрение СТО в строительную документацию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выполнения требований стандартов на процессы выполнения работ</dc:title>
  <dc:creator>Фадеева Елена Николаевна</dc:creator>
  <cp:lastModifiedBy>Александр Мешалов</cp:lastModifiedBy>
  <cp:revision>232</cp:revision>
  <cp:lastPrinted>2019-05-24T08:58:08Z</cp:lastPrinted>
  <dcterms:created xsi:type="dcterms:W3CDTF">2019-02-05T14:46:35Z</dcterms:created>
  <dcterms:modified xsi:type="dcterms:W3CDTF">2019-10-03T07:16:07Z</dcterms:modified>
</cp:coreProperties>
</file>