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72" r:id="rId2"/>
    <p:sldId id="573" r:id="rId3"/>
    <p:sldId id="260" r:id="rId4"/>
    <p:sldId id="262" r:id="rId5"/>
    <p:sldId id="263" r:id="rId6"/>
    <p:sldId id="546" r:id="rId7"/>
    <p:sldId id="547" r:id="rId8"/>
    <p:sldId id="548" r:id="rId9"/>
    <p:sldId id="549" r:id="rId10"/>
    <p:sldId id="550" r:id="rId11"/>
    <p:sldId id="574" r:id="rId1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>
            <p14:sldId id="572"/>
            <p14:sldId id="573"/>
            <p14:sldId id="260"/>
            <p14:sldId id="262"/>
            <p14:sldId id="263"/>
            <p14:sldId id="546"/>
            <p14:sldId id="547"/>
            <p14:sldId id="548"/>
            <p14:sldId id="549"/>
            <p14:sldId id="550"/>
            <p14:sldId id="574"/>
          </p14:sldIdLst>
        </p14:section>
        <p14:section name="тело презентации" id="{BE8F38CE-5F2F-E44E-89B9-41F31378D9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222"/>
    <a:srgbClr val="6E1946"/>
    <a:srgbClr val="FF7E09"/>
    <a:srgbClr val="463232"/>
    <a:srgbClr val="00863D"/>
    <a:srgbClr val="6D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9241" autoAdjust="0"/>
  </p:normalViewPr>
  <p:slideViewPr>
    <p:cSldViewPr snapToGrid="0" snapToObjects="1">
      <p:cViewPr varScale="1">
        <p:scale>
          <a:sx n="97" d="100"/>
          <a:sy n="97" d="100"/>
        </p:scale>
        <p:origin x="2080" y="184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42-BD4E-B9AC-8C37ECF81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42-BD4E-B9AC-8C37ECF81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42-BD4E-B9AC-8C37ECF81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925056"/>
        <c:axId val="64255616"/>
      </c:lineChart>
      <c:catAx>
        <c:axId val="16292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255616"/>
        <c:crosses val="autoZero"/>
        <c:auto val="1"/>
        <c:lblAlgn val="ctr"/>
        <c:lblOffset val="100"/>
        <c:noMultiLvlLbl val="0"/>
      </c:catAx>
      <c:valAx>
        <c:axId val="64255616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925056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1-124E-827E-3EF6793B97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1-124E-827E-3EF6793B97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71-124E-827E-3EF6793B9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/>
              <a:t>Тема презентации</a:t>
            </a:r>
            <a:br>
              <a:rPr lang="ru-RU" dirty="0"/>
            </a:br>
            <a:r>
              <a:rPr lang="ru-RU" dirty="0" err="1"/>
              <a:t>подтема</a:t>
            </a:r>
            <a:r>
              <a:rPr lang="ru-RU" dirty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первый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24)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второй уровень списка</a:t>
            </a:r>
            <a:r>
              <a:rPr lang="en-US" dirty="0"/>
              <a:t> (</a:t>
            </a:r>
            <a:r>
              <a:rPr lang="ru-RU" dirty="0"/>
              <a:t>шрифт </a:t>
            </a:r>
            <a:r>
              <a:rPr lang="en-US" dirty="0" err="1"/>
              <a:t>Trebushet</a:t>
            </a:r>
            <a:r>
              <a:rPr lang="en-US" dirty="0"/>
              <a:t> 20);</a:t>
            </a:r>
            <a:endParaRPr lang="ru-RU" dirty="0"/>
          </a:p>
          <a:p>
            <a:pPr lvl="2"/>
            <a:r>
              <a:rPr lang="ru-RU" dirty="0"/>
              <a:t>третий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18);</a:t>
            </a:r>
            <a:endParaRPr lang="ru-RU" dirty="0"/>
          </a:p>
          <a:p>
            <a:pPr lvl="3"/>
            <a:r>
              <a:rPr lang="ru-RU" dirty="0"/>
              <a:t>четвертый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16);</a:t>
            </a:r>
            <a:endParaRPr lang="ru-RU" dirty="0"/>
          </a:p>
          <a:p>
            <a:pPr lvl="4"/>
            <a:r>
              <a:rPr lang="ru-RU" dirty="0"/>
              <a:t>пятый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23091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861872217"/>
              </p:ext>
            </p:extLst>
          </p:nvPr>
        </p:nvGraphicFramePr>
        <p:xfrm>
          <a:off x="781200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2556359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4537329"/>
              </p:ext>
            </p:extLst>
          </p:nvPr>
        </p:nvGraphicFramePr>
        <p:xfrm>
          <a:off x="1080000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/>
              <a:t>П</a:t>
            </a:r>
            <a:r>
              <a:rPr lang="ru-RU" dirty="0" err="1"/>
              <a:t>одпись</a:t>
            </a:r>
            <a:r>
              <a:rPr lang="ru-RU" dirty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Ф</a:t>
            </a:r>
            <a:r>
              <a:rPr lang="ru-RU" dirty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К</a:t>
            </a:r>
            <a:r>
              <a:rPr lang="ru-RU" dirty="0" err="1"/>
              <a:t>омментарий</a:t>
            </a:r>
            <a:r>
              <a:rPr lang="ru-RU" dirty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00" y="2880000"/>
            <a:ext cx="6677300" cy="1800000"/>
          </a:xfrm>
          <a:prstGeom prst="rect">
            <a:avLst/>
          </a:prstGeom>
        </p:spPr>
        <p:txBody>
          <a:bodyPr/>
          <a:lstStyle/>
          <a:p>
            <a:pPr algn="r"/>
            <a:br>
              <a:rPr lang="ru-RU" sz="2800" dirty="0"/>
            </a:br>
            <a:r>
              <a:rPr lang="ru-RU" sz="2800" dirty="0"/>
              <a:t>Стратегия развития строительной отрасли до 2030 года</a:t>
            </a:r>
            <a:br>
              <a:rPr lang="ru-RU" sz="2800" dirty="0"/>
            </a:br>
            <a:br>
              <a:rPr lang="ru-RU" sz="2800" dirty="0"/>
            </a:br>
            <a:endParaRPr lang="en-US" sz="2000" i="1" dirty="0"/>
          </a:p>
        </p:txBody>
      </p:sp>
      <p:pic>
        <p:nvPicPr>
          <p:cNvPr id="1026" name="Picture 2" descr="ÐÐ°ÑÑÐ¸Ð½ÐºÐ¸ Ð¿Ð¾ Ð·Ð°Ð¿ÑÐ¾ÑÑ Ð¼Ð¸Ð½ÑÑÑÐ¾Ð¹ ÑÐ¾ÑÑÐ¸Ð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37" y="814178"/>
            <a:ext cx="2343150" cy="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ÐÐ°ÑÑÐ¸Ð½ÐºÐ¸ Ð¿Ð¾ Ð·Ð°Ð¿ÑÐ¾ÑÑ Ð½Ð¾ÑÑÑÐ¾Ð¹">
            <a:extLst>
              <a:ext uri="{FF2B5EF4-FFF2-40B4-BE49-F238E27FC236}">
                <a16:creationId xmlns:a16="http://schemas.microsoft.com/office/drawing/2014/main" id="{9C6034D3-F703-47CC-95B1-DFDDAFD6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5192"/>
            <a:ext cx="1326512" cy="9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/>
              <a:t>Функционирование рынка строительных услуг. </a:t>
            </a:r>
            <a:br>
              <a:rPr lang="ru-RU" sz="2000" b="1" dirty="0"/>
            </a:br>
            <a:r>
              <a:rPr lang="ru-RU" sz="1600" b="1" dirty="0"/>
              <a:t>Контрольно-надзорная деятельность в строительной отрасли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275" y="1162050"/>
            <a:ext cx="8070168" cy="3800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Цель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r>
              <a:rPr lang="ru-RU" sz="1400" i="1" dirty="0"/>
              <a:t>повышение безопасности строительных работ, объектов капитального строительства при одновременной минимизации давления на предпринимателей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Задачи</a:t>
            </a:r>
            <a:r>
              <a:rPr lang="en-US" sz="1400" b="1" dirty="0"/>
              <a:t>:</a:t>
            </a:r>
            <a:endParaRPr lang="ru-RU" sz="1400" b="1" dirty="0"/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/>
              <a:t>Внедрение действенных механизмов предупреждения причинения вреда:</a:t>
            </a:r>
          </a:p>
          <a:p>
            <a:pPr marL="542925" indent="-180975" algn="just">
              <a:buFont typeface="Trebuchet MS" panose="020B0603020202020204" pitchFamily="34" charset="0"/>
              <a:buChar char="—"/>
              <a:tabLst>
                <a:tab pos="361950" algn="l"/>
              </a:tabLst>
            </a:pPr>
            <a:r>
              <a:rPr lang="ru-RU" sz="1200" dirty="0"/>
              <a:t>Эффективный </a:t>
            </a:r>
            <a:r>
              <a:rPr lang="ru-RU" sz="1200" dirty="0">
                <a:highlight>
                  <a:srgbClr val="FFFF00"/>
                </a:highlight>
              </a:rPr>
              <a:t>контроль качества строительных материалов</a:t>
            </a:r>
            <a:r>
              <a:rPr lang="ru-RU" sz="1200" dirty="0"/>
              <a:t>, результатов инженерных изысканий, проектной документации, выполненных работ при строительстве, реконструкции, капитальном ремонте, сносе</a:t>
            </a:r>
          </a:p>
          <a:p>
            <a:pPr marL="542925" indent="-180975" algn="just">
              <a:buFont typeface="Trebuchet MS" panose="020B0603020202020204" pitchFamily="34" charset="0"/>
              <a:buChar char="—"/>
              <a:tabLst>
                <a:tab pos="361950" algn="l"/>
              </a:tabLst>
            </a:pPr>
            <a:r>
              <a:rPr lang="ru-RU" sz="1200" dirty="0"/>
              <a:t>Тщательная оценка рисков ухудшения качества окружающей среды и снижения экологической безопасности на стадии выбора земельного участка для строительства </a:t>
            </a:r>
          </a:p>
          <a:p>
            <a:pPr marL="542925" indent="-180975" algn="just">
              <a:buFont typeface="Trebuchet MS" panose="020B0603020202020204" pitchFamily="34" charset="0"/>
              <a:buChar char="—"/>
              <a:tabLst>
                <a:tab pos="361950" algn="l"/>
              </a:tabLst>
            </a:pPr>
            <a:r>
              <a:rPr lang="ru-RU" sz="1200" dirty="0"/>
              <a:t>Обеспечение эффективного экологического контроля за соблюдением требований в области охраны окружающей среды при строительстве</a:t>
            </a:r>
          </a:p>
          <a:p>
            <a:pPr marL="542925" indent="-180975" algn="just">
              <a:buFont typeface="Trebuchet MS" panose="020B0603020202020204" pitchFamily="34" charset="0"/>
              <a:buChar char="—"/>
              <a:tabLst>
                <a:tab pos="361950" algn="l"/>
              </a:tabLst>
            </a:pPr>
            <a:r>
              <a:rPr lang="ru-RU" sz="1200" dirty="0"/>
              <a:t>Обеспечение неизбежности привлечения к ответственности за нарушение обязательных требований в строительстве, в том числе административной, дисциплинарной и имущественной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>
                <a:highlight>
                  <a:srgbClr val="FFFF00"/>
                </a:highlight>
              </a:rPr>
              <a:t>Формирование эффективной системы расследования причин аварий, учета и анализа результатов расследования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/>
              <a:t>Разграничение роли государственной экспертизы и государственного строительного надзора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/>
              <a:t>Формирование эффективной системы непрерывного повышения уровня компетенций и квалификации кадрового состава органов государственного строительного надзора в части знаний методологии государственного строительного надзора</a:t>
            </a:r>
          </a:p>
          <a:p>
            <a:pPr marL="180975" indent="-180975" algn="just">
              <a:tabLst>
                <a:tab pos="180975" algn="l"/>
              </a:tabLst>
            </a:pPr>
            <a:endParaRPr lang="ru-RU" sz="1200" dirty="0"/>
          </a:p>
        </p:txBody>
      </p:sp>
      <p:pic>
        <p:nvPicPr>
          <p:cNvPr id="7" name="Picture 8" descr="ÐÐ°ÑÑÐ¸Ð½ÐºÐ¸ Ð¿Ð¾ Ð·Ð°Ð¿ÑÐ¾ÑÑ Ð½Ð¾ÑÑÑ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19597"/>
            <a:ext cx="89018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/>
              <a:t>Функционирование рынка строительных услуг.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600" b="1" dirty="0"/>
              <a:t>Система допуска на рынок строительных работ и услуг</a:t>
            </a:r>
            <a:br>
              <a:rPr lang="ru-RU" sz="1600" b="1" dirty="0"/>
            </a:br>
            <a:br>
              <a:rPr lang="ru-RU" sz="1600" b="1" dirty="0"/>
            </a:br>
            <a:endParaRPr lang="ru-RU" sz="1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275" y="990599"/>
            <a:ext cx="8070168" cy="4895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Предложения Ассоциации не включенные в Стратегию:</a:t>
            </a:r>
          </a:p>
          <a:p>
            <a:pPr>
              <a:buFontTx/>
              <a:buChar char="-"/>
            </a:pPr>
            <a:r>
              <a:rPr lang="ru-RU" sz="1800" dirty="0"/>
              <a:t>Предоставление Национальным объединениям права утверждать обязательные для применения документы;</a:t>
            </a:r>
          </a:p>
          <a:p>
            <a:pPr>
              <a:buFontTx/>
              <a:buChar char="-"/>
            </a:pPr>
            <a:r>
              <a:rPr lang="ru-RU" sz="1800" dirty="0"/>
              <a:t>Наделение саморегулируемых организаций функциями технического заказчика;</a:t>
            </a:r>
          </a:p>
          <a:p>
            <a:pPr>
              <a:buFontTx/>
              <a:buChar char="-"/>
            </a:pPr>
            <a:r>
              <a:rPr lang="ru-RU" sz="1800" dirty="0"/>
              <a:t>Наделение СРО правом приостанавливать работы на объектах;</a:t>
            </a:r>
          </a:p>
          <a:p>
            <a:pPr>
              <a:buFontTx/>
              <a:buChar char="-"/>
            </a:pPr>
            <a:r>
              <a:rPr lang="ru-RU" sz="1800" dirty="0"/>
              <a:t>Упрощение процедур и расширение случаев выплат из компенсационных фондов;</a:t>
            </a:r>
          </a:p>
          <a:p>
            <a:pPr>
              <a:buFontTx/>
              <a:buChar char="-"/>
            </a:pPr>
            <a:r>
              <a:rPr lang="ru-RU" sz="1800" dirty="0"/>
              <a:t>Исключение ответственности СРО по объектам, сведения о которых отсутствуют у СРО (в т.ч. по объектам с гос. тайной)</a:t>
            </a:r>
          </a:p>
          <a:p>
            <a:pPr>
              <a:buFontTx/>
              <a:buChar char="-"/>
            </a:pPr>
            <a:r>
              <a:rPr lang="ru-RU" sz="1800" dirty="0"/>
              <a:t>Введение промежуточных уровней ответственности членов СРО;</a:t>
            </a:r>
          </a:p>
          <a:p>
            <a:pPr>
              <a:buFontTx/>
              <a:buChar char="-"/>
            </a:pPr>
            <a:r>
              <a:rPr lang="ru-RU" sz="1800" dirty="0"/>
              <a:t>Отказ от государственного надзора в пользу корпоративного мониторинга;</a:t>
            </a:r>
          </a:p>
          <a:p>
            <a:pPr>
              <a:buFontTx/>
              <a:buChar char="-"/>
            </a:pPr>
            <a:r>
              <a:rPr lang="ru-RU" sz="1800" dirty="0"/>
              <a:t>Внедрение рейтингования участников закупок.</a:t>
            </a:r>
          </a:p>
          <a:p>
            <a:pPr>
              <a:buFontTx/>
              <a:buChar char="-"/>
            </a:pPr>
            <a:endParaRPr lang="ru-RU" sz="1800" dirty="0"/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86449"/>
            <a:ext cx="546493" cy="9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ÐÐ°ÑÑÐ¸Ð½ÐºÐ¸ Ð¿Ð¾ Ð·Ð°Ð¿ÑÐ¾ÑÑ Ð½Ð¾ÑÑÑ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19597"/>
            <a:ext cx="89018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025" y="272325"/>
            <a:ext cx="7289800" cy="1080000"/>
          </a:xfrm>
        </p:spPr>
        <p:txBody>
          <a:bodyPr/>
          <a:lstStyle/>
          <a:p>
            <a:r>
              <a:rPr lang="ru-RU" dirty="0"/>
              <a:t>Процесс разработки Стратегии</a:t>
            </a:r>
          </a:p>
        </p:txBody>
      </p:sp>
      <p:pic>
        <p:nvPicPr>
          <p:cNvPr id="1026" name="Picture 2" descr="ÐÐ°ÑÑÐ¸Ð½ÐºÐ¸ Ð¿Ð¾ Ð·Ð°Ð¿ÑÐ¾ÑÑ Ð¿ÑÐ¾ÐµÐºÑÐ½Ð°Ñ ÐºÐ¾Ð¼Ð°Ð½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17057"/>
          <a:stretch/>
        </p:blipFill>
        <p:spPr bwMode="auto">
          <a:xfrm>
            <a:off x="508725" y="1790107"/>
            <a:ext cx="767626" cy="6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¾Ð½ÑÐµÑÐµÐ½ÑÐ¸Ñ ÑÐµÐ»Ð¾Ð²ÐµÑ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23" y="2536688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675" y="1731932"/>
            <a:ext cx="2873871" cy="467543"/>
          </a:xfrm>
          <a:ln w="317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200" b="1" dirty="0"/>
              <a:t>11 проектных команд </a:t>
            </a:r>
            <a:r>
              <a:rPr lang="ru-RU" sz="1200" dirty="0"/>
              <a:t>(по основным направлениям)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900" dirty="0"/>
              <a:t>Регулярные заседания с обсуждением ключевых вопросов по направлению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073101" y="1646207"/>
            <a:ext cx="2975650" cy="467543"/>
          </a:xfrm>
          <a:prstGeom prst="rect">
            <a:avLst/>
          </a:prstGeom>
          <a:ln w="317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Конференция</a:t>
            </a:r>
            <a:r>
              <a:rPr lang="en-US" sz="1200" b="1" dirty="0"/>
              <a:t> </a:t>
            </a:r>
            <a:r>
              <a:rPr lang="ru-RU" sz="1200" b="1" dirty="0"/>
              <a:t>НОСТРОЙ: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«Стратегия развития строительной отрасли в Российской Федерации» (15.04.2019)</a:t>
            </a:r>
          </a:p>
        </p:txBody>
      </p:sp>
      <p:pic>
        <p:nvPicPr>
          <p:cNvPr id="12" name="Picture 4" descr="ÐÐ°ÑÑÐ¸Ð½ÐºÐ¸ Ð¿Ð¾ Ð·Ð°Ð¿ÑÐ¾ÑÑ Ð¿ÑÐ¾ÐµÐºÑÐ½Ð°Ñ ÐºÐ¾Ð¼Ð°Ð½Ð´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5327"/>
          <a:stretch/>
        </p:blipFill>
        <p:spPr bwMode="auto">
          <a:xfrm>
            <a:off x="319574" y="2618850"/>
            <a:ext cx="106423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462752" y="2550074"/>
            <a:ext cx="3309273" cy="1807511"/>
          </a:xfrm>
          <a:prstGeom prst="rect">
            <a:avLst/>
          </a:prstGeom>
          <a:ln w="317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5</a:t>
            </a:r>
            <a:r>
              <a:rPr lang="ru-RU" sz="1200" b="1" dirty="0"/>
              <a:t> круглых столов по ключевым темам:</a:t>
            </a:r>
          </a:p>
          <a:p>
            <a:pPr marL="0" indent="0">
              <a:buNone/>
            </a:pPr>
            <a:r>
              <a:rPr lang="ru-RU" sz="1000" dirty="0"/>
              <a:t>- Стратегия развития строительной отрасли: установочное совещание</a:t>
            </a:r>
          </a:p>
          <a:p>
            <a:pPr marL="0" indent="0">
              <a:buNone/>
            </a:pPr>
            <a:r>
              <a:rPr lang="ru-RU" sz="1000" dirty="0"/>
              <a:t>- Ресурсное обеспечение. Рынок строительной техники: текущие тенденции и перспективы развития </a:t>
            </a:r>
            <a:br>
              <a:rPr lang="ru-RU" sz="1000" dirty="0"/>
            </a:br>
            <a:r>
              <a:rPr lang="ru-RU" sz="1000" dirty="0"/>
              <a:t>- Административные процедуры, барьеры в строительстве и совершенствование КНД</a:t>
            </a:r>
          </a:p>
          <a:p>
            <a:pPr marL="0" indent="0">
              <a:buNone/>
            </a:pPr>
            <a:r>
              <a:rPr lang="ru-RU" sz="1000" dirty="0"/>
              <a:t>- Развитие российского рынка строительных материалов как одно из условий эффективной реализации Стратегии </a:t>
            </a:r>
            <a:br>
              <a:rPr lang="ru-RU" sz="1000" dirty="0"/>
            </a:br>
            <a:r>
              <a:rPr lang="en-US" sz="1000" dirty="0"/>
              <a:t>- </a:t>
            </a:r>
            <a:r>
              <a:rPr lang="ru-RU" sz="1000" dirty="0"/>
              <a:t>Развитие кадрового потенциала и системы квалификаций в строительстве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073100" y="2534063"/>
            <a:ext cx="3051850" cy="1498050"/>
          </a:xfrm>
          <a:prstGeom prst="rect">
            <a:avLst/>
          </a:prstGeom>
          <a:ln w="317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4 стратегические сессии в </a:t>
            </a:r>
            <a:r>
              <a:rPr lang="ru-RU" sz="1200" b="1" dirty="0" err="1"/>
              <a:t>РАНХиГС</a:t>
            </a:r>
            <a:r>
              <a:rPr lang="ru-RU" sz="1200" b="1" dirty="0"/>
              <a:t>:</a:t>
            </a:r>
          </a:p>
          <a:p>
            <a:pPr marL="0" indent="0">
              <a:buNone/>
            </a:pPr>
            <a:r>
              <a:rPr lang="ru-RU" sz="900" dirty="0"/>
              <a:t>- 1640 человеко-часов обсуждения</a:t>
            </a:r>
          </a:p>
          <a:p>
            <a:pPr marL="0" indent="0">
              <a:buNone/>
            </a:pPr>
            <a:r>
              <a:rPr lang="ru-RU" sz="900" dirty="0"/>
              <a:t>- 185 участников:</a:t>
            </a:r>
          </a:p>
          <a:p>
            <a:pPr marL="180975" indent="0">
              <a:spcBef>
                <a:spcPts val="0"/>
              </a:spcBef>
              <a:buNone/>
            </a:pPr>
            <a:r>
              <a:rPr lang="ru-RU" sz="900" dirty="0"/>
              <a:t>- 44 представителя ФОИВ и учреждений</a:t>
            </a:r>
          </a:p>
          <a:p>
            <a:pPr marL="180975" indent="0">
              <a:spcBef>
                <a:spcPts val="0"/>
              </a:spcBef>
              <a:buNone/>
            </a:pPr>
            <a:r>
              <a:rPr lang="ru-RU" sz="900" dirty="0"/>
              <a:t>- 30 представителей бизнес-сообщества </a:t>
            </a:r>
          </a:p>
          <a:p>
            <a:pPr marL="180975" indent="0">
              <a:spcBef>
                <a:spcPts val="0"/>
              </a:spcBef>
              <a:buNone/>
            </a:pPr>
            <a:r>
              <a:rPr lang="ru-RU" sz="900" dirty="0"/>
              <a:t>- 75 представителя профобъединений</a:t>
            </a:r>
          </a:p>
          <a:p>
            <a:pPr marL="180975" indent="0">
              <a:spcBef>
                <a:spcPts val="0"/>
              </a:spcBef>
              <a:buNone/>
            </a:pPr>
            <a:r>
              <a:rPr lang="ru-RU" sz="900" dirty="0"/>
              <a:t>- 15 представителей РОИВ</a:t>
            </a:r>
          </a:p>
          <a:p>
            <a:pPr marL="180975" indent="0">
              <a:spcBef>
                <a:spcPts val="0"/>
              </a:spcBef>
              <a:buNone/>
            </a:pPr>
            <a:r>
              <a:rPr lang="ru-RU" sz="900" dirty="0"/>
              <a:t>- 11 представителей научного сообщества </a:t>
            </a:r>
          </a:p>
          <a:p>
            <a:pPr marL="266700" indent="-85725">
              <a:spcBef>
                <a:spcPts val="0"/>
              </a:spcBef>
              <a:buNone/>
            </a:pPr>
            <a:r>
              <a:rPr lang="ru-RU" sz="900" dirty="0"/>
              <a:t>- 10 другие представители экспертного сообщества</a:t>
            </a:r>
            <a:endParaRPr lang="ru-RU" sz="800" dirty="0"/>
          </a:p>
          <a:p>
            <a:pPr marL="0" indent="0">
              <a:buNone/>
            </a:pPr>
            <a:endParaRPr lang="ru-RU" sz="900" dirty="0"/>
          </a:p>
        </p:txBody>
      </p:sp>
      <p:pic>
        <p:nvPicPr>
          <p:cNvPr id="1030" name="Picture 6" descr="ÐÐ°ÑÑÐ¸Ð½ÐºÐ¸ Ð¿Ð¾ Ð·Ð°Ð¿ÑÐ¾ÑÑ ÐºÐ¾Ð½ÑÐµÑÐµÐ½ÑÐ¸Ñ ÑÐµÐ»Ð¾Ð²ÐµÑ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96" y="1723817"/>
            <a:ext cx="1080000" cy="7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428625" y="4810126"/>
            <a:ext cx="8077200" cy="1085850"/>
          </a:xfrm>
          <a:prstGeom prst="rect">
            <a:avLst/>
          </a:prstGeom>
          <a:ln w="317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Всего в работе стратегических сессий, МРГ и других мероприятий участвовало 26 представителей от 10 </a:t>
            </a:r>
            <a:r>
              <a:rPr lang="ru-RU" sz="1200" b="1" dirty="0" err="1"/>
              <a:t>ФОИВов</a:t>
            </a:r>
            <a:r>
              <a:rPr lang="ru-RU" sz="1200" b="1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/>
              <a:t>Минстрой России, Минэкономразвития России, Минтранс России, </a:t>
            </a:r>
            <a:r>
              <a:rPr lang="ru-RU" sz="1000" dirty="0" err="1"/>
              <a:t>Минпромторг</a:t>
            </a:r>
            <a:r>
              <a:rPr lang="ru-RU" sz="1000" dirty="0"/>
              <a:t> России, </a:t>
            </a:r>
            <a:r>
              <a:rPr lang="ru-RU" sz="1000" dirty="0" err="1"/>
              <a:t>Минкомсвязи</a:t>
            </a:r>
            <a:r>
              <a:rPr lang="ru-RU" sz="1000" dirty="0"/>
              <a:t> России, Минэнерго России, Минздрав России, МЧС России, ФАС России, </a:t>
            </a:r>
            <a:r>
              <a:rPr lang="ru-RU" sz="1000" dirty="0" err="1"/>
              <a:t>Ростехнадзор</a:t>
            </a:r>
            <a:r>
              <a:rPr lang="ru-RU" sz="1000" dirty="0"/>
              <a:t> </a:t>
            </a:r>
          </a:p>
          <a:p>
            <a:pPr marL="0" indent="0">
              <a:buNone/>
            </a:pPr>
            <a:r>
              <a:rPr lang="ru-RU" sz="1200" b="1" dirty="0"/>
              <a:t>2 </a:t>
            </a:r>
            <a:r>
              <a:rPr lang="ru-RU" sz="1200" b="1" dirty="0" err="1"/>
              <a:t>ФОИВа</a:t>
            </a:r>
            <a:r>
              <a:rPr lang="ru-RU" sz="1200" b="1" dirty="0"/>
              <a:t> подали предложения к структуре и тематикам Стратегии, которые были учтены: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 err="1"/>
              <a:t>Минобрнауки</a:t>
            </a:r>
            <a:r>
              <a:rPr lang="ru-RU" sz="1000" dirty="0"/>
              <a:t> России, Минприроды России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97203" y="1121034"/>
            <a:ext cx="8518197" cy="401705"/>
          </a:xfrm>
          <a:prstGeom prst="rect">
            <a:avLst/>
          </a:prstGeom>
          <a:ln w="3175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800" b="1" dirty="0">
                <a:solidFill>
                  <a:srgbClr val="6E1946"/>
                </a:solidFill>
              </a:rPr>
              <a:t>Межведомственная рабочая группа при Минстрое России (МРГ)</a:t>
            </a:r>
            <a:endParaRPr lang="ru-RU" sz="1800" dirty="0">
              <a:solidFill>
                <a:srgbClr val="6E194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6000" y="4810125"/>
            <a:ext cx="8517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Цель Стратегии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337871"/>
            <a:ext cx="7902576" cy="1562325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/>
              <a:t>Развитие </a:t>
            </a:r>
            <a:r>
              <a:rPr lang="ru-RU" sz="2300" b="1" dirty="0">
                <a:solidFill>
                  <a:srgbClr val="002060"/>
                </a:solidFill>
              </a:rPr>
              <a:t>конкурентоспособной</a:t>
            </a:r>
            <a:r>
              <a:rPr lang="ru-RU" sz="2300" dirty="0"/>
              <a:t> строительной отрасли, основанной на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компетенциях</a:t>
            </a:r>
            <a:r>
              <a:rPr lang="ru-RU" sz="2300" dirty="0"/>
              <a:t> и ориентированной на обеспечение </a:t>
            </a:r>
            <a:r>
              <a:rPr lang="ru-RU" sz="2300" b="1" dirty="0">
                <a:solidFill>
                  <a:srgbClr val="00863D"/>
                </a:solidFill>
              </a:rPr>
              <a:t>комфорта</a:t>
            </a:r>
            <a:r>
              <a:rPr lang="ru-RU" sz="2300" dirty="0"/>
              <a:t> и безопасности жизнедеятельности граждан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96634"/>
            <a:ext cx="7553325" cy="21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55650" y="3155610"/>
            <a:ext cx="2892426" cy="39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u="sng" dirty="0">
                <a:solidFill>
                  <a:srgbClr val="002060"/>
                </a:solidFill>
              </a:rPr>
              <a:t>К</a:t>
            </a:r>
            <a:r>
              <a:rPr lang="ru-RU" sz="1800" dirty="0">
                <a:solidFill>
                  <a:srgbClr val="002060"/>
                </a:solidFill>
              </a:rPr>
              <a:t>онкурентоспособность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397249" y="3155610"/>
            <a:ext cx="2892426" cy="396434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омпетенции</a:t>
            </a:r>
            <a:endParaRPr lang="ru-RU" sz="18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89625" y="3157200"/>
            <a:ext cx="2892426" cy="396434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>
                <a:solidFill>
                  <a:srgbClr val="00863D"/>
                </a:solidFill>
              </a:rPr>
              <a:t>К</a:t>
            </a:r>
            <a:r>
              <a:rPr lang="ru-RU" sz="1800" dirty="0">
                <a:solidFill>
                  <a:srgbClr val="00863D"/>
                </a:solidFill>
              </a:rPr>
              <a:t>омфорт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1914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509" y="632637"/>
            <a:ext cx="7289800" cy="670650"/>
          </a:xfrm>
        </p:spPr>
        <p:txBody>
          <a:bodyPr/>
          <a:lstStyle/>
          <a:p>
            <a:r>
              <a:rPr lang="ru-RU" dirty="0"/>
              <a:t>Принципы</a:t>
            </a:r>
            <a:r>
              <a:rPr lang="en-US" dirty="0"/>
              <a:t> </a:t>
            </a:r>
            <a:r>
              <a:rPr lang="ru-RU" dirty="0"/>
              <a:t>в основе развития отрасли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59" y="1331636"/>
            <a:ext cx="7781925" cy="936000"/>
          </a:xfr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900" b="1" dirty="0">
                <a:solidFill>
                  <a:srgbClr val="6E1946"/>
                </a:solidFill>
              </a:rPr>
              <a:t>Главный принцип: </a:t>
            </a:r>
            <a:r>
              <a:rPr lang="ru-RU" sz="1900" dirty="0">
                <a:solidFill>
                  <a:srgbClr val="6E1946"/>
                </a:solidFill>
              </a:rPr>
              <a:t>развитие добросовестной конкуренции в отрасли и ориентированность на гражданина, повышение его удовлетворенности условиями жизни и деятельности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8659" y="2260359"/>
            <a:ext cx="7781925" cy="301513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D695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ru-RU" sz="1500" b="1" dirty="0"/>
              <a:t>Компетенции </a:t>
            </a:r>
            <a:r>
              <a:rPr lang="ru-RU" sz="1500" dirty="0"/>
              <a:t>(развитие отрасли ведет к росту компетенций)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ru-RU" sz="1500" b="1" dirty="0" err="1"/>
              <a:t>Кастомизация</a:t>
            </a:r>
            <a:r>
              <a:rPr lang="ru-RU" sz="1500" dirty="0"/>
              <a:t> (совершенствование регулирование с учетом территориальной специфики, сохраняя единство базовых подходов)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ru-RU" sz="1500" b="1" dirty="0"/>
              <a:t>Завершенность</a:t>
            </a:r>
            <a:r>
              <a:rPr lang="ru-RU" sz="1500" dirty="0"/>
              <a:t> (предотвращение и ликвидация «долгостроев»)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ru-RU" sz="1500" b="1" dirty="0"/>
              <a:t>Цифровизация</a:t>
            </a:r>
            <a:r>
              <a:rPr lang="ru-RU" sz="1500" dirty="0"/>
              <a:t> (применение технологий информационного моделирования на всех этапах ЖЦ объекта)</a:t>
            </a:r>
          </a:p>
          <a:p>
            <a:pPr>
              <a:spcBef>
                <a:spcPts val="200"/>
              </a:spcBef>
              <a:buFont typeface="+mj-lt"/>
              <a:buAutoNum type="arabicPeriod" startAt="5"/>
            </a:pPr>
            <a:r>
              <a:rPr lang="ru-RU" sz="1500" b="1" dirty="0"/>
              <a:t>Технологическое соединение административных, управленческих и строительных процессов, алгоритмизация</a:t>
            </a:r>
            <a:r>
              <a:rPr lang="ru-RU" sz="1500" dirty="0"/>
              <a:t> («бесшовное» регулирование, перевод всех процессов и процедур в электронный вид)</a:t>
            </a:r>
          </a:p>
          <a:p>
            <a:pPr>
              <a:spcBef>
                <a:spcPts val="200"/>
              </a:spcBef>
              <a:buFont typeface="+mj-lt"/>
              <a:buAutoNum type="arabicPeriod" startAt="5"/>
            </a:pPr>
            <a:r>
              <a:rPr lang="ru-RU" sz="1500" b="1" dirty="0"/>
              <a:t>Типизация</a:t>
            </a:r>
            <a:r>
              <a:rPr lang="ru-RU" sz="1500" dirty="0"/>
              <a:t> (масштабное использование типовых проектных решений преимущественно на базе технологий информационного моделирования)</a:t>
            </a:r>
          </a:p>
          <a:p>
            <a:pPr>
              <a:spcBef>
                <a:spcPts val="200"/>
              </a:spcBef>
              <a:buFont typeface="+mj-lt"/>
              <a:buAutoNum type="arabicPeriod" startAt="5"/>
            </a:pPr>
            <a:r>
              <a:rPr lang="ru-RU" sz="1500" b="1" dirty="0"/>
              <a:t>Достоверная статистика </a:t>
            </a:r>
            <a:r>
              <a:rPr lang="ru-RU" sz="1500" dirty="0"/>
              <a:t>(сбор достоверных данных в автоматическом режиме и возможность строить предиктивные модели для принятия решений)</a:t>
            </a:r>
          </a:p>
          <a:p>
            <a:pPr>
              <a:spcBef>
                <a:spcPts val="200"/>
              </a:spcBef>
              <a:buFont typeface="+mj-lt"/>
              <a:buAutoNum type="arabicPeriod" startAt="5"/>
            </a:pPr>
            <a:r>
              <a:rPr lang="ru-RU" sz="1500" b="1" dirty="0"/>
              <a:t>Можешь не регулировать — не регулируй</a:t>
            </a:r>
            <a:endParaRPr lang="en-US" sz="1500" b="1" dirty="0"/>
          </a:p>
          <a:p>
            <a:pPr>
              <a:spcBef>
                <a:spcPts val="200"/>
              </a:spcBef>
              <a:buFont typeface="+mj-lt"/>
              <a:buAutoNum type="arabicPeriod" startAt="5"/>
            </a:pPr>
            <a:r>
              <a:rPr lang="ru-RU" sz="1500" b="1" dirty="0"/>
              <a:t>Сначала — профессионализм, затем — регулирование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90213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6" y="374767"/>
            <a:ext cx="7769224" cy="1080000"/>
          </a:xfrm>
        </p:spPr>
        <p:txBody>
          <a:bodyPr/>
          <a:lstStyle/>
          <a:p>
            <a:r>
              <a:rPr lang="ru-RU" dirty="0"/>
              <a:t>Целевые показатели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614"/>
              </p:ext>
            </p:extLst>
          </p:nvPr>
        </p:nvGraphicFramePr>
        <p:xfrm>
          <a:off x="646522" y="1114428"/>
          <a:ext cx="8172000" cy="44763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№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Показатель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Базовое</a:t>
                      </a:r>
                      <a:br>
                        <a:rPr lang="ru-RU" sz="1100" dirty="0">
                          <a:effectLst/>
                          <a:latin typeface="+mj-lt"/>
                        </a:rPr>
                      </a:br>
                      <a:r>
                        <a:rPr lang="ru-RU" sz="1100" dirty="0">
                          <a:effectLst/>
                          <a:latin typeface="+mj-lt"/>
                        </a:rPr>
                        <a:t>значения (2018)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Целевое</a:t>
                      </a:r>
                      <a:br>
                        <a:rPr lang="ru-RU" sz="1100" dirty="0">
                          <a:effectLst/>
                          <a:latin typeface="+mj-lt"/>
                        </a:rPr>
                      </a:br>
                      <a:r>
                        <a:rPr lang="ru-RU" sz="1100" dirty="0">
                          <a:effectLst/>
                          <a:latin typeface="+mj-lt"/>
                        </a:rPr>
                        <a:t>значение (2030)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Методология расчета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1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Инвестиции в здания и сооружения, трлн. руб.*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9,9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23,6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Данные Росстата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2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Объем работ по виду деятельности "Строительство", трлн. руб.*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8,4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19,6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Данные Росстата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3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Вклад строительства в ВВП, %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6,0%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7,8%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Данные Росстата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4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39600" marR="39600" marT="7200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Экспорт строительных услуг, млрд. долл.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5,6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</a:rPr>
                        <a:t>11,9</a:t>
                      </a:r>
                      <a:endParaRPr lang="ru-RU" sz="110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Данные Банка России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effectLst/>
                          <a:latin typeface="+mj-lt"/>
                        </a:rPr>
                        <a:t>- объем экспорта в категории «строительство за границей»</a:t>
                      </a:r>
                      <a:endParaRPr lang="ru-RU" sz="1050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2,0</a:t>
                      </a:r>
                      <a:endParaRPr lang="ru-RU" sz="105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2,4</a:t>
                      </a:r>
                      <a:endParaRPr lang="ru-RU" sz="105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effectLst/>
                          <a:latin typeface="+mj-lt"/>
                        </a:rPr>
                        <a:t>- объем экспорта в категории «строительство в России»</a:t>
                      </a:r>
                      <a:endParaRPr lang="ru-RU" sz="1050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3,6</a:t>
                      </a:r>
                      <a:endParaRPr lang="ru-RU" sz="105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9,5</a:t>
                      </a:r>
                      <a:endParaRPr lang="ru-RU" sz="105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6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+mn-ea"/>
                        </a:rPr>
                        <a:t>5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39600" marR="39600" marT="3600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Доля проектных организаций, применяющих на практике ТИМ,% 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22%**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50%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Опрос проектировщиков и изыскателей </a:t>
                      </a:r>
                      <a:r>
                        <a:rPr lang="ru-RU" sz="1000" dirty="0" err="1">
                          <a:effectLst/>
                          <a:latin typeface="+mj-lt"/>
                        </a:rPr>
                        <a:t>НОПРИЗом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effectLst/>
                          <a:latin typeface="+mj-lt"/>
                        </a:rPr>
                        <a:t>- строительство за счет бюджетных средств</a:t>
                      </a:r>
                      <a:endParaRPr lang="ru-RU" sz="1050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75%</a:t>
                      </a:r>
                      <a:endParaRPr lang="ru-RU" sz="105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effectLst/>
                          <a:latin typeface="+mj-lt"/>
                        </a:rPr>
                        <a:t>- строительство в частном секторе</a:t>
                      </a:r>
                      <a:endParaRPr lang="ru-RU" sz="1050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30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%</a:t>
                      </a:r>
                      <a:endParaRPr lang="ru-RU" sz="105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Рентабельность строительных организаций, %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6,1%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10</a:t>
                      </a:r>
                      <a:r>
                        <a:rPr lang="ru-RU" sz="1100" dirty="0">
                          <a:effectLst/>
                          <a:latin typeface="+mj-lt"/>
                        </a:rPr>
                        <a:t>,0% 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Данные Росстата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2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+mn-ea"/>
                        </a:rPr>
                        <a:t>7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Доля R&amp;D в выручке организаций, осуществляющих деятельность в строительной отрасли, %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N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N+2</a:t>
                      </a:r>
                      <a:r>
                        <a:rPr lang="ru-RU" sz="11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aseline="0" dirty="0" err="1">
                          <a:effectLst/>
                          <a:latin typeface="+mj-lt"/>
                        </a:rPr>
                        <a:t>п.п</a:t>
                      </a:r>
                      <a:r>
                        <a:rPr lang="ru-RU" sz="1100" baseline="0" dirty="0">
                          <a:effectLst/>
                          <a:latin typeface="+mj-lt"/>
                        </a:rPr>
                        <a:t>.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</a:rPr>
                        <a:t>Расчет НОСТРОЙ по методике,</a:t>
                      </a:r>
                      <a:r>
                        <a:rPr lang="ru-RU" sz="1000" baseline="0" dirty="0">
                          <a:effectLst/>
                          <a:latin typeface="+mj-lt"/>
                          <a:ea typeface="Calibri"/>
                        </a:rPr>
                        <a:t> утв. Минстроем России</a:t>
                      </a:r>
                      <a:endParaRPr lang="ru-RU" sz="10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2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+mn-ea"/>
                        </a:rPr>
                        <a:t>8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</a:rPr>
                        <a:t>Доля лиц, имеющих установленным образом подтвержденную квалификацию в общем количестве занятых в строительстве, %</a:t>
                      </a:r>
                      <a:endParaRPr lang="ru-RU" sz="11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N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+mn-ea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Расчет НОСТРОЙ по методике,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утв. Минстроем России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2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/>
                        </a:rPr>
                        <a:t>9</a:t>
                      </a:r>
                    </a:p>
                  </a:txBody>
                  <a:tcPr marL="40774" marR="40774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</a:rPr>
                        <a:t>Среднее значение индекса качества городской среды по Российской Федерации</a:t>
                      </a: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N**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</a:rPr>
                        <a:t>N+30</a:t>
                      </a:r>
                      <a:endParaRPr lang="ru-RU" sz="11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0774" marR="4077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Данные Росстата</a:t>
                      </a:r>
                    </a:p>
                  </a:txBody>
                  <a:tcPr marL="40774" marR="40774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3876" y="6393863"/>
            <a:ext cx="6391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latin typeface="+mj-lt"/>
              </a:rPr>
              <a:t>* в ценах соответствующего периода</a:t>
            </a:r>
          </a:p>
          <a:p>
            <a:r>
              <a:rPr lang="ru-RU" sz="800" i="1" dirty="0">
                <a:latin typeface="+mj-lt"/>
              </a:rPr>
              <a:t>** предварительная оценка, основанная на результатах опросов, проведенных НОПРИЗ</a:t>
            </a:r>
            <a:endParaRPr lang="en-US" sz="800" i="1" dirty="0">
              <a:latin typeface="+mj-lt"/>
            </a:endParaRPr>
          </a:p>
          <a:p>
            <a:r>
              <a:rPr lang="ru-RU" sz="800" i="1" dirty="0">
                <a:latin typeface="+mj-lt"/>
                <a:ea typeface="Calibri"/>
              </a:rPr>
              <a:t>*</a:t>
            </a:r>
            <a:r>
              <a:rPr lang="en-US" sz="800" i="1" dirty="0">
                <a:latin typeface="+mj-lt"/>
                <a:ea typeface="Calibri"/>
              </a:rPr>
              <a:t>** </a:t>
            </a:r>
            <a:r>
              <a:rPr lang="ru-RU" sz="800" i="1" dirty="0">
                <a:latin typeface="+mj-lt"/>
                <a:ea typeface="Calibri"/>
              </a:rPr>
              <a:t>базовое значение показателя за 2018 год будет рассчитано к ноябрю 2019 года</a:t>
            </a:r>
          </a:p>
        </p:txBody>
      </p:sp>
    </p:spTree>
    <p:extLst>
      <p:ext uri="{BB962C8B-B14F-4D97-AF65-F5344CB8AC3E}">
        <p14:creationId xmlns:p14="http://schemas.microsoft.com/office/powerpoint/2010/main" val="369866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/>
              <a:t>Функционирование рынка строительных услуг. </a:t>
            </a:r>
            <a:br>
              <a:rPr lang="ru-RU" sz="2000" b="1" dirty="0"/>
            </a:br>
            <a:r>
              <a:rPr lang="ru-RU" sz="1600" b="1" dirty="0"/>
              <a:t>Система государственных и корпоративных закупок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275" y="965410"/>
            <a:ext cx="8070168" cy="3800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Цель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r>
              <a:rPr lang="ru-RU" sz="1400" i="1" dirty="0"/>
              <a:t>развитие системы государственных и конкурентных закупок путем формирования системы закупок, основанной на новых критериях оценки участников закупки и обеспечивающей:</a:t>
            </a:r>
          </a:p>
          <a:p>
            <a:pPr marL="628650" indent="-180975">
              <a:buFont typeface="Trebuchet MS" panose="020B0603020202020204" pitchFamily="34" charset="0"/>
              <a:buChar char="—"/>
            </a:pPr>
            <a:r>
              <a:rPr lang="ru-RU" sz="1200" dirty="0"/>
              <a:t>отбор участника закупок способного обеспечить своевременное и качественное исполнение контракта на основе оценки его квалификации и опыта предыдущих проектов</a:t>
            </a:r>
          </a:p>
          <a:p>
            <a:pPr marL="628650" indent="-180975">
              <a:buFont typeface="Trebuchet MS" panose="020B0603020202020204" pitchFamily="34" charset="0"/>
              <a:buChar char="—"/>
            </a:pPr>
            <a:r>
              <a:rPr lang="ru-RU" sz="1200" dirty="0"/>
              <a:t>стимулирование участников строительной отрасли инвестировать в основные средства, повышение квалификации кадров, внедрение и разработку инновационных материалов и технологий</a:t>
            </a:r>
          </a:p>
          <a:p>
            <a:pPr marL="628650" indent="-180975">
              <a:buFont typeface="Trebuchet MS" panose="020B0603020202020204" pitchFamily="34" charset="0"/>
              <a:buChar char="—"/>
            </a:pPr>
            <a:r>
              <a:rPr lang="ru-RU" sz="1200" dirty="0"/>
              <a:t>эффективное расходование средств для исполнения работ и применения новых технологий</a:t>
            </a:r>
          </a:p>
          <a:p>
            <a:pPr marL="628650" indent="-180975">
              <a:buFont typeface="Trebuchet MS" panose="020B0603020202020204" pitchFamily="34" charset="0"/>
              <a:buChar char="—"/>
            </a:pPr>
            <a:r>
              <a:rPr lang="ru-RU" sz="1200" dirty="0" err="1"/>
              <a:t>высококонкурентную</a:t>
            </a:r>
            <a:r>
              <a:rPr lang="ru-RU" sz="1200" dirty="0"/>
              <a:t> среду</a:t>
            </a:r>
          </a:p>
          <a:p>
            <a:pPr marL="447675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400" b="1" dirty="0"/>
              <a:t>Задачи</a:t>
            </a:r>
            <a:r>
              <a:rPr lang="en-US" sz="1400" b="1" dirty="0"/>
              <a:t>:</a:t>
            </a:r>
            <a:endParaRPr lang="ru-RU" sz="1400" b="1" dirty="0"/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Внедрение специального регулирования системы </a:t>
            </a:r>
            <a:r>
              <a:rPr lang="ru-RU" sz="1100" dirty="0" err="1"/>
              <a:t>госзакупок</a:t>
            </a:r>
            <a:r>
              <a:rPr lang="ru-RU" sz="1100" dirty="0"/>
              <a:t> в строительстве 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смещение баланса при выборе подрядчика от критерия «цена» к большему учету критерия «качество, квалификация, компетенции»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Реализация мер по повышению эффективности и качества выполнения работ в сфере строительства, в </a:t>
            </a:r>
            <a:r>
              <a:rPr lang="ru-RU" sz="1100" dirty="0" err="1"/>
              <a:t>т.ч</a:t>
            </a:r>
            <a:r>
              <a:rPr lang="ru-RU" sz="1100" dirty="0"/>
              <a:t>.:</a:t>
            </a:r>
          </a:p>
          <a:p>
            <a:pPr marL="581025" lvl="1" indent="-180975" algn="just">
              <a:tabLst>
                <a:tab pos="180975" algn="l"/>
              </a:tabLst>
            </a:pPr>
            <a:r>
              <a:rPr lang="ru-RU" sz="1000" dirty="0"/>
              <a:t>Автоматизация и цифровизация процессов </a:t>
            </a:r>
          </a:p>
          <a:p>
            <a:pPr marL="581025" lvl="1" indent="-180975" algn="just">
              <a:tabLst>
                <a:tab pos="180975" algn="l"/>
              </a:tabLst>
            </a:pPr>
            <a:r>
              <a:rPr lang="ru-RU" sz="1000" dirty="0">
                <a:highlight>
                  <a:srgbClr val="FFFF00"/>
                </a:highlight>
              </a:rPr>
              <a:t>Внедрение обязательного привлечения профессиональных участников рынка строительных услуг (технического заказчика) к заключению контрактов и их исполнению и/или повышение требований к квалификации заказчика</a:t>
            </a:r>
          </a:p>
          <a:p>
            <a:pPr marL="581025" lvl="1" indent="-180975" algn="just">
              <a:tabLst>
                <a:tab pos="180975" algn="l"/>
              </a:tabLst>
            </a:pPr>
            <a:r>
              <a:rPr lang="ru-RU" sz="1000" dirty="0"/>
              <a:t>Гармонизация норм действующего законодательства о закупках в сфере строительной отрасли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Создание системы долгосрочного планирования и осуществления долгосрочных закупок в сфере строительства.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Внедрение контрактов жизненного цикла по мере развития законодательной базы и внедрения эффективной системы управления стоимостью жизненного цикла объекта капитального строительства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6493" y="5481805"/>
          <a:ext cx="809095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ru-RU" sz="1050" dirty="0"/>
                        <a:t>Показатель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2020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2022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2030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Доля закупок с применением новых критериев и форм оценки участников закупок, %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50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90</a:t>
                      </a:r>
                    </a:p>
                  </a:txBody>
                  <a:tcPr marL="90000" marR="90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20" name="Picture 8" descr="ÐÐ°ÑÑÐ¸Ð½ÐºÐ¸ Ð¿Ð¾ Ð·Ð°Ð¿ÑÐ¾ÑÑ Ð½Ð¾ÑÑÑ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19597"/>
            <a:ext cx="89018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5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/>
              <a:t>Функционирование рынка строительных услуг. </a:t>
            </a:r>
            <a:br>
              <a:rPr lang="ru-RU" sz="2000" b="1" dirty="0"/>
            </a:br>
            <a:r>
              <a:rPr lang="ru-RU" sz="1600" b="1" dirty="0"/>
              <a:t>Информационное обеспечение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275" y="1019175"/>
            <a:ext cx="8070168" cy="3800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Цель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r>
              <a:rPr lang="ru-RU" sz="1400" i="1" dirty="0"/>
              <a:t>развитие системы сбора, хранения, обработки и предоставления статистических данных в градостроительной сфере</a:t>
            </a:r>
          </a:p>
          <a:p>
            <a:pPr marL="0" indent="0">
              <a:buNone/>
            </a:pPr>
            <a:endParaRPr lang="ru-RU" sz="1000" i="1" dirty="0"/>
          </a:p>
          <a:p>
            <a:pPr marL="0" indent="0">
              <a:buNone/>
            </a:pPr>
            <a:r>
              <a:rPr lang="ru-RU" sz="1400" b="1" dirty="0"/>
              <a:t>Задачи</a:t>
            </a:r>
            <a:r>
              <a:rPr lang="en-US" sz="1400" b="1" dirty="0"/>
              <a:t>:</a:t>
            </a:r>
            <a:endParaRPr lang="ru-RU" sz="1400" b="1" dirty="0"/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Обеспечение бизнеса достоверной и актуальной обобщенной информацией в градостроительной сфере, необходимой для оценки предпринимательских рисков, в том числе в части обеспечения максимально точного прогнозирования спроса и предложения в различных сегментах градостроительной деятельности и сопутствующего бизнеса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Обеспечение государственных органов, органов местного самоуправления достоверной и актуальной обобщенной информацией в градостроительной сфере, необходимой для эффективной реализации функций государственного и муниципального управления</a:t>
            </a:r>
          </a:p>
          <a:p>
            <a:pPr marL="180975" indent="-180975" algn="just">
              <a:tabLst>
                <a:tab pos="180975" algn="l"/>
              </a:tabLst>
            </a:pPr>
            <a:endParaRPr lang="ru-RU" sz="1050" dirty="0"/>
          </a:p>
          <a:p>
            <a:pPr marL="0" indent="0" algn="just">
              <a:buNone/>
              <a:tabLst>
                <a:tab pos="180975" algn="l"/>
              </a:tabLst>
            </a:pPr>
            <a:r>
              <a:rPr lang="ru-RU" sz="1400" b="1" dirty="0"/>
              <a:t>Подходы к развитию системы сбора, хранения, обработки и предоставления статистики</a:t>
            </a:r>
            <a:r>
              <a:rPr lang="en-US" sz="1400" b="1" dirty="0"/>
              <a:t>:</a:t>
            </a:r>
            <a:endParaRPr lang="ru-RU" sz="1400" b="1" dirty="0"/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Обеспечение на постоянной основе оценки потребностей бизнеса, государственных органов, органов местного самоуправления в обобщенных данных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Повышение роли цифровой статистики, автоматически формируемой путем обработки массивов данных, накапливаемых в информационных системах, обеспечивающих осуществление градостроительных процедур, прием электронной отчетности, реализация требований по информационной открытости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Минимизация сбора информации путем заполнения форм статистической и ведомственной отчетности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Формирование перечня видов обобщенных данных, в отношении которых на федеральном уровне осуществляется сбор, хранение, обработка и предоставление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5203124"/>
          <a:ext cx="8090950" cy="69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ru-RU" sz="1050" dirty="0"/>
                        <a:t>Показатель</a:t>
                      </a:r>
                    </a:p>
                  </a:txBody>
                  <a:tcPr marL="72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2020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2024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2030</a:t>
                      </a: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Доля показателей перечня видов обобщенных данных в сфере градостроительной деятельности, сбор, хранение, обработка и представление которых осуществляется в федеральном сегменте государственной системы обеспечения градостроительной деятельности, %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-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</a:t>
                      </a: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8" descr="ÐÐ°ÑÑÐ¸Ð½ÐºÐ¸ Ð¿Ð¾ Ð·Ð°Ð¿ÑÐ¾ÑÑ Ð½Ð¾ÑÑÑ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19597"/>
            <a:ext cx="89018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/>
              <a:t>Функционирование рынка строительных услуг.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600" b="1" dirty="0"/>
              <a:t>Система допуска на рынок строительных работ и услуг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275" y="990600"/>
            <a:ext cx="8070168" cy="3800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Цель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r>
              <a:rPr lang="ru-RU" sz="1400" i="1" dirty="0"/>
              <a:t>запуск и поддержание «положительной селекции», усиливающей добросовестных изыскателей, строителей и проектировщиков, при одновременной минимизации давления на бизнес и повышении прозрачности и доступности прохождения обязательных процедур</a:t>
            </a:r>
          </a:p>
          <a:p>
            <a:pPr marL="0" indent="0">
              <a:buNone/>
            </a:pPr>
            <a:r>
              <a:rPr lang="ru-RU" sz="1400" b="1" dirty="0"/>
              <a:t>Задачи</a:t>
            </a:r>
            <a:r>
              <a:rPr lang="en-US" sz="1400" b="1" dirty="0"/>
              <a:t>:</a:t>
            </a:r>
            <a:endParaRPr lang="ru-RU" sz="1400" b="1" dirty="0"/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Оценка целесообразности дублирования лицензий и допуска СРО на один вид деятельности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Совершенствование нормативно-правовой базы (распределение полномочий в регулировании, соглашения между СРО и регулятором, процедуры одобрения стандартов и правил СРО)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Повышение уровня доверия потребителей к системе саморегулирования в строительстве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Разработка методологии </a:t>
            </a:r>
            <a:r>
              <a:rPr lang="ru-RU" sz="1100" dirty="0" err="1"/>
              <a:t>рейтингования</a:t>
            </a:r>
            <a:r>
              <a:rPr lang="ru-RU" sz="1100" dirty="0"/>
              <a:t> саморегулируемых организаций и их членов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Повышение значимости и ответственности специалистов по организации строительного производства в отрасли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Введение прав и функций СРО в отношении контроля заключения и исполнения их членами договоров подряда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Установление четкого перечня видов работ, которые относятся к деятельности по инженерным изысканиям, архитектурно-строительному проектированию, строительству, реконструкции, капитальному ремонту, сносу 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Обеспечение доступа к информации о членах СРО, осуществляющих строительство, путем введения обязанностей предоставлять в СРО сведения об объектах, в отношении которых членами СРО выполняются строительные работы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/>
              <a:t>Создание единого информационного ресурса (реестра) на базе национальных объединений, содержащего сведения об обязательствах по договорам подряда, заключенным членами всех СРО; интеграция сведений такого реестра и национального реестра специалистов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Исключение дублирования обеспечительных мер при выполнении работ в рамках государственных и муниципальных контрактов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100" dirty="0">
                <a:highlight>
                  <a:srgbClr val="FFFF00"/>
                </a:highlight>
              </a:rPr>
              <a:t>Предоставление доступа (участия) национальных объединений и СРО к государственным информационным системам: СМЭВ, ГИСОГД, ЕСИА для получения и направления информации в рамках цифровой среды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82776"/>
              </p:ext>
            </p:extLst>
          </p:nvPr>
        </p:nvGraphicFramePr>
        <p:xfrm>
          <a:off x="546493" y="5376945"/>
          <a:ext cx="8090950" cy="13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ru-RU" sz="1050" dirty="0"/>
                        <a:t>Показатель</a:t>
                      </a:r>
                    </a:p>
                  </a:txBody>
                  <a:tcPr marL="72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2020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2022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2030</a:t>
                      </a: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Внедрение </a:t>
                      </a:r>
                      <a:r>
                        <a:rPr lang="ru-RU" sz="1050" dirty="0" err="1"/>
                        <a:t>рейтингования</a:t>
                      </a:r>
                      <a:r>
                        <a:rPr lang="ru-RU" sz="1050" dirty="0"/>
                        <a:t> СРО и их членов 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+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Внедрение механизмов ответственности физических лиц в строительной отрасли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+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Внедрение системы мониторинга и анализа аварий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+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Доля саморегулируемых организаций в строительстве, заключивших соглашения с органами государственного строительного надзора, %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40</a:t>
                      </a: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Доля лиц, включенных в национальный реестр специалистов, в общем количестве занятых в строительстве организаторов строительного производства (мастера, прорабы, </a:t>
                      </a:r>
                      <a:r>
                        <a:rPr lang="ru-RU" sz="1050" dirty="0" err="1"/>
                        <a:t>ГИПы</a:t>
                      </a:r>
                      <a:r>
                        <a:rPr lang="ru-RU" sz="1050" dirty="0"/>
                        <a:t>), %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24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</a:t>
                      </a: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</a:t>
                      </a: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86449"/>
            <a:ext cx="546493" cy="9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ÐÐ°ÑÑÐ¸Ð½ÐºÐ¸ Ð¿Ð¾ Ð·Ð°Ð¿ÑÐ¾ÑÑ Ð½Ð¾ÑÑÑ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19597"/>
            <a:ext cx="89018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/>
              <a:t>Функционирование рынка строительных услуг. </a:t>
            </a:r>
            <a:br>
              <a:rPr lang="ru-RU" sz="2000" b="1" dirty="0"/>
            </a:br>
            <a:r>
              <a:rPr lang="ru-RU" sz="1600" b="1" dirty="0"/>
              <a:t>Административные процедуры и барьеры в строительстве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7275" y="1162050"/>
            <a:ext cx="8070168" cy="3800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Цель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r>
              <a:rPr lang="ru-RU" sz="1400" i="1" dirty="0"/>
              <a:t>значительное сокращение сроков прохождения административных процедур за счет их перевода в электронную форму и обеспечение «бесшовного» процесса их прохождения, а также продолжение работы по их оптимизации и сокращению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Задачи</a:t>
            </a:r>
            <a:r>
              <a:rPr lang="en-US" sz="1400" b="1" dirty="0"/>
              <a:t>:</a:t>
            </a:r>
            <a:endParaRPr lang="ru-RU" sz="1400" b="1" dirty="0"/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/>
              <a:t>Совершенствование правового регулирования процедур в сферах строительства для устранения существующих проблем и коллизий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/>
              <a:t>Оптимизация и поддержка в актуальном состоянии исчерпывающих перечней процедур и реестров описаний процедур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>
                <a:highlight>
                  <a:srgbClr val="FFFF00"/>
                </a:highlight>
              </a:rPr>
              <a:t>Перевод процедур в электронный вид и устранение препятствий для электронного взаимодействия при осуществлении градостроительной деятельности</a:t>
            </a:r>
          </a:p>
          <a:p>
            <a:pPr marL="180975" indent="-180975" algn="just">
              <a:tabLst>
                <a:tab pos="180975" algn="l"/>
              </a:tabLst>
            </a:pPr>
            <a:r>
              <a:rPr lang="ru-RU" sz="1200" dirty="0"/>
              <a:t>Оптимизация административных процедур таким образом, чтобы их осуществление не требовало прерывания инвестиционного процесса, встраивание процедур в систему информационного моделирования в строительстве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65592"/>
              </p:ext>
            </p:extLst>
          </p:nvPr>
        </p:nvGraphicFramePr>
        <p:xfrm>
          <a:off x="457200" y="4812599"/>
          <a:ext cx="8090950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ru-RU" sz="1050" dirty="0"/>
                        <a:t>Показатель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2018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2024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2030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ru-RU" sz="1050" dirty="0"/>
                        <a:t>Доля государственных и муниципальных услуг и государственных функций в сфере строительства, предоставляемых (осуществляемых) в электронной форме в общем количестве государственных и муниципальных услуг и государственных функций в сфере строительства, %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70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</a:t>
                      </a:r>
                    </a:p>
                  </a:txBody>
                  <a:tcPr marL="90000" marR="90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8" descr="ÐÐ°ÑÑÐ¸Ð½ÐºÐ¸ Ð¿Ð¾ Ð·Ð°Ð¿ÑÐ¾ÑÑ Ð½Ð¾ÑÑÑ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19597"/>
            <a:ext cx="89018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54582"/>
      </p:ext>
    </p:extLst>
  </p:cSld>
  <p:clrMapOvr>
    <a:masterClrMapping/>
  </p:clrMapOvr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14126</TotalTime>
  <Words>1707</Words>
  <Application>Microsoft Macintosh PowerPoint</Application>
  <PresentationFormat>Экран (4:3)</PresentationFormat>
  <Paragraphs>220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ac.gov.ru</vt:lpstr>
      <vt:lpstr> Стратегия развития строительной отрасли до 2030 года  </vt:lpstr>
      <vt:lpstr>Процесс разработки Стратегии</vt:lpstr>
      <vt:lpstr>Цель Стратегии</vt:lpstr>
      <vt:lpstr>Принципы в основе развития отрасли</vt:lpstr>
      <vt:lpstr>Целевые показатели</vt:lpstr>
      <vt:lpstr>Функционирование рынка строительных услуг.  Система государственных и корпоративных закупок </vt:lpstr>
      <vt:lpstr>Функционирование рынка строительных услуг.  Информационное обеспечение</vt:lpstr>
      <vt:lpstr>Функционирование рынка строительных услуг.  Система допуска на рынок строительных работ и услуг</vt:lpstr>
      <vt:lpstr>Функционирование рынка строительных услуг.  Административные процедуры и барьеры в строительстве</vt:lpstr>
      <vt:lpstr>Функционирование рынка строительных услуг.  Контрольно-надзорная деятельность в строительной отрасли</vt:lpstr>
      <vt:lpstr>Функционирование рынка строительных услуг.  Система допуска на рынок строительных работ и услуг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Александр Мешалов</cp:lastModifiedBy>
  <cp:revision>389</cp:revision>
  <cp:lastPrinted>2019-07-09T15:11:14Z</cp:lastPrinted>
  <dcterms:created xsi:type="dcterms:W3CDTF">2013-06-13T10:01:54Z</dcterms:created>
  <dcterms:modified xsi:type="dcterms:W3CDTF">2019-10-15T21:38:19Z</dcterms:modified>
</cp:coreProperties>
</file>