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90" r:id="rId3"/>
    <p:sldId id="281" r:id="rId4"/>
    <p:sldId id="283" r:id="rId5"/>
    <p:sldId id="284" r:id="rId6"/>
    <p:sldId id="275" r:id="rId7"/>
    <p:sldId id="289" r:id="rId8"/>
    <p:sldId id="288" r:id="rId9"/>
    <p:sldId id="276" r:id="rId10"/>
    <p:sldId id="277" r:id="rId11"/>
    <p:sldId id="278" r:id="rId12"/>
    <p:sldId id="285" r:id="rId13"/>
    <p:sldId id="279" r:id="rId14"/>
    <p:sldId id="280" r:id="rId15"/>
    <p:sldId id="286" r:id="rId16"/>
    <p:sldId id="287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104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664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D5A3B-EC80-4C9B-97E0-02751BC21905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457A87-7F42-4D60-823A-DC8AD44084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849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57A87-7F42-4D60-823A-DC8AD440841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900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193A6-D140-493B-91DB-94D3ED03A8AD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0E03-FF1D-4513-AD72-2BC2AB331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193A6-D140-493B-91DB-94D3ED03A8AD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0E03-FF1D-4513-AD72-2BC2AB331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193A6-D140-493B-91DB-94D3ED03A8AD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0E03-FF1D-4513-AD72-2BC2AB331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193A6-D140-493B-91DB-94D3ED03A8AD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0E03-FF1D-4513-AD72-2BC2AB331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193A6-D140-493B-91DB-94D3ED03A8AD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0E03-FF1D-4513-AD72-2BC2AB331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193A6-D140-493B-91DB-94D3ED03A8AD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0E03-FF1D-4513-AD72-2BC2AB331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193A6-D140-493B-91DB-94D3ED03A8AD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0E03-FF1D-4513-AD72-2BC2AB331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193A6-D140-493B-91DB-94D3ED03A8AD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0E03-FF1D-4513-AD72-2BC2AB331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193A6-D140-493B-91DB-94D3ED03A8AD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0E03-FF1D-4513-AD72-2BC2AB331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193A6-D140-493B-91DB-94D3ED03A8AD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0E03-FF1D-4513-AD72-2BC2AB331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193A6-D140-493B-91DB-94D3ED03A8AD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0E03-FF1D-4513-AD72-2BC2AB331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193A6-D140-493B-91DB-94D3ED03A8AD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20E03-FF1D-4513-AD72-2BC2AB331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0427" y="0"/>
            <a:ext cx="9184427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12968" cy="424847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b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XI </a:t>
            </a:r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ВСЕРОССИЙСКАЯ СТРОИТЕЛЬНАЯ АССАМБЛЕЯ</a:t>
            </a: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Учёт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особенностей районов Крайнего Севера при подготовке Регионального отраслевого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соглашения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строительной сфере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деятельности и закупок в строительстве.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869160"/>
            <a:ext cx="8640960" cy="1872208"/>
          </a:xfrm>
        </p:spPr>
        <p:txBody>
          <a:bodyPr>
            <a:normAutofit/>
          </a:bodyPr>
          <a:lstStyle/>
          <a:p>
            <a:endParaRPr lang="ru-RU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Генеральный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директор Регионального отраслевого объединения работодателей «Сахалинское саморегулируемое объединение строителей»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В.П. МОЗОЛЕВСКИЙ</a:t>
            </a:r>
          </a:p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Декабрь 2015 года</a:t>
            </a:r>
            <a:endParaRPr lang="ru-RU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0427" y="0"/>
            <a:ext cx="9184427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76672"/>
            <a:ext cx="8640960" cy="5976664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этом, строительные и проектные о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рганизации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зарегистрированные и  осуществляющие предпринимательскую деятельность в 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регионах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относящихся к районам Крайнего Севера и приравненным к ним 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местностям, при получении закупки в районах Крайнего Севера или приравненным к ним местностях,   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получают незаконные 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выплаты.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0427" y="0"/>
            <a:ext cx="9184427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848872" cy="187220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Инструкция 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 порядке предоставления социальных гарантий и компенсаций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лицам,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работающим в районах Крайнего Севера и в местностях, приравненных к ним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332037"/>
            <a:ext cx="878497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Работникам, командированным в районы Крайнего Севера и в приравненные к ним местности из других местностей страны для выполнения монтажных, наладочных и строительных работ, льготы, предусмотренные Указами Президиума Верховного Совета СССР от 10 февраля 1960 года и от 26 сентября 1967 года, </a:t>
            </a: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предоставляются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6815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Инструкция о порядке предоставления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социальных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гарантий и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компенсаций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лицам,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работающим в районах Крайнего Севера и в местностях, приравненных к ним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ru-RU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Работникам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направленным в служебные командировки и временно на период проведения полевых работ в районы Крайнего Севера и в приравненные к ним местности с предприятий, расположенных в других районах страны, указанные льготы не предоставляются.</a:t>
            </a:r>
          </a:p>
          <a:p>
            <a:pPr marL="0" indent="0">
              <a:lnSpc>
                <a:spcPct val="80000"/>
              </a:lnSpc>
              <a:buNone/>
            </a:pPr>
            <a:endParaRPr lang="ru-RU" sz="2400" b="1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Лицам, работающим по совместительству, льготы предоставляются только по основной работе.</a:t>
            </a:r>
          </a:p>
          <a:p>
            <a:pPr marL="0" indent="0">
              <a:lnSpc>
                <a:spcPct val="80000"/>
              </a:lnSpc>
              <a:buNone/>
            </a:pPr>
            <a:endParaRPr lang="ru-RU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16.1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 заработную плату, получаемую работником по совместительству, процентные надбавки не начисляются.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62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0427" y="0"/>
            <a:ext cx="9184427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628800"/>
            <a:ext cx="8640960" cy="453650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Положениями ст. ст. 14, 17 Федерального закона от 26 июля 2006 года № 135-ФЗ «О защите конкуренции» не допускается </a:t>
            </a:r>
            <a:r>
              <a:rPr lang="ru-RU" sz="3200" b="1" dirty="0" smtClean="0">
                <a:solidFill>
                  <a:srgbClr val="FF0000"/>
                </a:solidFill>
              </a:rPr>
              <a:t>недобросовестная конкуренция</a:t>
            </a:r>
            <a:r>
              <a:rPr lang="ru-RU" sz="3200" b="1" dirty="0" smtClean="0">
                <a:solidFill>
                  <a:srgbClr val="0070C0"/>
                </a:solidFill>
              </a:rPr>
              <a:t>, в том числе некорректное сравнение хозяйствующим субъектом производимых или реализуемых им товаров с товарами, производимыми или реализуемыми другими хозяйствующими субъектами или создание участнику торгов, преимущественных условий участия в торгах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0427" y="0"/>
            <a:ext cx="9184427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548680"/>
            <a:ext cx="8640960" cy="583264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устранения недобросовестной конкуренции при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государственных и муниципальных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закупках н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еобходимо в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сводном сметном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расчете сметной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документации, 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перенести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 государственные гарантии (северные процентные надбавки, районные коэффициенты к заработной плате и другие компенсации), в специально создаваемый 13-й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вывода государственных гарантий и компенсаций 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вообще за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пределы сметной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стоимости объекта. </a:t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ДОБРОСОВЕСТНАЯ КОНКУРЕНЦИЯ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184576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 НМЦК при осуществлении закупок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строительстве не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должны включаться средства на выплаты по государственным гарантиям и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компенсациям в районах Крайнего Севера и приравненным к ним местностям (закупки государственных гарантий и компенсаций не осуществляются).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Государственные гарантии и компенсации заказчик выплачивает подрядчику строго в соответствии федерального закона № 4250-1 только проживающим в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данной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местности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 работающим в организации,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зарегистрированной в этой местности по специальному запросу подрядчика с приложением необходимых расчётов.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66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ЧИСТАЯ ЗАРПЛАТА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0405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При такой организации компенсации государственных гарантий подрядчику, последний вынужден будет показывать полную зарплату для получения положенных средств на выплату государственных гарантий работникам в соответствии их стажу работы в этой местности, при необходимости.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будет обеспечена реальная выплата зарплаты работающим и будет обеспечена полная выплата НДФЛ.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7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0427" y="0"/>
            <a:ext cx="9184427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ru-RU" sz="3200" b="1" dirty="0" smtClean="0">
                <a:solidFill>
                  <a:srgbClr val="FF0000"/>
                </a:solidFill>
              </a:rPr>
              <a:t>Региональное отраслевое объединение работодателей «Сахалинское саморегулируемое объединение строителей»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85313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Является членом: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b="1" dirty="0">
                <a:solidFill>
                  <a:srgbClr val="0070C0"/>
                </a:solidFill>
              </a:rPr>
              <a:t>1</a:t>
            </a:r>
            <a:r>
              <a:rPr lang="ru-RU" b="1" dirty="0" smtClean="0">
                <a:solidFill>
                  <a:srgbClr val="0070C0"/>
                </a:solidFill>
              </a:rPr>
              <a:t>). </a:t>
            </a:r>
            <a:r>
              <a:rPr lang="ru-RU" b="1" dirty="0">
                <a:solidFill>
                  <a:srgbClr val="0070C0"/>
                </a:solidFill>
              </a:rPr>
              <a:t>Общероссийское межотраслевое объединение работодателей «Российский союз строителей</a:t>
            </a:r>
            <a:r>
              <a:rPr lang="ru-RU" b="1" dirty="0" smtClean="0">
                <a:solidFill>
                  <a:srgbClr val="0070C0"/>
                </a:solidFill>
              </a:rPr>
              <a:t>» - </a:t>
            </a:r>
            <a:r>
              <a:rPr lang="ru-RU" b="1" dirty="0" smtClean="0">
                <a:solidFill>
                  <a:srgbClr val="C00000"/>
                </a:solidFill>
              </a:rPr>
              <a:t>РСС</a:t>
            </a:r>
            <a:endParaRPr lang="ru-RU" b="1" dirty="0">
              <a:solidFill>
                <a:srgbClr val="C000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u-RU" b="1" dirty="0">
                <a:solidFill>
                  <a:srgbClr val="0070C0"/>
                </a:solidFill>
              </a:rPr>
              <a:t>2). Ассоциации «Общероссийская негосударственная некоммерческая организация – общероссийское отраслевое объединение работодателей «Национальное объединение саморегулируемых организаций, основанных на членстве лиц, осуществляющих строительство</a:t>
            </a:r>
            <a:r>
              <a:rPr lang="ru-RU" b="1" dirty="0" smtClean="0">
                <a:solidFill>
                  <a:srgbClr val="0070C0"/>
                </a:solidFill>
              </a:rPr>
              <a:t>» - </a:t>
            </a:r>
            <a:r>
              <a:rPr lang="ru-RU" b="1" dirty="0" smtClean="0">
                <a:solidFill>
                  <a:srgbClr val="C00000"/>
                </a:solidFill>
              </a:rPr>
              <a:t>НОСТРОЙ</a:t>
            </a:r>
            <a:endParaRPr lang="ru-RU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lnSpc>
                <a:spcPct val="80000"/>
              </a:lnSpc>
              <a:buNone/>
            </a:pPr>
            <a:endParaRPr lang="ru-RU" sz="28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86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0427" y="0"/>
            <a:ext cx="9184427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8280920" cy="5256584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Региональное отраслевое тарифное соглашение по строительству и промышленности строительных материалов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Сахалинской области на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2016-2017 годы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0427" y="0"/>
            <a:ext cx="9184427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ДОГОВАРИВАЮЩИЕСЯ СТОРОНЫ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00808"/>
            <a:ext cx="4038600" cy="5157192"/>
          </a:xfrm>
        </p:spPr>
        <p:txBody>
          <a:bodyPr>
            <a:normAutofit fontScale="70000" lnSpcReduction="20000"/>
          </a:bodyPr>
          <a:lstStyle/>
          <a:p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Правительство   Сахалинской 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области, основные  коммерческие застройщики</a:t>
            </a:r>
            <a:endParaRPr lang="ru-RU" sz="3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Региональное объединение работодателей Ассоциация «</a:t>
            </a:r>
            <a:r>
              <a:rPr lang="ru-RU" sz="3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Сахалинстрой</a:t>
            </a:r>
            <a:r>
              <a:rPr lang="ru-RU" sz="3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Региональный профсоюз 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строителей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5013176"/>
          </a:xfrm>
        </p:spPr>
        <p:txBody>
          <a:bodyPr>
            <a:normAutofit fontScale="70000" lnSpcReduction="20000"/>
          </a:bodyPr>
          <a:lstStyle/>
          <a:p>
            <a:r>
              <a:rPr lang="ru-RU" sz="4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Главные работодатели</a:t>
            </a:r>
            <a:endParaRPr lang="ru-RU" sz="41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Объединение транзитных работодателей</a:t>
            </a:r>
          </a:p>
          <a:p>
            <a:endParaRPr lang="ru-RU" sz="3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Работн</a:t>
            </a:r>
            <a:r>
              <a:rPr lang="ru-RU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ики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endParaRPr lang="ru-RU" sz="5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08912" cy="136815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УЧЁТ ГОСУДАРСТВЕННЫХ ГАРАНТИЙ И КОМПЕНСАЦИЙ ДЛЯ ЛИЦ, ПРОЖИВАЮЩИХ В РАЙОНАХ КРАЙНЕГО СЕВЕРА  И ПРИРАВНЕННЫХ К НИМ МЕСТНОСТЯХ.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</a:t>
            </a:r>
            <a:r>
              <a:rPr lang="ru-RU" dirty="0" smtClean="0"/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порядке предоставления социальных гарантий и компенсаций лицам, работающим в районах Крайнего Севера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 местностях,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приравненных к районам Крайнего Севера, в соответствии с действующими нормативными актами. 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 февраля 1993 года № 4520-1</a:t>
            </a:r>
          </a:p>
          <a:p>
            <a:pPr marL="0" indent="0">
              <a:lnSpc>
                <a:spcPct val="80000"/>
              </a:lnSpc>
              <a:buNone/>
            </a:pP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Настоящий Закон устанавливает государственные гарантии и компенсации по возмещению дополнительных материальных и физиологических затрат гражданам в связи с работой и проживанием в экстремальных природно-климатических условиях Севера.</a:t>
            </a:r>
          </a:p>
          <a:p>
            <a:pPr marL="0" indent="0">
              <a:lnSpc>
                <a:spcPct val="80000"/>
              </a:lnSpc>
              <a:buNone/>
            </a:pP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93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0427" y="332656"/>
            <a:ext cx="9184427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24744"/>
            <a:ext cx="8568952" cy="5733256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Государство гарантирует  работающим и проживающим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разных районах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Крайнего Севера и приравненных к ним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местностях следующее (ст. 315 ТК РФ)</a:t>
            </a:r>
            <a:b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1). Процентные надбавки, начисляемые на  заработную плату за стаж работы в данных районах и местностях (сверх зарплаты) -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учтены в ФЕР (ТЕР).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2).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Районные коэффициенты, начисляемые на заработную плату  (сверх зарплаты) – </a:t>
            </a:r>
            <a:b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3).   Компенсация многих дополнительных затрат, главными из которых для работодателей являются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(в настоящее время эти затраты не учтены в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ФЕР (ТЕР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):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а.  Оплата дополнительных отпусков:</a:t>
            </a:r>
            <a:b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- в районах Крайнего Севера –  +18 календарных дня;</a:t>
            </a:r>
            <a:b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- в приравненных к ним местностям -  +12 календарных дней.</a:t>
            </a:r>
            <a:b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б.   Компенсация расходов на оплату стоимости  проезда в отпуск и провоза багажа к месту использования отпуска и обратно;</a:t>
            </a:r>
            <a:b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в.   Компенсация  льгот работающим  женщинам по оплате заработной платы  за 4-е льготных часа в неделе  (при 36-ти часовой неделе).</a:t>
            </a:r>
            <a:b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ТАРИФНАЯ СТАВКА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112568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2800" b="1" dirty="0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1). В соответствии ст. 129 ТК РФ, тарифная ставка представляет собой фиксированный размер оплаты труда работника за выполнение нормы труда определённой сложности (квалификации)за единицу времени без учёта компенсационных, стимулирующих и социальных выплат.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800" b="1" dirty="0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2). В соответствии со ст. ст. 146, 148 ТК РФ труд работников, занятых работах в местностях с особыми климатическими условиями, оплачивается в повышенном размере.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800" b="1" dirty="0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3). Согласно ст. 315 ТК РФ, оплата труда в районах Крайнего Севера и приравненных к ним местностях осуществляется с применением районных коэффициентов и процентных надбавок к заработной плате.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800" b="1" dirty="0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4). Согласно пункта 1 разъяснения Минтруда РФ от 11 сентября 1995 года № 49 указано, что процентная надбавка к заработной плате лицам, работающим в районах крайнего Севера, приравненных к ним местностях, установлены к заработной плате лицам именно за работу в местностях с неблагоприятными природно-климатическими условиями.</a:t>
            </a:r>
            <a:endParaRPr lang="ru-RU" sz="2800" b="1" dirty="0">
              <a:solidFill>
                <a:srgbClr val="0070C0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25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МИНИМАЛЬНАЯ ЗАРПЛАТА 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4006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ru-RU" sz="2400" b="1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1.Районные коэффициенты и процентные надбавки к заработной плате не являются слагаемыми элементами вознаграждения за труд, а механизм установления данных доплат не находится ни в какой зависимости от механизма установления минимального размера оплаты труда.  </a:t>
            </a:r>
          </a:p>
          <a:p>
            <a:pPr marL="0" indent="0">
              <a:lnSpc>
                <a:spcPct val="80000"/>
              </a:lnSpc>
              <a:buNone/>
            </a:pPr>
            <a:endParaRPr lang="ru-RU" sz="2400" b="1" dirty="0">
              <a:solidFill>
                <a:srgbClr val="0070C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2. Устанавливаемая </a:t>
            </a:r>
            <a:r>
              <a:rPr lang="ru-RU" sz="2400" b="1" dirty="0">
                <a:solidFill>
                  <a:srgbClr val="0070C0"/>
                </a:solidFill>
              </a:rPr>
              <a:t>м</a:t>
            </a:r>
            <a:r>
              <a:rPr lang="ru-RU" sz="2400" b="1" dirty="0" smtClean="0">
                <a:solidFill>
                  <a:srgbClr val="0070C0"/>
                </a:solidFill>
              </a:rPr>
              <a:t>инимальная зарплата в районах крайнего Севера и приравненным к ним районах должна устанавливаться без учёта районных коэффициентов и процентных  надбавок к ней.</a:t>
            </a:r>
          </a:p>
          <a:p>
            <a:pPr marL="0" indent="0">
              <a:lnSpc>
                <a:spcPct val="80000"/>
              </a:lnSpc>
              <a:buNone/>
            </a:pPr>
            <a:endParaRPr lang="ru-RU" sz="2400" b="1" dirty="0">
              <a:solidFill>
                <a:srgbClr val="0070C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3. В настоящее время устанавливается минимальная зарплата на 2016 год в городе Южно-Сахалинске  - 15 000 рублей.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400" b="1" dirty="0">
                <a:solidFill>
                  <a:srgbClr val="0070C0"/>
                </a:solidFill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</a:rPr>
              <a:t>- В Москве прожиточный уровень для трудоспособного населения во</a:t>
            </a:r>
            <a:r>
              <a:rPr lang="de-DE" sz="2400" b="1" dirty="0" smtClean="0">
                <a:solidFill>
                  <a:srgbClr val="0070C0"/>
                </a:solidFill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II </a:t>
            </a:r>
            <a:r>
              <a:rPr lang="ru-RU" sz="2400" b="1" dirty="0" smtClean="0">
                <a:solidFill>
                  <a:srgbClr val="0070C0"/>
                </a:solidFill>
              </a:rPr>
              <a:t>квартале 2015 года – 17296 рублей.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38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0427" y="0"/>
            <a:ext cx="9184427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8424936" cy="5904656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Начальная (максимальная) цена 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контракта (НМЦК) в настоящее временя содержит средства  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компенсацию 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процентных надбавок и районных коэффициентов сверх заработной платы для выплаты их работающим и проживающим в 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районах 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Крайнего 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Севера и приравненных к ним местностях.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914</TotalTime>
  <Words>889</Words>
  <Application>Microsoft Office PowerPoint</Application>
  <PresentationFormat>Экран (4:3)</PresentationFormat>
  <Paragraphs>71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              XI ВСЕРОССИЙСКАЯ СТРОИТЕЛЬНАЯ АССАМБЛЕЯ  Учёт особенностей районов Крайнего Севера при подготовке Регионального отраслевого соглашения в строительной сфере деятельности и закупок в строительстве. </vt:lpstr>
      <vt:lpstr>Региональное отраслевое объединение работодателей «Сахалинское саморегулируемое объединение строителей»</vt:lpstr>
      <vt:lpstr>Региональное отраслевое тарифное соглашение по строительству и промышленности строительных материалов Сахалинской области на  2016-2017 годы </vt:lpstr>
      <vt:lpstr> ДОГОВАРИВАЮЩИЕСЯ СТОРОНЫ  </vt:lpstr>
      <vt:lpstr>УЧЁТ ГОСУДАРСТВЕННЫХ ГАРАНТИЙ И КОМПЕНСАЦИЙ ДЛЯ ЛИЦ, ПРОЖИВАЮЩИХ В РАЙОНАХ КРАЙНЕГО СЕВЕРА  И ПРИРАВНЕННЫХ К НИМ МЕСТНОСТЯХ.</vt:lpstr>
      <vt:lpstr>Государство гарантирует  работающим и проживающим в разных районах Крайнего Севера и приравненных к ним местностях следующее (ст. 315 ТК РФ) 1). Процентные надбавки, начисляемые на  заработную плату за стаж работы в данных районах и местностях (сверх зарплаты) -учтены в ФЕР (ТЕР). 2).  Районные коэффициенты, начисляемые на заработную плату  (сверх зарплаты) –  3).   Компенсация многих дополнительных затрат, главными из которых для работодателей являются (в настоящее время эти затраты не учтены в ФЕР (ТЕР): а.  Оплата дополнительных отпусков:         - в районах Крайнего Севера –  +18 календарных дня;         - в приравненных к ним местностям -  +12 календарных дней. б.   Компенсация расходов на оплату стоимости  проезда в отпуск и провоза багажа к месту использования отпуска и обратно; в.   Компенсация  льгот работающим  женщинам по оплате заработной платы  за 4-е льготных часа в неделе  (при 36-ти часовой неделе).  </vt:lpstr>
      <vt:lpstr>ТАРИФНАЯ СТАВКА</vt:lpstr>
      <vt:lpstr>МИНИМАЛЬНАЯ ЗАРПЛАТА </vt:lpstr>
      <vt:lpstr>Начальная (максимальная) цена контракта (НМЦК) в настоящее временя содержит средства  на компенсацию процентных надбавок и районных коэффициентов сверх заработной платы для выплаты их работающим и проживающим в районах Крайнего Севера и приравненных к ним местностях.</vt:lpstr>
      <vt:lpstr>При этом, строительные и проектные организации, зарегистрированные и  осуществляющие предпринимательскую деятельность в регионах, не относящихся к районам Крайнего Севера и приравненным к ним местностям, при получении закупки в районах Крайнего Севера или приравненным к ним местностях,   получают незаконные выплаты.</vt:lpstr>
      <vt:lpstr>Инструкция о порядке предоставления социальных гарантий и компенсаций лицам, , работающим в районах Крайнего Севера и в местностях, приравненных к ним</vt:lpstr>
      <vt:lpstr>Инструкция о порядке предоставления социальных гарантий и компенсаций лицам, , работающим в районах Крайнего Севера и в местностях, приравненных к ним</vt:lpstr>
      <vt:lpstr>Положениями ст. ст. 14, 17 Федерального закона от 26 июля 2006 года № 135-ФЗ «О защите конкуренции» не допускается недобросовестная конкуренция, в том числе некорректное сравнение хозяйствующим субъектом производимых или реализуемых им товаров с товарами, производимыми или реализуемыми другими хозяйствующими субъектами или создание участнику торгов, преимущественных условий участия в торгах</vt:lpstr>
      <vt:lpstr>   Для устранения недобросовестной конкуренции при государственных и муниципальных закупках необходимо в сводном сметном расчете сметной документации,  перенести все государственные гарантии (северные процентные надбавки, районные коэффициенты к заработной плате и другие компенсации), в специально создаваемый 13-й раздел или вывода государственных гарантий и компенсаций  вообще за пределы сметной стоимости объекта.    </vt:lpstr>
      <vt:lpstr>ДОБРОСОВЕСТНАЯ КОНКУРЕНЦИЯ</vt:lpstr>
      <vt:lpstr>ЧИСТАЯ ЗАРПЛАТА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Регионализация…</dc:title>
  <dc:creator>Администратор</dc:creator>
  <cp:lastModifiedBy>Samsung</cp:lastModifiedBy>
  <cp:revision>76</cp:revision>
  <dcterms:created xsi:type="dcterms:W3CDTF">2015-11-24T23:20:52Z</dcterms:created>
  <dcterms:modified xsi:type="dcterms:W3CDTF">2015-12-07T04:08:39Z</dcterms:modified>
</cp:coreProperties>
</file>