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3" r:id="rId2"/>
    <p:sldId id="296" r:id="rId3"/>
    <p:sldId id="298" r:id="rId4"/>
    <p:sldId id="297" r:id="rId5"/>
    <p:sldId id="294" r:id="rId6"/>
    <p:sldId id="289" r:id="rId7"/>
    <p:sldId id="290" r:id="rId8"/>
    <p:sldId id="287" r:id="rId9"/>
    <p:sldId id="288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97" y="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B8D462AF-4C1E-45F9-9623-A38291BE234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47" y="4715793"/>
            <a:ext cx="5438783" cy="4466667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39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97" y="942839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A90155CE-4E3A-41AD-9679-A62C14D01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25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155CE-4E3A-41AD-9679-A62C14D0186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219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22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86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3" y="393700"/>
            <a:ext cx="1874837" cy="5607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76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1772092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90901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67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717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3" y="1711325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5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31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01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25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83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9529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2481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LEFT_0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3" descr="LEFT_0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5" y="393700"/>
            <a:ext cx="56038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3" y="1711325"/>
            <a:ext cx="7500937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0" y="1014413"/>
            <a:ext cx="6524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32" name="Picture 15" descr="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366713"/>
            <a:ext cx="1871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8096250" y="6242050"/>
            <a:ext cx="1047750" cy="241300"/>
            <a:chOff x="5100" y="3932"/>
            <a:chExt cx="660" cy="152"/>
          </a:xfrm>
        </p:grpSpPr>
        <p:sp>
          <p:nvSpPr>
            <p:cNvPr id="1035" name="AutoShape 2"/>
            <p:cNvSpPr>
              <a:spLocks noChangeArrowheads="1"/>
            </p:cNvSpPr>
            <p:nvPr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  <a:ea typeface="ヒラギノ角ゴ Pro W3" charset="-128"/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</p:grpSp>
      <p:sp>
        <p:nvSpPr>
          <p:cNvPr id="1034" name="Rectangle 19"/>
          <p:cNvSpPr>
            <a:spLocks noChangeArrowheads="1"/>
          </p:cNvSpPr>
          <p:nvPr/>
        </p:nvSpPr>
        <p:spPr bwMode="auto">
          <a:xfrm>
            <a:off x="8197850" y="6224588"/>
            <a:ext cx="641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</a:pPr>
            <a:fld id="{E7F4CF00-D3B0-4D9D-96D1-8BAA302ADEE3}" type="slidenum">
              <a:rPr lang="ru-RU" b="1">
                <a:ea typeface="ヒラギノ角ゴ Pro W3" charset="-128"/>
              </a:rPr>
              <a:pPr>
                <a:lnSpc>
                  <a:spcPct val="100000"/>
                </a:lnSpc>
              </a:pPr>
              <a:t>‹#›</a:t>
            </a:fld>
            <a:endParaRPr lang="ru-RU">
              <a:ea typeface="ヒラギノ角ゴ Pro W3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+mn-lt"/>
          <a:ea typeface="+mn-ea"/>
        </a:defRPr>
      </a:lvl3pPr>
      <a:lvl4pPr marL="15621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+mn-ea"/>
        </a:defRPr>
      </a:lvl4pPr>
      <a:lvl5pPr marL="1981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+mn-ea"/>
        </a:defRPr>
      </a:lvl5pPr>
      <a:lvl6pPr marL="2438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5037"/>
            <a:ext cx="755651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54063" y="1196752"/>
            <a:ext cx="82454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НИС </a:t>
            </a:r>
            <a:r>
              <a:rPr lang="ru-RU" i="1" dirty="0"/>
              <a:t>обеспечивает возможность формирования  </a:t>
            </a:r>
            <a:r>
              <a:rPr lang="ru-RU" i="1" dirty="0" smtClean="0"/>
              <a:t>дешевых  долгосрочных  ресурсов  для    </a:t>
            </a:r>
            <a:r>
              <a:rPr lang="ru-RU" i="1" dirty="0"/>
              <a:t>жилищного    кредитования    посредством    создания    </a:t>
            </a:r>
            <a:r>
              <a:rPr lang="ru-RU" i="1" u="heavy" dirty="0"/>
              <a:t> </a:t>
            </a:r>
            <a:r>
              <a:rPr lang="ru-RU" i="1" dirty="0" smtClean="0"/>
              <a:t>закрытого     рынка  </a:t>
            </a:r>
            <a:r>
              <a:rPr lang="ru-RU" i="1" dirty="0"/>
              <a:t>финансирования. Вкладчиками и заемщиками </a:t>
            </a:r>
            <a:r>
              <a:rPr lang="ru-RU" i="1" dirty="0" smtClean="0"/>
              <a:t>НИС </a:t>
            </a:r>
            <a:r>
              <a:rPr lang="ru-RU" i="1" dirty="0"/>
              <a:t>являются одни и те же люди, что предоставляет значительную </a:t>
            </a:r>
            <a:r>
              <a:rPr lang="ru-RU" b="1" i="1" dirty="0"/>
              <a:t> независимость </a:t>
            </a:r>
            <a:r>
              <a:rPr lang="ru-RU" i="1" dirty="0"/>
              <a:t> от  </a:t>
            </a:r>
            <a:r>
              <a:rPr lang="ru-RU" i="1" dirty="0" smtClean="0"/>
              <a:t>колебаний  процентных  ставок </a:t>
            </a:r>
            <a:r>
              <a:rPr lang="ru-RU" i="1" dirty="0"/>
              <a:t>рынка капитала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310905" y="2679332"/>
            <a:ext cx="2664296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6FC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Приобретение жилья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006FC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накопления </a:t>
            </a:r>
            <a:r>
              <a:rPr lang="ru-RU" altLang="ru-RU" sz="1400" b="1" dirty="0">
                <a:solidFill>
                  <a:srgbClr val="006FC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+ кредит</a:t>
            </a:r>
            <a:endParaRPr lang="ru-RU" alt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1686334" y="3209264"/>
            <a:ext cx="5703888" cy="1781175"/>
            <a:chOff x="2530" y="224"/>
            <a:chExt cx="8982" cy="2806"/>
          </a:xfrm>
        </p:grpSpPr>
        <p:pic>
          <p:nvPicPr>
            <p:cNvPr id="18445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0" y="224"/>
              <a:ext cx="8982" cy="2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7006" y="1513"/>
              <a:ext cx="2090" cy="384"/>
              <a:chOff x="7006" y="1513"/>
              <a:chExt cx="2090" cy="384"/>
            </a:xfrm>
          </p:grpSpPr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7006" y="1513"/>
                <a:ext cx="2090" cy="384"/>
              </a:xfrm>
              <a:custGeom>
                <a:avLst/>
                <a:gdLst>
                  <a:gd name="T0" fmla="+- 0 7006 7006"/>
                  <a:gd name="T1" fmla="*/ T0 w 2090"/>
                  <a:gd name="T2" fmla="+- 0 1897 1513"/>
                  <a:gd name="T3" fmla="*/ 1897 h 384"/>
                  <a:gd name="T4" fmla="+- 0 9096 7006"/>
                  <a:gd name="T5" fmla="*/ T4 w 2090"/>
                  <a:gd name="T6" fmla="+- 0 1897 1513"/>
                  <a:gd name="T7" fmla="*/ 1897 h 384"/>
                  <a:gd name="T8" fmla="+- 0 9096 7006"/>
                  <a:gd name="T9" fmla="*/ T8 w 2090"/>
                  <a:gd name="T10" fmla="+- 0 1513 1513"/>
                  <a:gd name="T11" fmla="*/ 1513 h 384"/>
                  <a:gd name="T12" fmla="+- 0 7006 7006"/>
                  <a:gd name="T13" fmla="*/ T12 w 2090"/>
                  <a:gd name="T14" fmla="+- 0 1513 1513"/>
                  <a:gd name="T15" fmla="*/ 1513 h 384"/>
                  <a:gd name="T16" fmla="+- 0 7006 7006"/>
                  <a:gd name="T17" fmla="*/ T16 w 2090"/>
                  <a:gd name="T18" fmla="+- 0 1897 1513"/>
                  <a:gd name="T19" fmla="*/ 1897 h 38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090" h="384">
                    <a:moveTo>
                      <a:pt x="0" y="384"/>
                    </a:moveTo>
                    <a:lnTo>
                      <a:pt x="2090" y="384"/>
                    </a:lnTo>
                    <a:lnTo>
                      <a:pt x="2090" y="0"/>
                    </a:lnTo>
                    <a:lnTo>
                      <a:pt x="0" y="0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6" name="Group 10"/>
              <p:cNvGrpSpPr>
                <a:grpSpLocks/>
              </p:cNvGrpSpPr>
              <p:nvPr/>
            </p:nvGrpSpPr>
            <p:grpSpPr bwMode="auto">
              <a:xfrm>
                <a:off x="4910" y="1009"/>
                <a:ext cx="1982" cy="432"/>
                <a:chOff x="4910" y="1009"/>
                <a:chExt cx="1982" cy="432"/>
              </a:xfrm>
            </p:grpSpPr>
            <p:sp>
              <p:nvSpPr>
                <p:cNvPr id="17" name="Freeform 11"/>
                <p:cNvSpPr>
                  <a:spLocks/>
                </p:cNvSpPr>
                <p:nvPr/>
              </p:nvSpPr>
              <p:spPr bwMode="auto">
                <a:xfrm>
                  <a:off x="4910" y="1009"/>
                  <a:ext cx="1982" cy="432"/>
                </a:xfrm>
                <a:custGeom>
                  <a:avLst/>
                  <a:gdLst>
                    <a:gd name="T0" fmla="+- 0 4910 4910"/>
                    <a:gd name="T1" fmla="*/ T0 w 1982"/>
                    <a:gd name="T2" fmla="+- 0 1441 1009"/>
                    <a:gd name="T3" fmla="*/ 1441 h 432"/>
                    <a:gd name="T4" fmla="+- 0 6893 4910"/>
                    <a:gd name="T5" fmla="*/ T4 w 1982"/>
                    <a:gd name="T6" fmla="+- 0 1441 1009"/>
                    <a:gd name="T7" fmla="*/ 1441 h 432"/>
                    <a:gd name="T8" fmla="+- 0 6893 4910"/>
                    <a:gd name="T9" fmla="*/ T8 w 1982"/>
                    <a:gd name="T10" fmla="+- 0 1009 1009"/>
                    <a:gd name="T11" fmla="*/ 1009 h 432"/>
                    <a:gd name="T12" fmla="+- 0 4910 4910"/>
                    <a:gd name="T13" fmla="*/ T12 w 1982"/>
                    <a:gd name="T14" fmla="+- 0 1009 1009"/>
                    <a:gd name="T15" fmla="*/ 1009 h 432"/>
                    <a:gd name="T16" fmla="+- 0 4910 4910"/>
                    <a:gd name="T17" fmla="*/ T16 w 1982"/>
                    <a:gd name="T18" fmla="+- 0 1441 1009"/>
                    <a:gd name="T19" fmla="*/ 1441 h 4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982" h="432">
                      <a:moveTo>
                        <a:pt x="0" y="432"/>
                      </a:moveTo>
                      <a:lnTo>
                        <a:pt x="1983" y="432"/>
                      </a:lnTo>
                      <a:lnTo>
                        <a:pt x="1983" y="0"/>
                      </a:lnTo>
                      <a:lnTo>
                        <a:pt x="0" y="0"/>
                      </a:lnTo>
                      <a:lnTo>
                        <a:pt x="0" y="432"/>
                      </a:lnTo>
                      <a:close/>
                    </a:path>
                  </a:pathLst>
                </a:custGeom>
                <a:solidFill>
                  <a:srgbClr val="4586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9" name="Прямоугольник 18"/>
          <p:cNvSpPr/>
          <p:nvPr/>
        </p:nvSpPr>
        <p:spPr>
          <a:xfrm>
            <a:off x="2063347" y="4822993"/>
            <a:ext cx="25256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</a:rPr>
              <a:t>Стадия накопления = 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r>
              <a:rPr lang="ru-RU" sz="1600" b="1" dirty="0" smtClean="0">
                <a:solidFill>
                  <a:srgbClr val="0070C0"/>
                </a:solidFill>
              </a:rPr>
              <a:t>накапливается </a:t>
            </a:r>
            <a:r>
              <a:rPr lang="ru-RU" sz="1600" b="1" dirty="0">
                <a:solidFill>
                  <a:srgbClr val="0070C0"/>
                </a:solidFill>
              </a:rPr>
              <a:t>актив 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r>
              <a:rPr lang="ru-RU" sz="1600" b="1" dirty="0" smtClean="0">
                <a:solidFill>
                  <a:srgbClr val="0070C0"/>
                </a:solidFill>
              </a:rPr>
              <a:t>(</a:t>
            </a:r>
            <a:r>
              <a:rPr lang="ru-RU" sz="1600" b="1" dirty="0">
                <a:solidFill>
                  <a:srgbClr val="0070C0"/>
                </a:solidFill>
              </a:rPr>
              <a:t>сбережения)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3053" y="4869160"/>
            <a:ext cx="25068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</a:rPr>
              <a:t>Стадия кредитования =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r>
              <a:rPr lang="ru-RU" sz="1400" b="1" dirty="0" smtClean="0">
                <a:solidFill>
                  <a:srgbClr val="0070C0"/>
                </a:solidFill>
              </a:rPr>
              <a:t>возврат </a:t>
            </a:r>
            <a:r>
              <a:rPr lang="ru-RU" sz="1400" b="1" dirty="0">
                <a:solidFill>
                  <a:srgbClr val="0070C0"/>
                </a:solidFill>
              </a:rPr>
              <a:t>кредита после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r>
              <a:rPr lang="ru-RU" sz="1400" b="1" dirty="0" smtClean="0">
                <a:solidFill>
                  <a:srgbClr val="0070C0"/>
                </a:solidFill>
              </a:rPr>
              <a:t>приобретения </a:t>
            </a:r>
            <a:r>
              <a:rPr lang="ru-RU" sz="1400" b="1" dirty="0">
                <a:solidFill>
                  <a:srgbClr val="0070C0"/>
                </a:solidFill>
              </a:rPr>
              <a:t>жилья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93432" y="250933"/>
            <a:ext cx="575483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i="1" dirty="0" smtClean="0">
                <a:solidFill>
                  <a:srgbClr val="FF0000"/>
                </a:solidFill>
              </a:rPr>
              <a:t>Накопительная  ипотечная система (НИС) </a:t>
            </a:r>
          </a:p>
          <a:p>
            <a:r>
              <a:rPr lang="ru-RU" sz="1900" b="1" i="1" dirty="0">
                <a:solidFill>
                  <a:srgbClr val="FF0000"/>
                </a:solidFill>
              </a:rPr>
              <a:t>к</a:t>
            </a:r>
            <a:r>
              <a:rPr lang="ru-RU" sz="1900" b="1" i="1" dirty="0" smtClean="0">
                <a:solidFill>
                  <a:srgbClr val="FF0000"/>
                </a:solidFill>
              </a:rPr>
              <a:t>ак ответ на нестабильность экономики</a:t>
            </a:r>
            <a:endParaRPr lang="ru-RU" sz="1900" i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7583" y="5653990"/>
            <a:ext cx="8171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Каждый </a:t>
            </a:r>
            <a:r>
              <a:rPr lang="ru-RU" i="1" dirty="0"/>
              <a:t>участник </a:t>
            </a:r>
            <a:r>
              <a:rPr lang="ru-RU" i="1" dirty="0" smtClean="0"/>
              <a:t>НИС </a:t>
            </a:r>
            <a:r>
              <a:rPr lang="ru-RU" i="1" dirty="0"/>
              <a:t>сначала является ее кредитором, когда накапливает деньги, а потом   –   заемщиком,   когда   получает   кредит.  </a:t>
            </a:r>
            <a:r>
              <a:rPr lang="ru-RU" i="1" dirty="0" smtClean="0"/>
              <a:t>Ставки  </a:t>
            </a:r>
            <a:r>
              <a:rPr lang="ru-RU" i="1" dirty="0"/>
              <a:t>на </a:t>
            </a:r>
            <a:r>
              <a:rPr lang="ru-RU" i="1" dirty="0" smtClean="0"/>
              <a:t> каждом </a:t>
            </a:r>
            <a:r>
              <a:rPr lang="ru-RU" i="1" dirty="0"/>
              <a:t>из   этапов </a:t>
            </a:r>
            <a:r>
              <a:rPr lang="ru-RU" b="1" i="1" dirty="0"/>
              <a:t>фиксированы </a:t>
            </a:r>
            <a:r>
              <a:rPr lang="ru-RU" i="1" dirty="0"/>
              <a:t> на  </a:t>
            </a:r>
            <a:endParaRPr lang="ru-RU" i="1" dirty="0" smtClean="0"/>
          </a:p>
          <a:p>
            <a:r>
              <a:rPr lang="ru-RU" i="1" dirty="0" smtClean="0"/>
              <a:t>уровне  </a:t>
            </a:r>
            <a:r>
              <a:rPr lang="ru-RU" i="1" dirty="0"/>
              <a:t>ниже  </a:t>
            </a:r>
            <a:r>
              <a:rPr lang="ru-RU" i="1" dirty="0" smtClean="0"/>
              <a:t>рыночных </a:t>
            </a:r>
            <a:endParaRPr lang="ru-RU" i="1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4" name="Picture 7" descr="http://easyfil.ru/images/flag-rf-3d%281%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16" y="250933"/>
            <a:ext cx="1220048" cy="71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1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2788"/>
            <a:ext cx="755651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4" name="Rectangle 89"/>
          <p:cNvSpPr>
            <a:spLocks noChangeArrowheads="1"/>
          </p:cNvSpPr>
          <p:nvPr/>
        </p:nvSpPr>
        <p:spPr bwMode="auto">
          <a:xfrm>
            <a:off x="928936" y="47251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58652" y="241210"/>
            <a:ext cx="60616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Страны где работают накопительные ипотечные системы (НИС</a:t>
            </a:r>
            <a:r>
              <a:rPr lang="ru-RU" sz="2000" b="1" i="1" dirty="0">
                <a:solidFill>
                  <a:srgbClr val="FF0000"/>
                </a:solidFill>
              </a:rPr>
              <a:t>) </a:t>
            </a:r>
          </a:p>
          <a:p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7780" y="1256873"/>
            <a:ext cx="81247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Страны, где возникли первые системы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стройсбережений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Россия (1754 год)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Германия (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1885 год)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Великобритания (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1775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Австрия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1925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2184" y="3316610"/>
            <a:ext cx="8005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последние десятилетия система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стройсбережений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была внедрена во многих странах Азии и Восточной Европы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62752" y="3888922"/>
            <a:ext cx="8124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Словакия  (с 1992 года) 			Индия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 года)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Чехия       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1993 года) 			Казахстан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 года)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Венгрия    (с 1997 года)			Румыния   (с 2004 года)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Хорватия  (с 1998 года)			Китай	  (с 2004 года)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9" name="Picture 7" descr="http://easyfil.ru/images/flag-rf-3d%281%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80" y="1696559"/>
            <a:ext cx="1220048" cy="71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9" name="Picture 17" descr="http://cdn.marcellus.com/wp-content/uploads/sites/6/2014/04/779_377287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36" y="4005064"/>
            <a:ext cx="799317" cy="53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1" name="Picture 19" descr="http://www.agency.dm-tour.com.ua/storage/files/%D0%B2%D0%B8%D0%B7%D0%B0-%D0%B2-%D1%87%D0%B5%D1%85%D0%B8%D1%8E-%D1%83%D0%BA%D1%80%D0%B0%D0%B8%D0%BD%D1%86%D0%B0%D0%B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37" y="4627472"/>
            <a:ext cx="799317" cy="48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3" name="Picture 21" descr="http://www.ndr.de/info/flaggegb103_v-contentgros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80" y="2544980"/>
            <a:ext cx="1104298" cy="70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5" name="Picture 23" descr="http://1000dosk.com/s/13-01-192291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87" y="1723931"/>
            <a:ext cx="1221109" cy="68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7" name="Picture 25" descr="http://picture.yatego.com/images/416a3a868badb7.0/big_flagge_oesterreich_adler_tab-kqh/flagge-fahne-nationalflagge-mit-sen-sterreich-mit-wappen-hissflagge-e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540591"/>
            <a:ext cx="1127036" cy="82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9" name="Picture 27" descr="http://www.coollady.ru/puc/6/flagi/075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07" y="5775210"/>
            <a:ext cx="876335" cy="62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1" name="Picture 29" descr="http://hqwall.ru/files/46/hungary_satin_flag_vengriya_atlasa_flag_1920x1080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53" y="5192614"/>
            <a:ext cx="832302" cy="54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3" name="Picture 31" descr="http://mykartinka.ru/_ph/2/921550435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348" y="3962941"/>
            <a:ext cx="1020579" cy="57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5" name="Picture 33" descr="http://www.doktorhardstuff.de/images/product_images/popup_images/LND107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702" y="4587694"/>
            <a:ext cx="998987" cy="71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7" name="Picture 35" descr="http://napoputke.info/wp-content/uploads/2015/07/ruminiya-flag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960" y="5320083"/>
            <a:ext cx="916473" cy="51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9" name="Picture 37" descr="http://cs624326.vk.me/v624326610/4266b/BvEtO8ntsRk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292" y="5929574"/>
            <a:ext cx="988889" cy="55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http://easyfil.ru/images/flag-rf-3d%281%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15" y="241210"/>
            <a:ext cx="1220048" cy="71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3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94202" y="332656"/>
            <a:ext cx="5539637" cy="423862"/>
          </a:xfrm>
        </p:spPr>
        <p:txBody>
          <a:bodyPr/>
          <a:lstStyle/>
          <a:p>
            <a:pPr algn="ctr"/>
            <a:r>
              <a:rPr lang="ru-RU" altLang="ru-RU" i="1" dirty="0" smtClean="0">
                <a:solidFill>
                  <a:srgbClr val="FF0000"/>
                </a:solidFill>
              </a:rPr>
              <a:t>История строительных ссудно-сберегательных касс в России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40323" y="1583194"/>
            <a:ext cx="4919297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 smtClean="0"/>
              <a:t>История Российской ипотеки началась с 1754 года. Толчком </a:t>
            </a:r>
            <a:r>
              <a:rPr lang="ru-RU" altLang="ru-RU" sz="1400" dirty="0"/>
              <a:t>для </a:t>
            </a:r>
            <a:r>
              <a:rPr lang="ru-RU" altLang="ru-RU" sz="1400" dirty="0" smtClean="0"/>
              <a:t>ее </a:t>
            </a:r>
            <a:r>
              <a:rPr lang="ru-RU" altLang="ru-RU" sz="1400" dirty="0" smtClean="0"/>
              <a:t>массового </a:t>
            </a:r>
            <a:r>
              <a:rPr lang="ru-RU" altLang="ru-RU" sz="1400" dirty="0" smtClean="0"/>
              <a:t>развития стала </a:t>
            </a:r>
            <a:r>
              <a:rPr lang="ru-RU" altLang="ru-RU" sz="1400" dirty="0"/>
              <a:t>отмена крепостного права: освобожденные в 1861 году от крепостной зависимости крестьяне нуждались в кредите для покупки земли, и государству пришлось снять запрет на долгосрочное кредитование. В итоге более 20 миллионов бывших крепостных получили ссуды в размере 80 % от стоимости надела. Деньги выдавалась на 49 лет под 6 % годовых.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 smtClean="0"/>
              <a:t>За </a:t>
            </a:r>
            <a:r>
              <a:rPr lang="ru-RU" altLang="ru-RU" sz="1400" dirty="0"/>
              <a:t>период с конца XIX – начала XX вв. через него было совершено около </a:t>
            </a:r>
            <a:r>
              <a:rPr lang="ru-RU" altLang="ru-RU" sz="1400" b="1" dirty="0"/>
              <a:t>80% покупок земли</a:t>
            </a:r>
            <a:r>
              <a:rPr lang="ru-RU" altLang="ru-RU" sz="1400" dirty="0"/>
              <a:t>.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240324" y="1049338"/>
            <a:ext cx="477422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7030A0"/>
                </a:solidFill>
              </a:rPr>
              <a:t>ИПОТЕКА – кредит для состоятельных, т.к. требуется наличие залога (земли или зданий)</a:t>
            </a: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5195520" y="977901"/>
            <a:ext cx="3861289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7030A0"/>
                </a:solidFill>
              </a:rPr>
              <a:t>ССК– кредит для малообеспеченных, но суммы маленькие, т.к. накопления идут медленно.</a:t>
            </a: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5231423" y="1798638"/>
            <a:ext cx="378948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/>
              <a:t>В России мелкий народный кредит начался в1865 г., когда С. Ф. Лугинин основал первое </a:t>
            </a:r>
            <a:r>
              <a:rPr lang="ru-RU" altLang="ru-RU" sz="1400" b="1"/>
              <a:t>ссудо-сберегательное товарищество </a:t>
            </a:r>
            <a:r>
              <a:rPr lang="ru-RU" altLang="ru-RU" sz="1400"/>
              <a:t>по шульце-деличевскому типу. За семидесятые годы XIX века число товариществ значительно возросло; в основании их принимали деятельное участие земства, частные лица и государственный банк, открывавший кредит новым товариществам.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40587" y="4431759"/>
            <a:ext cx="3971192" cy="989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СОЕДИНЕНИЕ ВМЕСТЕ НАРОДНОГО КРЕДИТА И ИПОТЕКИ – СТРОИТЕЛЬСТВО ЖИЛЬЯ ПО ОБРАЗЦУ НЕМЕЦКИХ </a:t>
            </a:r>
            <a:r>
              <a:rPr lang="en-US" sz="1400" b="1" dirty="0">
                <a:solidFill>
                  <a:schemeClr val="tx1"/>
                </a:solidFill>
              </a:rPr>
              <a:t>BAUSPARKASSE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2062568">
            <a:off x="1781793" y="4002881"/>
            <a:ext cx="685800" cy="4302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8831753">
            <a:off x="6374423" y="4020343"/>
            <a:ext cx="698989" cy="431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06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97" y="4236243"/>
            <a:ext cx="1674934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291" y="4748214"/>
            <a:ext cx="2341685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Box 6"/>
          <p:cNvSpPr txBox="1">
            <a:spLocks noChangeArrowheads="1"/>
          </p:cNvSpPr>
          <p:nvPr/>
        </p:nvSpPr>
        <p:spPr bwMode="auto">
          <a:xfrm>
            <a:off x="1720226" y="5420771"/>
            <a:ext cx="49876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 dirty="0"/>
              <a:t>Сумма кредитов, выданных городскими кредитными обществами</a:t>
            </a:r>
          </a:p>
        </p:txBody>
      </p:sp>
      <p:pic>
        <p:nvPicPr>
          <p:cNvPr id="4109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683" y="5697770"/>
            <a:ext cx="4081096" cy="61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Прямоугольник 1"/>
          <p:cNvSpPr>
            <a:spLocks noChangeArrowheads="1"/>
          </p:cNvSpPr>
          <p:nvPr/>
        </p:nvSpPr>
        <p:spPr bwMode="auto">
          <a:xfrm>
            <a:off x="655749" y="6309320"/>
            <a:ext cx="744464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200" dirty="0">
                <a:solidFill>
                  <a:srgbClr val="1F497D"/>
                </a:solidFill>
                <a:latin typeface="Calibri" pitchFamily="34" charset="0"/>
              </a:rPr>
              <a:t>По мнению экспертов с учетом инфляции и цен на золото и серебро, тогдашний 1 рубль сейчас стоил был 1800 современных рублей.</a:t>
            </a:r>
            <a:endParaRPr lang="ru-RU" altLang="ru-RU" sz="1200" dirty="0">
              <a:latin typeface="Times New Roman" pitchFamily="18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6625"/>
            <a:ext cx="755651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http://easyfil.ru/images/flag-rf-3d%281%29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15" y="241210"/>
            <a:ext cx="1220048" cy="71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0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9" y="5996856"/>
            <a:ext cx="755651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4" name="Rectangle 89"/>
          <p:cNvSpPr>
            <a:spLocks noChangeArrowheads="1"/>
          </p:cNvSpPr>
          <p:nvPr/>
        </p:nvSpPr>
        <p:spPr bwMode="auto">
          <a:xfrm>
            <a:off x="928936" y="47251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1193431" y="311726"/>
            <a:ext cx="56108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Опыт Казахстана</a:t>
            </a:r>
          </a:p>
        </p:txBody>
      </p:sp>
      <p:pic>
        <p:nvPicPr>
          <p:cNvPr id="22530" name="Picture 2" descr="http://www.doktorhardstuff.de/images/product_images/popup_images/LND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61" y="1080059"/>
            <a:ext cx="4038139" cy="290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814700" y="1715949"/>
            <a:ext cx="4104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За 10 – летний период работы программы банка </a:t>
            </a:r>
          </a:p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«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ЖилСтройСбербанк</a:t>
            </a:r>
            <a:r>
              <a:rPr lang="ru-RU" sz="2000" b="1" i="1" dirty="0" smtClean="0">
                <a:solidFill>
                  <a:srgbClr val="0070C0"/>
                </a:solidFill>
              </a:rPr>
              <a:t> Казахстана»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6561" y="4365104"/>
            <a:ext cx="81425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*   Заключено </a:t>
            </a:r>
            <a:r>
              <a:rPr lang="ru-RU" sz="2000" b="1" i="1" dirty="0" smtClean="0">
                <a:solidFill>
                  <a:srgbClr val="FF0000"/>
                </a:solidFill>
              </a:rPr>
              <a:t>479 463 </a:t>
            </a:r>
            <a:r>
              <a:rPr lang="ru-RU" sz="2000" b="1" i="1" dirty="0" smtClean="0">
                <a:solidFill>
                  <a:srgbClr val="0070C0"/>
                </a:solidFill>
              </a:rPr>
              <a:t>договоров на сумму 	- </a:t>
            </a:r>
            <a:r>
              <a:rPr lang="ru-RU" sz="2000" b="1" i="1" dirty="0" smtClean="0">
                <a:solidFill>
                  <a:srgbClr val="FF0000"/>
                </a:solidFill>
              </a:rPr>
              <a:t>196,0 млрд. руб</a:t>
            </a:r>
            <a:r>
              <a:rPr lang="ru-RU" sz="2000" b="1" i="1" dirty="0" smtClean="0">
                <a:solidFill>
                  <a:srgbClr val="0070C0"/>
                </a:solidFill>
              </a:rPr>
              <a:t>.;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    Сбережения вкладчиков составляют    	-   </a:t>
            </a:r>
            <a:r>
              <a:rPr lang="ru-RU" sz="2000" b="1" i="1" dirty="0" smtClean="0">
                <a:solidFill>
                  <a:srgbClr val="FF0000"/>
                </a:solidFill>
              </a:rPr>
              <a:t>37,0 млрд. руб</a:t>
            </a:r>
            <a:r>
              <a:rPr lang="ru-RU" sz="2000" b="1" i="1" dirty="0" smtClean="0">
                <a:solidFill>
                  <a:srgbClr val="0070C0"/>
                </a:solidFill>
              </a:rPr>
              <a:t>.;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**  Выдано </a:t>
            </a:r>
            <a:r>
              <a:rPr lang="ru-RU" sz="2000" b="1" i="1" dirty="0" smtClean="0">
                <a:solidFill>
                  <a:srgbClr val="FF0000"/>
                </a:solidFill>
              </a:rPr>
              <a:t>60 141 </a:t>
            </a:r>
            <a:r>
              <a:rPr lang="ru-RU" sz="2000" b="1" i="1" dirty="0" smtClean="0">
                <a:solidFill>
                  <a:srgbClr val="0070C0"/>
                </a:solidFill>
              </a:rPr>
              <a:t>займов на сумму 		-  </a:t>
            </a:r>
            <a:r>
              <a:rPr lang="ru-RU" sz="2000" b="1" i="1" dirty="0" smtClean="0">
                <a:solidFill>
                  <a:srgbClr val="FF0000"/>
                </a:solidFill>
              </a:rPr>
              <a:t>41,0 млрд. руб.</a:t>
            </a:r>
          </a:p>
          <a:p>
            <a:endParaRPr lang="ru-RU" sz="2000" b="1" i="1" dirty="0">
              <a:solidFill>
                <a:srgbClr val="0070C0"/>
              </a:solidFill>
            </a:endParaRPr>
          </a:p>
          <a:p>
            <a:r>
              <a:rPr lang="ru-RU" sz="1400" b="1" i="1" dirty="0" smtClean="0">
                <a:solidFill>
                  <a:srgbClr val="FF0000"/>
                </a:solidFill>
              </a:rPr>
              <a:t>*     19% от активного населения Казахстана</a:t>
            </a:r>
          </a:p>
          <a:p>
            <a:r>
              <a:rPr lang="ru-RU" sz="1400" b="1" i="1" dirty="0" smtClean="0">
                <a:solidFill>
                  <a:srgbClr val="FF0000"/>
                </a:solidFill>
              </a:rPr>
              <a:t>**   15% рынка жилищного кредитования Казахстана</a:t>
            </a:r>
          </a:p>
        </p:txBody>
      </p:sp>
      <p:pic>
        <p:nvPicPr>
          <p:cNvPr id="8" name="Picture 7" descr="http://easyfil.ru/images/flag-rf-3d%281%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15" y="241210"/>
            <a:ext cx="1220048" cy="71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3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94" y="6042139"/>
            <a:ext cx="755651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93432" y="336838"/>
            <a:ext cx="56108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Опыт </a:t>
            </a:r>
            <a:r>
              <a:rPr lang="ru-RU" sz="2800" b="1" i="1" dirty="0" smtClean="0">
                <a:solidFill>
                  <a:srgbClr val="FF0000"/>
                </a:solidFill>
              </a:rPr>
              <a:t>Башкортостана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simvolstore.ru/images/product_images/popup_images/849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14" y="1124744"/>
            <a:ext cx="4308354" cy="308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27315" y="1556792"/>
            <a:ext cx="410445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Постановление Правительства Республики Башкортостан от 14 февраля 2014 года № 56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(размер бюджетной субсидии 30% от ежемесячного взноса во вклад, но не более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36 000 рублей в год)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4675" y="4077072"/>
            <a:ext cx="814259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0070C0"/>
                </a:solidFill>
              </a:rPr>
              <a:t>Жителям республики в рамках программы открыто 		-  </a:t>
            </a:r>
            <a:r>
              <a:rPr lang="ru-RU" sz="1400" b="1" i="1" dirty="0" smtClean="0">
                <a:solidFill>
                  <a:srgbClr val="FF0000"/>
                </a:solidFill>
              </a:rPr>
              <a:t>8 452 вклада</a:t>
            </a:r>
            <a:r>
              <a:rPr lang="ru-RU" sz="1400" b="1" i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1400" b="1" i="1" dirty="0" smtClean="0">
                <a:solidFill>
                  <a:srgbClr val="0070C0"/>
                </a:solidFill>
              </a:rPr>
              <a:t>Общий накопленный объем средств участников составляет	- </a:t>
            </a:r>
            <a:r>
              <a:rPr lang="ru-RU" sz="1400" b="1" i="1" dirty="0" smtClean="0">
                <a:solidFill>
                  <a:srgbClr val="FF0000"/>
                </a:solidFill>
              </a:rPr>
              <a:t>600,0 млн. руб</a:t>
            </a:r>
            <a:r>
              <a:rPr lang="ru-RU" sz="1400" b="1" i="1" dirty="0" smtClean="0">
                <a:solidFill>
                  <a:srgbClr val="0070C0"/>
                </a:solidFill>
              </a:rPr>
              <a:t>.</a:t>
            </a:r>
          </a:p>
          <a:p>
            <a:endParaRPr lang="ru-RU" sz="1400" b="1" i="1" dirty="0">
              <a:solidFill>
                <a:srgbClr val="0070C0"/>
              </a:solidFill>
            </a:endParaRPr>
          </a:p>
          <a:p>
            <a:pPr algn="just"/>
            <a:r>
              <a:rPr lang="ru-RU" sz="2000" b="1" i="1" dirty="0" smtClean="0">
                <a:solidFill>
                  <a:srgbClr val="FF0000"/>
                </a:solidFill>
              </a:rPr>
              <a:t>Только по заключенным договорам, начиная с 2017 года ожидается поступлений в стройиндустрию республики  не менее 	- 6,2 млрд. руб., в том числе: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1400" b="1" i="1" dirty="0" smtClean="0">
                <a:solidFill>
                  <a:srgbClr val="0070C0"/>
                </a:solidFill>
              </a:rPr>
              <a:t>Средства граждан и кредитных организаций (87%)  		-  </a:t>
            </a:r>
            <a:r>
              <a:rPr lang="ru-RU" sz="1400" b="1" i="1" dirty="0" smtClean="0">
                <a:solidFill>
                  <a:srgbClr val="FF0000"/>
                </a:solidFill>
              </a:rPr>
              <a:t>5,4 млрд. руб</a:t>
            </a:r>
            <a:r>
              <a:rPr lang="ru-RU" sz="1400" b="1" i="1" dirty="0" smtClean="0">
                <a:solidFill>
                  <a:srgbClr val="0070C0"/>
                </a:solidFill>
              </a:rPr>
              <a:t>.,</a:t>
            </a: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r>
              <a:rPr lang="ru-RU" sz="1400" b="1" i="1" dirty="0" smtClean="0">
                <a:solidFill>
                  <a:srgbClr val="0070C0"/>
                </a:solidFill>
              </a:rPr>
              <a:t>Бюджетные субсидии на жилищные накопления граждан (13%)   	-  </a:t>
            </a:r>
            <a:r>
              <a:rPr lang="ru-RU" sz="1400" b="1" i="1" dirty="0" smtClean="0">
                <a:solidFill>
                  <a:srgbClr val="FF0000"/>
                </a:solidFill>
              </a:rPr>
              <a:t>0,8 млрд. руб.</a:t>
            </a:r>
            <a:r>
              <a:rPr lang="ru-RU" sz="1400" b="1" i="1" dirty="0" smtClean="0">
                <a:solidFill>
                  <a:srgbClr val="0070C0"/>
                </a:solidFill>
              </a:rPr>
              <a:t>;</a:t>
            </a:r>
          </a:p>
          <a:p>
            <a:endParaRPr lang="ru-RU" sz="1400" b="1" i="1" dirty="0" smtClean="0">
              <a:solidFill>
                <a:srgbClr val="FF0000"/>
              </a:solidFill>
            </a:endParaRPr>
          </a:p>
        </p:txBody>
      </p:sp>
      <p:pic>
        <p:nvPicPr>
          <p:cNvPr id="7" name="Picture 7" descr="http://easyfil.ru/images/flag-rf-3d%281%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15" y="241210"/>
            <a:ext cx="1220048" cy="71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9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621" y="250923"/>
            <a:ext cx="5833900" cy="6731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i="1" kern="1200" dirty="0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Накопительная ипотечная программа Свердловской области вариант  №1</a:t>
            </a:r>
            <a:endParaRPr lang="ru-RU" i="1" kern="1200" dirty="0">
              <a:solidFill>
                <a:srgbClr val="FF0000"/>
              </a:solidFill>
              <a:latin typeface="+mn-lt"/>
              <a:ea typeface="+mn-ea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38751"/>
              </p:ext>
            </p:extLst>
          </p:nvPr>
        </p:nvGraphicFramePr>
        <p:xfrm>
          <a:off x="243534" y="2564904"/>
          <a:ext cx="8496941" cy="2598889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576062"/>
                <a:gridCol w="792088"/>
                <a:gridCol w="792088"/>
                <a:gridCol w="792088"/>
                <a:gridCol w="636900"/>
                <a:gridCol w="796294"/>
                <a:gridCol w="871062"/>
                <a:gridCol w="773507"/>
                <a:gridCol w="822284"/>
                <a:gridCol w="822284"/>
                <a:gridCol w="822284"/>
              </a:tblGrid>
              <a:tr h="61930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Срок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вклада, годы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Сумма накоплений,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Срок кредита,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годы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Сумма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кредит, руб.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(%)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Итого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средств,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Ежемес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погаш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Коммерческий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кредит, руб.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(%)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Погаш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 </a:t>
                      </a:r>
                      <a:r>
                        <a:rPr lang="ru-RU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коммер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 Кредит,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Общая кредит. нагрузка,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86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Всего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Собствен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Средства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</a:tr>
              <a:tr h="41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473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604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,00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365</a:t>
                      </a:r>
                      <a:r>
                        <a:rPr lang="ru-RU" sz="1000" baseline="0" dirty="0" smtClean="0"/>
                        <a:t> 604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108 000,00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4,5</a:t>
                      </a:r>
                      <a:endParaRPr lang="ru-RU" sz="12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/>
                        <a:t>357 879,00</a:t>
                      </a:r>
                    </a:p>
                    <a:p>
                      <a:pPr algn="ctr"/>
                      <a:r>
                        <a:rPr lang="ru-RU" sz="1000" baseline="0" dirty="0" smtClean="0"/>
                        <a:t>(7%)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831</a:t>
                      </a:r>
                      <a:r>
                        <a:rPr lang="ru-RU" sz="1000" baseline="0" dirty="0" smtClean="0"/>
                        <a:t> 483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</a:t>
                      </a:r>
                      <a:r>
                        <a:rPr lang="ru-RU" sz="1000" baseline="0" dirty="0" smtClean="0"/>
                        <a:t> 745</a:t>
                      </a:r>
                      <a:r>
                        <a:rPr lang="ru-RU" sz="1000" dirty="0" smtClean="0"/>
                        <a:t>,06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418</a:t>
                      </a:r>
                      <a:r>
                        <a:rPr lang="ru-RU" sz="1000" baseline="0" dirty="0" smtClean="0"/>
                        <a:t> 517</a:t>
                      </a:r>
                      <a:r>
                        <a:rPr lang="ru-RU" sz="1000" dirty="0" smtClean="0"/>
                        <a:t>,00</a:t>
                      </a:r>
                    </a:p>
                    <a:p>
                      <a:pPr algn="ctr"/>
                      <a:r>
                        <a:rPr lang="ru-RU" sz="1000" dirty="0" smtClean="0"/>
                        <a:t>(15%)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</a:t>
                      </a:r>
                      <a:r>
                        <a:rPr lang="ru-RU" sz="1000" baseline="0" dirty="0" smtClean="0"/>
                        <a:t> 705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18</a:t>
                      </a:r>
                      <a:r>
                        <a:rPr lang="ru-RU" sz="1000" baseline="0" dirty="0" smtClean="0"/>
                        <a:t> 450</a:t>
                      </a:r>
                      <a:r>
                        <a:rPr lang="ru-RU" sz="1000" dirty="0" smtClean="0"/>
                        <a:t>,06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</a:tr>
              <a:tr h="328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638</a:t>
                      </a:r>
                      <a:r>
                        <a:rPr lang="ru-RU" sz="1000" baseline="0" dirty="0" smtClean="0"/>
                        <a:t> 992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494</a:t>
                      </a:r>
                      <a:r>
                        <a:rPr lang="ru-RU" sz="1000" baseline="0" dirty="0" smtClean="0"/>
                        <a:t> 993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144 000,00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473</a:t>
                      </a:r>
                      <a:r>
                        <a:rPr lang="ru-RU" sz="1000" baseline="0" dirty="0" smtClean="0"/>
                        <a:t> 063</a:t>
                      </a:r>
                      <a:r>
                        <a:rPr lang="ru-RU" sz="1000" dirty="0" smtClean="0"/>
                        <a:t>,00</a:t>
                      </a:r>
                    </a:p>
                    <a:p>
                      <a:pPr algn="ctr"/>
                      <a:r>
                        <a:rPr lang="ru-RU" sz="1000" dirty="0" smtClean="0"/>
                        <a:t>(7%)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112 055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</a:t>
                      </a:r>
                      <a:r>
                        <a:rPr lang="ru-RU" sz="1000" baseline="0" dirty="0" smtClean="0"/>
                        <a:t> 065</a:t>
                      </a:r>
                      <a:r>
                        <a:rPr lang="ru-RU" sz="1000" dirty="0" smtClean="0"/>
                        <a:t>,25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137</a:t>
                      </a:r>
                      <a:r>
                        <a:rPr lang="ru-RU" sz="1000" baseline="0" dirty="0" smtClean="0"/>
                        <a:t> 945</a:t>
                      </a:r>
                      <a:r>
                        <a:rPr lang="ru-RU" sz="1000" dirty="0" smtClean="0"/>
                        <a:t>,00</a:t>
                      </a:r>
                    </a:p>
                    <a:p>
                      <a:pPr algn="ctr"/>
                      <a:r>
                        <a:rPr lang="ru-RU" sz="1000" dirty="0" smtClean="0"/>
                        <a:t>(15%)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</a:t>
                      </a:r>
                      <a:r>
                        <a:rPr lang="ru-RU" sz="1000" baseline="0" dirty="0" smtClean="0"/>
                        <a:t> 917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</a:t>
                      </a:r>
                      <a:r>
                        <a:rPr lang="ru-RU" sz="1000" baseline="0" dirty="0" smtClean="0"/>
                        <a:t> 982</a:t>
                      </a:r>
                      <a:r>
                        <a:rPr lang="ru-RU" sz="1000" dirty="0" smtClean="0"/>
                        <a:t>,26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</a:tr>
              <a:tr h="41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803</a:t>
                      </a:r>
                      <a:r>
                        <a:rPr lang="ru-RU" sz="1000" baseline="0" dirty="0" smtClean="0"/>
                        <a:t> 448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623</a:t>
                      </a:r>
                      <a:r>
                        <a:rPr lang="ru-RU" sz="1000" baseline="0" dirty="0" smtClean="0"/>
                        <a:t> 448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180 000,00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7,5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584</a:t>
                      </a:r>
                      <a:r>
                        <a:rPr lang="ru-RU" sz="1000" baseline="0" dirty="0" smtClean="0"/>
                        <a:t> 092</a:t>
                      </a:r>
                      <a:r>
                        <a:rPr lang="ru-RU" sz="1000" dirty="0" smtClean="0"/>
                        <a:t>,00</a:t>
                      </a:r>
                    </a:p>
                    <a:p>
                      <a:pPr algn="ctr"/>
                      <a:r>
                        <a:rPr lang="ru-RU" sz="1000" dirty="0" smtClean="0"/>
                        <a:t>(7%)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387 540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</a:t>
                      </a:r>
                      <a:r>
                        <a:rPr lang="ru-RU" sz="1000" baseline="0" dirty="0" smtClean="0"/>
                        <a:t> 360</a:t>
                      </a:r>
                      <a:r>
                        <a:rPr lang="ru-RU" sz="1000" dirty="0" smtClean="0"/>
                        <a:t>,38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</a:t>
                      </a:r>
                      <a:r>
                        <a:rPr lang="ru-RU" sz="1000" baseline="0" dirty="0" smtClean="0"/>
                        <a:t> 360</a:t>
                      </a:r>
                      <a:r>
                        <a:rPr lang="ru-RU" sz="1000" dirty="0" smtClean="0"/>
                        <a:t>,38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</a:tr>
              <a:tr h="41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969</a:t>
                      </a:r>
                      <a:r>
                        <a:rPr lang="ru-RU" sz="1000" baseline="0" dirty="0" smtClean="0"/>
                        <a:t> 843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753</a:t>
                      </a:r>
                      <a:r>
                        <a:rPr lang="ru-RU" sz="1000" baseline="0" dirty="0" smtClean="0"/>
                        <a:t> 843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216 000,00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702</a:t>
                      </a:r>
                      <a:r>
                        <a:rPr lang="ru-RU" sz="1000" baseline="0" dirty="0" smtClean="0"/>
                        <a:t> 133</a:t>
                      </a:r>
                      <a:r>
                        <a:rPr lang="ru-RU" sz="1000" dirty="0" smtClean="0"/>
                        <a:t>,00</a:t>
                      </a:r>
                    </a:p>
                    <a:p>
                      <a:pPr algn="ctr"/>
                      <a:r>
                        <a:rPr lang="ru-RU" sz="1000" dirty="0" smtClean="0"/>
                        <a:t>(6%)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1 671</a:t>
                      </a:r>
                      <a:r>
                        <a:rPr lang="ru-RU" sz="1000" baseline="0" dirty="0" smtClean="0"/>
                        <a:t> 976,00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</a:t>
                      </a:r>
                      <a:r>
                        <a:rPr lang="ru-RU" sz="1000" baseline="0" dirty="0" smtClean="0"/>
                        <a:t> 429</a:t>
                      </a:r>
                      <a:r>
                        <a:rPr lang="ru-RU" sz="1000" dirty="0" smtClean="0"/>
                        <a:t>,63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</a:t>
                      </a:r>
                      <a:r>
                        <a:rPr lang="ru-RU" sz="1000" baseline="0" dirty="0" smtClean="0"/>
                        <a:t> 429</a:t>
                      </a:r>
                      <a:r>
                        <a:rPr lang="ru-RU" sz="1000" dirty="0" smtClean="0"/>
                        <a:t>,63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35621" y="5285264"/>
            <a:ext cx="561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Также возможно приобрести: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Через 4 лет накоплений: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*  1 комн. кв. в  г. Новоуральск (34 м2), </a:t>
            </a:r>
          </a:p>
          <a:p>
            <a:r>
              <a:rPr lang="ru-RU" sz="1200" dirty="0"/>
              <a:t>     *  2-х комн. кв</a:t>
            </a:r>
            <a:r>
              <a:rPr lang="ru-RU" sz="1200" dirty="0" smtClean="0"/>
              <a:t>. </a:t>
            </a:r>
            <a:r>
              <a:rPr lang="ru-RU" sz="1200" dirty="0"/>
              <a:t>в </a:t>
            </a:r>
            <a:r>
              <a:rPr lang="ru-RU" sz="1200" dirty="0" smtClean="0"/>
              <a:t> г. Камышлов (37 м2), </a:t>
            </a:r>
            <a:r>
              <a:rPr lang="ru-RU" sz="1200" dirty="0"/>
              <a:t>Красноуфимске (38 м2</a:t>
            </a:r>
            <a:r>
              <a:rPr lang="ru-RU" sz="120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Через 5 лет накоплений: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*  1 комн. кв. в г. Серов (32 м2)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*  2-х комн. </a:t>
            </a:r>
            <a:r>
              <a:rPr lang="ru-RU" sz="1200" dirty="0"/>
              <a:t>к</a:t>
            </a:r>
            <a:r>
              <a:rPr lang="ru-RU" sz="1200" dirty="0" smtClean="0"/>
              <a:t>в.  в г. Красноуфимске (38 м2)</a:t>
            </a:r>
          </a:p>
          <a:p>
            <a:endParaRPr lang="ru-RU" sz="1200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" y="6016625"/>
            <a:ext cx="755651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 bwMode="auto">
          <a:xfrm>
            <a:off x="739602" y="1124744"/>
            <a:ext cx="7504806" cy="1296144"/>
          </a:xfrm>
          <a:prstGeom prst="rect">
            <a:avLst/>
          </a:prstGeom>
          <a:gradFill flip="none" rotWithShape="1">
            <a:gsLst>
              <a:gs pos="0">
                <a:srgbClr val="88B273"/>
              </a:gs>
              <a:gs pos="100000">
                <a:schemeClr val="accent5"/>
              </a:gs>
            </a:gsLst>
            <a:lin ang="2700000" scaled="1"/>
            <a:tileRect/>
          </a:gra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ctr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charset="0"/>
                <a:ea typeface="ヒラギノ角ゴ Pro W3" pitchFamily="-128" charset="-128"/>
              </a:rPr>
              <a:t>Заемщик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: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						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Совокупный доход  35 000 рублей в месяц,				Состав семьи – </a:t>
            </a:r>
            <a:r>
              <a:rPr lang="ru-RU" sz="1400" dirty="0">
                <a:latin typeface="Arial" charset="0"/>
                <a:ea typeface="ヒラギノ角ゴ Pro W3" pitchFamily="-128" charset="-128"/>
              </a:rPr>
              <a:t>1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 человек,				Ежемесячное пополнение вклада по 10 000 рублей,		Приобретение 1 ком. </a:t>
            </a:r>
            <a:r>
              <a:rPr lang="ru-RU" sz="1400" dirty="0">
                <a:latin typeface="Arial" charset="0"/>
                <a:ea typeface="ヒラギノ角ゴ Pro W3" pitchFamily="-128" charset="-128"/>
              </a:rPr>
              <a:t>к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в.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S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= 47 м2, в г. Ирбит стоимостью 1 250 000 руб.</a:t>
            </a:r>
          </a:p>
        </p:txBody>
      </p:sp>
      <p:pic>
        <p:nvPicPr>
          <p:cNvPr id="1026" name="Picture 2" descr="http://simvolstore.ru/images/product_images/popup_images/1096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1115616" cy="79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2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4592" y="250923"/>
            <a:ext cx="5804929" cy="6731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i="1" kern="1200" dirty="0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Накопительная ипотечная программа Свердловской области вариант № 2</a:t>
            </a:r>
            <a:endParaRPr lang="ru-RU" i="1" kern="1200" dirty="0">
              <a:solidFill>
                <a:srgbClr val="FF0000"/>
              </a:solidFill>
              <a:latin typeface="+mn-lt"/>
              <a:ea typeface="+mn-ea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690667"/>
              </p:ext>
            </p:extLst>
          </p:nvPr>
        </p:nvGraphicFramePr>
        <p:xfrm>
          <a:off x="247527" y="2420888"/>
          <a:ext cx="8648945" cy="2598889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521202"/>
                <a:gridCol w="952850"/>
                <a:gridCol w="1026146"/>
                <a:gridCol w="806258"/>
                <a:gridCol w="517954"/>
                <a:gridCol w="936104"/>
                <a:gridCol w="936104"/>
                <a:gridCol w="720080"/>
                <a:gridCol w="558259"/>
                <a:gridCol w="836994"/>
                <a:gridCol w="836994"/>
              </a:tblGrid>
              <a:tr h="61930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Срок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вклада, годы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Сумма накоплений,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Срок кредита,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годы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Сумма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кредит, руб.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(%)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Итого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средств,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Ежемес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погаш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Комм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кредит, руб.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(%)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Погаш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 </a:t>
                      </a:r>
                      <a:r>
                        <a:rPr lang="ru-RU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коммер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 Кредит,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Общая кредит. нагрузка,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86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всего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Собственные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Средства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</a:tr>
              <a:tr h="41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204 813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,00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096 813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108 000,00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4,5</a:t>
                      </a:r>
                      <a:endParaRPr lang="ru-RU" sz="12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/>
                        <a:t>1 000 000,00</a:t>
                      </a:r>
                    </a:p>
                    <a:p>
                      <a:pPr algn="ctr"/>
                      <a:r>
                        <a:rPr lang="ru-RU" sz="1000" baseline="0" dirty="0" smtClean="0"/>
                        <a:t>(7%)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</a:t>
                      </a:r>
                      <a:r>
                        <a:rPr lang="ru-RU" sz="1000" baseline="0" dirty="0" smtClean="0"/>
                        <a:t> 204 813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21</a:t>
                      </a:r>
                      <a:r>
                        <a:rPr lang="ru-RU" sz="1000" baseline="0" dirty="0" smtClean="0"/>
                        <a:t> 641</a:t>
                      </a:r>
                      <a:r>
                        <a:rPr lang="ru-RU" sz="1000" dirty="0" smtClean="0"/>
                        <a:t>,57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21</a:t>
                      </a:r>
                      <a:r>
                        <a:rPr lang="ru-RU" sz="1000" baseline="0" dirty="0" smtClean="0"/>
                        <a:t> 641</a:t>
                      </a:r>
                      <a:r>
                        <a:rPr lang="ru-RU" sz="1000" dirty="0" smtClean="0"/>
                        <a:t>,57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</a:tr>
              <a:tr h="328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628 976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484 976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144 000,00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419 189</a:t>
                      </a:r>
                      <a:r>
                        <a:rPr lang="ru-RU" sz="1000" dirty="0" smtClean="0"/>
                        <a:t>,00</a:t>
                      </a:r>
                    </a:p>
                    <a:p>
                      <a:pPr algn="ctr"/>
                      <a:r>
                        <a:rPr lang="ru-RU" sz="1000" dirty="0" smtClean="0"/>
                        <a:t>(7%)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</a:t>
                      </a:r>
                      <a:r>
                        <a:rPr lang="ru-RU" sz="1000" baseline="0" dirty="0" smtClean="0"/>
                        <a:t> 048 165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24</a:t>
                      </a:r>
                      <a:r>
                        <a:rPr lang="ru-RU" sz="1000" baseline="0" dirty="0" smtClean="0"/>
                        <a:t> 195</a:t>
                      </a:r>
                      <a:r>
                        <a:rPr lang="ru-RU" sz="1000" dirty="0" smtClean="0"/>
                        <a:t>,76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24</a:t>
                      </a:r>
                      <a:r>
                        <a:rPr lang="ru-RU" sz="1000" baseline="0" dirty="0" smtClean="0"/>
                        <a:t> 195</a:t>
                      </a:r>
                      <a:r>
                        <a:rPr lang="ru-RU" sz="1000" dirty="0" smtClean="0"/>
                        <a:t>,76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</a:tr>
              <a:tr h="41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</a:t>
                      </a:r>
                      <a:r>
                        <a:rPr lang="ru-RU" sz="1000" baseline="0" dirty="0" smtClean="0"/>
                        <a:t> 050 343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870 343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180 000,00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7,5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500 000</a:t>
                      </a:r>
                      <a:r>
                        <a:rPr lang="ru-RU" sz="1000" dirty="0" smtClean="0"/>
                        <a:t>,00</a:t>
                      </a:r>
                    </a:p>
                    <a:p>
                      <a:pPr algn="ctr"/>
                      <a:r>
                        <a:rPr lang="ru-RU" sz="1000" dirty="0" smtClean="0"/>
                        <a:t>(7%)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</a:t>
                      </a:r>
                      <a:r>
                        <a:rPr lang="ru-RU" sz="1000" baseline="0" dirty="0" smtClean="0"/>
                        <a:t> 550 343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21</a:t>
                      </a:r>
                      <a:r>
                        <a:rPr lang="ru-RU" sz="1000" baseline="0" dirty="0" smtClean="0"/>
                        <a:t> 470</a:t>
                      </a:r>
                      <a:r>
                        <a:rPr lang="ru-RU" sz="1000" dirty="0" smtClean="0"/>
                        <a:t>,20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21</a:t>
                      </a:r>
                      <a:r>
                        <a:rPr lang="ru-RU" sz="1000" baseline="0" dirty="0" smtClean="0"/>
                        <a:t> 470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</a:tr>
              <a:tr h="41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</a:t>
                      </a:r>
                      <a:r>
                        <a:rPr lang="ru-RU" sz="1000" baseline="0" dirty="0" smtClean="0"/>
                        <a:t> 477 530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2 261 530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216 000,00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500 000</a:t>
                      </a:r>
                      <a:r>
                        <a:rPr lang="ru-RU" sz="1000" dirty="0" smtClean="0"/>
                        <a:t>,00</a:t>
                      </a:r>
                    </a:p>
                    <a:p>
                      <a:pPr algn="ctr"/>
                      <a:r>
                        <a:rPr lang="ru-RU" sz="1000" dirty="0" smtClean="0"/>
                        <a:t>(6%)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baseline="0" dirty="0" smtClean="0"/>
                        <a:t>3 977 530,00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18</a:t>
                      </a:r>
                      <a:r>
                        <a:rPr lang="ru-RU" sz="1000" baseline="0" dirty="0" smtClean="0"/>
                        <a:t> 008</a:t>
                      </a:r>
                      <a:r>
                        <a:rPr lang="ru-RU" sz="1000" dirty="0" smtClean="0"/>
                        <a:t>,62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18</a:t>
                      </a:r>
                      <a:r>
                        <a:rPr lang="ru-RU" sz="1000" baseline="0" dirty="0" smtClean="0"/>
                        <a:t> 008,52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64592" y="5085184"/>
            <a:ext cx="6891783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Также возможно приобрести: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Через 3 года накоплений:</a:t>
            </a:r>
          </a:p>
          <a:p>
            <a:r>
              <a:rPr lang="ru-RU" sz="1100" dirty="0"/>
              <a:t> </a:t>
            </a:r>
            <a:r>
              <a:rPr lang="ru-RU" sz="1100" dirty="0" smtClean="0"/>
              <a:t>    *  1 комн. кв. в г. Екатеринбурге (36 м2), </a:t>
            </a:r>
          </a:p>
          <a:p>
            <a:r>
              <a:rPr lang="ru-RU" sz="1100" dirty="0" smtClean="0"/>
              <a:t>     </a:t>
            </a:r>
            <a:r>
              <a:rPr lang="ru-RU" sz="1100" dirty="0"/>
              <a:t>*  </a:t>
            </a:r>
            <a:r>
              <a:rPr lang="ru-RU" sz="1100" dirty="0" smtClean="0"/>
              <a:t>5 </a:t>
            </a:r>
            <a:r>
              <a:rPr lang="ru-RU" sz="1100" dirty="0"/>
              <a:t>комн. кв. в г. </a:t>
            </a:r>
            <a:r>
              <a:rPr lang="ru-RU" sz="1100" dirty="0" smtClean="0"/>
              <a:t>Асбест, г. Новоуральск (60 м2</a:t>
            </a:r>
            <a:r>
              <a:rPr lang="ru-RU" sz="1100" dirty="0"/>
              <a:t>), в </a:t>
            </a:r>
            <a:r>
              <a:rPr lang="ru-RU" sz="1100" dirty="0" smtClean="0"/>
              <a:t>г. Камышлов (60 </a:t>
            </a:r>
            <a:r>
              <a:rPr lang="ru-RU" sz="1100" dirty="0"/>
              <a:t>м2)</a:t>
            </a:r>
            <a:endParaRPr lang="ru-RU" sz="1100" dirty="0" smtClean="0"/>
          </a:p>
          <a:p>
            <a:pPr marL="171450" indent="-171450">
              <a:buFontTx/>
              <a:buChar char="-"/>
            </a:pPr>
            <a:r>
              <a:rPr lang="ru-RU" sz="1100" dirty="0" smtClean="0"/>
              <a:t>Через 4 года накоплений:</a:t>
            </a:r>
          </a:p>
          <a:p>
            <a:r>
              <a:rPr lang="ru-RU" sz="1100" dirty="0"/>
              <a:t> </a:t>
            </a:r>
            <a:r>
              <a:rPr lang="ru-RU" sz="1100" dirty="0" smtClean="0"/>
              <a:t>    *  2 комн. кв. в г. Екатеринбурге (57 м2)</a:t>
            </a:r>
          </a:p>
          <a:p>
            <a:r>
              <a:rPr lang="ru-RU" sz="1100" dirty="0"/>
              <a:t> </a:t>
            </a:r>
            <a:r>
              <a:rPr lang="ru-RU" sz="1100" dirty="0" smtClean="0"/>
              <a:t>    *  3-х комн. </a:t>
            </a:r>
            <a:r>
              <a:rPr lang="ru-RU" sz="1100" dirty="0"/>
              <a:t>к</a:t>
            </a:r>
            <a:r>
              <a:rPr lang="ru-RU" sz="1100" dirty="0" smtClean="0"/>
              <a:t>в.  в г. Первоуральске (63 м2), г. Арамиль (76 м2)</a:t>
            </a:r>
          </a:p>
          <a:p>
            <a:r>
              <a:rPr lang="ru-RU" sz="1100" dirty="0" smtClean="0"/>
              <a:t>     *  </a:t>
            </a:r>
            <a:r>
              <a:rPr lang="ru-RU" sz="1100" dirty="0"/>
              <a:t>5 комн. кв. в г. </a:t>
            </a:r>
            <a:r>
              <a:rPr lang="ru-RU" sz="1100" dirty="0" smtClean="0"/>
              <a:t>Полевской </a:t>
            </a:r>
            <a:r>
              <a:rPr lang="ru-RU" sz="1100" dirty="0"/>
              <a:t>(60 </a:t>
            </a:r>
            <a:r>
              <a:rPr lang="ru-RU" sz="1100" dirty="0" smtClean="0"/>
              <a:t>м2)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Через 5 </a:t>
            </a:r>
            <a:r>
              <a:rPr lang="ru-RU" sz="1100" dirty="0"/>
              <a:t>года </a:t>
            </a:r>
            <a:r>
              <a:rPr lang="ru-RU" sz="1100" dirty="0" smtClean="0"/>
              <a:t>накоплений:</a:t>
            </a:r>
          </a:p>
          <a:p>
            <a:r>
              <a:rPr lang="ru-RU" sz="1100" dirty="0" smtClean="0"/>
              <a:t>     *  </a:t>
            </a:r>
            <a:r>
              <a:rPr lang="ru-RU" sz="1100" dirty="0"/>
              <a:t>5 комн. кв. в г. </a:t>
            </a:r>
            <a:r>
              <a:rPr lang="ru-RU" sz="1100" dirty="0" smtClean="0"/>
              <a:t>Среднеуральск </a:t>
            </a:r>
            <a:r>
              <a:rPr lang="ru-RU" sz="1100" dirty="0"/>
              <a:t>(</a:t>
            </a:r>
            <a:r>
              <a:rPr lang="ru-RU" sz="1100" dirty="0" smtClean="0"/>
              <a:t>62 </a:t>
            </a:r>
            <a:r>
              <a:rPr lang="ru-RU" sz="1100" dirty="0"/>
              <a:t>м2)</a:t>
            </a:r>
          </a:p>
          <a:p>
            <a:pPr marL="171450" indent="-171450">
              <a:buFontTx/>
              <a:buChar char="-"/>
            </a:pPr>
            <a:endParaRPr lang="ru-RU" sz="1100" dirty="0" smtClean="0"/>
          </a:p>
          <a:p>
            <a:endParaRPr lang="ru-RU" sz="1200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6" y="6016625"/>
            <a:ext cx="755651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 bwMode="auto">
          <a:xfrm>
            <a:off x="758080" y="1076772"/>
            <a:ext cx="7504806" cy="1224136"/>
          </a:xfrm>
          <a:prstGeom prst="rect">
            <a:avLst/>
          </a:prstGeom>
          <a:gradFill flip="none" rotWithShape="1">
            <a:gsLst>
              <a:gs pos="0">
                <a:srgbClr val="88B273"/>
              </a:gs>
              <a:gs pos="100000">
                <a:schemeClr val="accent5"/>
              </a:gs>
            </a:gsLst>
            <a:lin ang="2700000" scaled="1"/>
            <a:tileRect/>
          </a:gra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ctr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dirty="0" err="1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Созаемщики</a:t>
            </a:r>
            <a:r>
              <a:rPr lang="ru-RU" sz="1400" b="1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 – супруги: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					Совокупный доход семьи 68 000 рублей в месяц,				Состав семьи – 4 человека (на иждивении  </a:t>
            </a:r>
            <a:r>
              <a:rPr lang="ru-RU" sz="1200" dirty="0" smtClean="0">
                <a:latin typeface="Arial" charset="0"/>
                <a:ea typeface="ヒラギノ角ゴ Pro W3" pitchFamily="-128" charset="-128"/>
              </a:rPr>
              <a:t>2 детей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),		Ежемесячное пополнение вклада по 30 000 рублей, (каждый по 15 000 руб.)		</a:t>
            </a:r>
            <a:r>
              <a:rPr lang="en-US" sz="12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Max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. сумма пополнения во вклад 10 000 руб., но можно вносить больше по 15 000 руб.	Приобретение 3-х ком. </a:t>
            </a:r>
            <a:r>
              <a:rPr lang="ru-RU" sz="1200" dirty="0">
                <a:latin typeface="Arial" charset="0"/>
                <a:ea typeface="ヒラギノ角ゴ Pro W3" pitchFamily="-128" charset="-128"/>
              </a:rPr>
              <a:t>к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в. </a:t>
            </a:r>
            <a:r>
              <a:rPr lang="en-US" sz="12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S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= 63 м2, в г. Серов стоимостью 1 700 000 руб.</a:t>
            </a:r>
          </a:p>
        </p:txBody>
      </p:sp>
      <p:pic>
        <p:nvPicPr>
          <p:cNvPr id="9" name="Picture 2" descr="http://simvolstore.ru/images/product_images/popup_images/1096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1115616" cy="79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6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15355"/>
            <a:ext cx="5738991" cy="6731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i="1" kern="1200" dirty="0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Накопительная ипотечная программа Свердловской области вариант №3</a:t>
            </a:r>
            <a:endParaRPr lang="ru-RU" i="1" kern="1200" dirty="0">
              <a:solidFill>
                <a:srgbClr val="FF0000"/>
              </a:solidFill>
              <a:latin typeface="+mn-lt"/>
              <a:ea typeface="+mn-ea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925783"/>
              </p:ext>
            </p:extLst>
          </p:nvPr>
        </p:nvGraphicFramePr>
        <p:xfrm>
          <a:off x="251522" y="2747817"/>
          <a:ext cx="8496941" cy="2598889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576062"/>
                <a:gridCol w="792088"/>
                <a:gridCol w="792088"/>
                <a:gridCol w="792088"/>
                <a:gridCol w="636900"/>
                <a:gridCol w="796294"/>
                <a:gridCol w="871062"/>
                <a:gridCol w="773507"/>
                <a:gridCol w="822284"/>
                <a:gridCol w="822284"/>
                <a:gridCol w="822284"/>
              </a:tblGrid>
              <a:tr h="61930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Срок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вклада, годы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Сумма накоплений,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Срок кредита,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годы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Сумма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кредит, руб.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(%)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Итого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средств,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Ежемес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погаш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Коммерческий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кредит, руб.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(%)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Погаш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 </a:t>
                      </a:r>
                      <a:r>
                        <a:rPr lang="ru-RU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коммер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 Кредит,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Общая кредит. нагрузка,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86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всего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Собствен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Средства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</a:tr>
              <a:tr h="41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331 523,00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255 923,00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75 600,00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4,5</a:t>
                      </a:r>
                      <a:endParaRPr lang="ru-RU" sz="12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250</a:t>
                      </a:r>
                      <a:r>
                        <a:rPr lang="ru-RU" sz="1000" baseline="0" dirty="0" smtClean="0"/>
                        <a:t> 515,00</a:t>
                      </a:r>
                    </a:p>
                    <a:p>
                      <a:pPr algn="ctr"/>
                      <a:r>
                        <a:rPr lang="ru-RU" sz="1000" baseline="0" dirty="0" smtClean="0"/>
                        <a:t>(7%)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582 038,00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5 421,54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467 962,00</a:t>
                      </a:r>
                    </a:p>
                    <a:p>
                      <a:pPr algn="ctr"/>
                      <a:r>
                        <a:rPr lang="ru-RU" sz="1000" dirty="0" smtClean="0"/>
                        <a:t>(15%)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11 969,00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17 390,00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</a:tr>
              <a:tr h="328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447 294,00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346 494,00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100 800,00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331 144,00</a:t>
                      </a:r>
                    </a:p>
                    <a:p>
                      <a:pPr algn="ctr"/>
                      <a:r>
                        <a:rPr lang="ru-RU" sz="1000" dirty="0" smtClean="0"/>
                        <a:t>(7%)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778 438,00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5 645,68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271 562,00</a:t>
                      </a:r>
                    </a:p>
                    <a:p>
                      <a:pPr algn="ctr"/>
                      <a:r>
                        <a:rPr lang="ru-RU" sz="1000" dirty="0" smtClean="0"/>
                        <a:t>(15%)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5 742,00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11 387,00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</a:tr>
              <a:tr h="41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562 413,00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435 413,00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126 000,00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7,5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408 865,00</a:t>
                      </a:r>
                    </a:p>
                    <a:p>
                      <a:pPr algn="ctr"/>
                      <a:r>
                        <a:rPr lang="ru-RU" sz="1000" dirty="0" smtClean="0"/>
                        <a:t>(7%)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971 278,00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5 852,00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78 722,00</a:t>
                      </a:r>
                    </a:p>
                    <a:p>
                      <a:pPr algn="ctr"/>
                      <a:r>
                        <a:rPr lang="ru-RU" sz="1000" dirty="0" smtClean="0"/>
                        <a:t>(15%)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1 462,00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7 314,00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</a:tr>
              <a:tr h="41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678 890,00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527 690,00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151 200,00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491 493,00</a:t>
                      </a:r>
                    </a:p>
                    <a:p>
                      <a:pPr algn="ctr"/>
                      <a:r>
                        <a:rPr lang="ru-RU" sz="1000" dirty="0" smtClean="0"/>
                        <a:t>(6%)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1 170</a:t>
                      </a:r>
                      <a:r>
                        <a:rPr lang="ru-RU" sz="1000" baseline="0" dirty="0" smtClean="0"/>
                        <a:t> 383,00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5 900,74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5 900,74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25327" y="5517232"/>
            <a:ext cx="56166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Также возможно приобрести: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Через 5 лет накоплений: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*  1 комн. кв. в г. Красноуфимске (36м2), в Невьянске (30 м2)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Через 6 лет </a:t>
            </a:r>
            <a:r>
              <a:rPr lang="ru-RU" sz="1200" dirty="0" err="1" smtClean="0"/>
              <a:t>напкоплений</a:t>
            </a:r>
            <a:r>
              <a:rPr lang="ru-RU" sz="1200" dirty="0" smtClean="0"/>
              <a:t>: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*  1 комн. кв. в г. Серов (32 м2)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*  2-х комн. </a:t>
            </a:r>
            <a:r>
              <a:rPr lang="ru-RU" sz="1200" dirty="0"/>
              <a:t>к</a:t>
            </a:r>
            <a:r>
              <a:rPr lang="ru-RU" sz="1200" dirty="0" smtClean="0"/>
              <a:t>в.  в г. Красноуфимске (38 м2)</a:t>
            </a:r>
          </a:p>
          <a:p>
            <a:endParaRPr lang="ru-RU" sz="1200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6625"/>
            <a:ext cx="755651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 bwMode="auto">
          <a:xfrm>
            <a:off x="739602" y="1124744"/>
            <a:ext cx="7504806" cy="1440160"/>
          </a:xfrm>
          <a:prstGeom prst="rect">
            <a:avLst/>
          </a:prstGeom>
          <a:gradFill flip="none" rotWithShape="1">
            <a:gsLst>
              <a:gs pos="0">
                <a:srgbClr val="88B273"/>
              </a:gs>
              <a:gs pos="100000">
                <a:schemeClr val="accent5"/>
              </a:gs>
            </a:gsLst>
            <a:lin ang="2700000" scaled="1"/>
            <a:tileRect/>
          </a:gra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ctr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err="1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Созаемщики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 – супруги: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						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Совокупный доход семьи 35 000 рублей в месяц,			Состав семьи – 3 человека (на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иждевении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 супруга и ребенок),	Ежемесячное пополнение вклада по 7 000 рублей,		Приобретение 1 ком. </a:t>
            </a:r>
            <a:r>
              <a:rPr lang="ru-RU" sz="1400" dirty="0">
                <a:latin typeface="Arial" charset="0"/>
                <a:ea typeface="ヒラギノ角ゴ Pro W3" pitchFamily="-128" charset="-128"/>
              </a:rPr>
              <a:t>к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в.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S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= 34 м2, стоимостью 1 050 000 руб.</a:t>
            </a:r>
          </a:p>
        </p:txBody>
      </p:sp>
      <p:pic>
        <p:nvPicPr>
          <p:cNvPr id="9" name="Picture 2" descr="http://simvolstore.ru/images/product_images/popup_images/1096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1115616" cy="79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1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5753905" cy="6731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i="1" kern="1200" dirty="0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Накопительная ипотечная программа Свердловской области вариант №4</a:t>
            </a:r>
            <a:endParaRPr lang="ru-RU" i="1" kern="1200" dirty="0">
              <a:solidFill>
                <a:srgbClr val="FF0000"/>
              </a:solidFill>
              <a:latin typeface="+mn-lt"/>
              <a:ea typeface="+mn-ea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80107"/>
              </p:ext>
            </p:extLst>
          </p:nvPr>
        </p:nvGraphicFramePr>
        <p:xfrm>
          <a:off x="251521" y="2492896"/>
          <a:ext cx="8640958" cy="2846879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576062"/>
                <a:gridCol w="936104"/>
                <a:gridCol w="1008112"/>
                <a:gridCol w="792088"/>
                <a:gridCol w="432048"/>
                <a:gridCol w="936104"/>
                <a:gridCol w="1008112"/>
                <a:gridCol w="720080"/>
                <a:gridCol w="792088"/>
                <a:gridCol w="648072"/>
                <a:gridCol w="792088"/>
              </a:tblGrid>
              <a:tr h="61930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Срок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вклада, годы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Сумма накоплений,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Срок кредита,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годы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Сумма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кредит, руб.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(%)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Итого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средств,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Ежемес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погаш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Коммерческий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кредит, руб.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(%)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Погаш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 </a:t>
                      </a:r>
                      <a:r>
                        <a:rPr lang="ru-RU" sz="12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коммер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. Кредит,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Общая кредит. нагрузка, руб.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86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всего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Собственные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Средства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9525" marB="0" anchor="ctr"/>
                </a:tc>
              </a:tr>
              <a:tr h="41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839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209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,00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731</a:t>
                      </a:r>
                      <a:r>
                        <a:rPr lang="ru-RU" sz="1000" baseline="0" dirty="0" smtClean="0"/>
                        <a:t> 209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108 000,00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4,5</a:t>
                      </a:r>
                      <a:endParaRPr lang="ru-RU" sz="12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/>
                        <a:t>715 757,00</a:t>
                      </a:r>
                    </a:p>
                    <a:p>
                      <a:pPr algn="ctr"/>
                      <a:r>
                        <a:rPr lang="ru-RU" sz="1000" baseline="0" dirty="0" smtClean="0"/>
                        <a:t>(7%)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554 966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15</a:t>
                      </a:r>
                      <a:r>
                        <a:rPr lang="ru-RU" sz="1000" baseline="0" dirty="0" smtClean="0"/>
                        <a:t> 490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238</a:t>
                      </a:r>
                      <a:r>
                        <a:rPr lang="ru-RU" sz="1000" baseline="0" dirty="0" smtClean="0"/>
                        <a:t> 584</a:t>
                      </a:r>
                      <a:r>
                        <a:rPr lang="ru-RU" sz="1000" dirty="0" smtClean="0"/>
                        <a:t>,00</a:t>
                      </a:r>
                    </a:p>
                    <a:p>
                      <a:pPr algn="ctr"/>
                      <a:r>
                        <a:rPr lang="ru-RU" sz="1000" dirty="0" smtClean="0"/>
                        <a:t>(15%)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</a:t>
                      </a:r>
                      <a:r>
                        <a:rPr lang="ru-RU" sz="1000" baseline="0" dirty="0" smtClean="0"/>
                        <a:t> 102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21</a:t>
                      </a:r>
                      <a:r>
                        <a:rPr lang="ru-RU" sz="1000" baseline="0" dirty="0" smtClean="0"/>
                        <a:t> 592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9525" marB="0" anchor="ctr"/>
                </a:tc>
              </a:tr>
              <a:tr h="328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133 984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989</a:t>
                      </a:r>
                      <a:r>
                        <a:rPr lang="ru-RU" sz="1000" baseline="0" dirty="0" smtClean="0"/>
                        <a:t> 984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144 000,00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946</a:t>
                      </a:r>
                      <a:r>
                        <a:rPr lang="ru-RU" sz="1000" baseline="0" dirty="0" smtClean="0"/>
                        <a:t> 126</a:t>
                      </a:r>
                      <a:r>
                        <a:rPr lang="ru-RU" sz="1000" dirty="0" smtClean="0"/>
                        <a:t>,00</a:t>
                      </a:r>
                    </a:p>
                    <a:p>
                      <a:pPr algn="ctr"/>
                      <a:r>
                        <a:rPr lang="ru-RU" sz="1000" dirty="0" smtClean="0"/>
                        <a:t>(7%)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</a:t>
                      </a:r>
                      <a:r>
                        <a:rPr lang="ru-RU" sz="1000" baseline="0" dirty="0" smtClean="0"/>
                        <a:t> 080 110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</a:t>
                      </a:r>
                      <a:r>
                        <a:rPr lang="ru-RU" sz="1000" baseline="0" dirty="0" smtClean="0"/>
                        <a:t> 139</a:t>
                      </a:r>
                      <a:r>
                        <a:rPr lang="ru-RU" sz="1000" dirty="0" smtClean="0"/>
                        <a:t>,51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</a:t>
                      </a:r>
                      <a:r>
                        <a:rPr lang="ru-RU" sz="1000" baseline="0" dirty="0" smtClean="0"/>
                        <a:t> 130</a:t>
                      </a:r>
                      <a:r>
                        <a:rPr lang="ru-RU" sz="1000" dirty="0" smtClean="0"/>
                        <a:t>,51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</a:tr>
              <a:tr h="41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426 895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246 895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180 000,00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7,5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168 184</a:t>
                      </a:r>
                      <a:r>
                        <a:rPr lang="ru-RU" sz="1000" dirty="0" smtClean="0"/>
                        <a:t>,00</a:t>
                      </a:r>
                    </a:p>
                    <a:p>
                      <a:pPr algn="ctr"/>
                      <a:r>
                        <a:rPr lang="ru-RU" sz="1000" dirty="0" smtClean="0"/>
                        <a:t>(7%)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</a:t>
                      </a:r>
                      <a:r>
                        <a:rPr lang="ru-RU" sz="1000" baseline="0" dirty="0" smtClean="0"/>
                        <a:t> 595 079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</a:t>
                      </a:r>
                      <a:r>
                        <a:rPr lang="ru-RU" sz="1000" baseline="0" dirty="0" smtClean="0"/>
                        <a:t> 720</a:t>
                      </a:r>
                      <a:r>
                        <a:rPr lang="ru-RU" sz="1000" dirty="0" smtClean="0"/>
                        <a:t>,77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</a:t>
                      </a:r>
                      <a:r>
                        <a:rPr lang="ru-RU" sz="1000" baseline="0" dirty="0" smtClean="0"/>
                        <a:t> 720</a:t>
                      </a:r>
                      <a:r>
                        <a:rPr lang="ru-RU" sz="1000" dirty="0" smtClean="0"/>
                        <a:t>,77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</a:tr>
              <a:tr h="41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723 687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507 687</a:t>
                      </a:r>
                      <a:r>
                        <a:rPr lang="ru-RU" sz="1000" dirty="0" smtClean="0"/>
                        <a:t>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216 000,00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r>
                        <a:rPr lang="ru-RU" sz="1000" baseline="0" dirty="0" smtClean="0"/>
                        <a:t> 404 266</a:t>
                      </a:r>
                      <a:r>
                        <a:rPr lang="ru-RU" sz="1000" dirty="0" smtClean="0"/>
                        <a:t>,00</a:t>
                      </a:r>
                    </a:p>
                    <a:p>
                      <a:pPr algn="ctr"/>
                      <a:r>
                        <a:rPr lang="ru-RU" sz="1000" dirty="0" smtClean="0"/>
                        <a:t>(6%)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baseline="0" dirty="0" smtClean="0"/>
                        <a:t>3 127 953,00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15</a:t>
                      </a:r>
                      <a:r>
                        <a:rPr lang="ru-RU" sz="1000" baseline="0" dirty="0" smtClean="0"/>
                        <a:t> 859</a:t>
                      </a:r>
                      <a:r>
                        <a:rPr lang="ru-RU" sz="1000" dirty="0" smtClean="0"/>
                        <a:t>,26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</a:t>
                      </a:r>
                      <a:r>
                        <a:rPr lang="ru-RU" sz="1000" baseline="0" dirty="0" smtClean="0"/>
                        <a:t> 859</a:t>
                      </a:r>
                      <a:r>
                        <a:rPr lang="ru-RU" sz="1000" dirty="0" smtClean="0"/>
                        <a:t>,26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01340" y="5457725"/>
            <a:ext cx="7027043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Также возможно приобрести: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Через 3 года накоплений: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*  2-х комн. кв. в г. Асбест, г. Новоуральск (48м2), в г. Ирбит (47 м2), в г. Качканар (49 м2),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Через 4 года накоплений: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*  1 комн. кв. в г. Екатеринбург (39 м2),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*  3-х комн. </a:t>
            </a:r>
            <a:r>
              <a:rPr lang="ru-RU" sz="1200" dirty="0"/>
              <a:t>к</a:t>
            </a:r>
            <a:r>
              <a:rPr lang="ru-RU" sz="1200" dirty="0" smtClean="0"/>
              <a:t>в.  в г. Ирбит (62 м2), в г. Красноуфимске (52 м2), в г. Невьянск (71 м2),</a:t>
            </a:r>
          </a:p>
          <a:p>
            <a:r>
              <a:rPr lang="ru-RU" sz="1200" dirty="0" smtClean="0"/>
              <a:t>     *  </a:t>
            </a:r>
            <a:r>
              <a:rPr lang="ru-RU" sz="1200" dirty="0"/>
              <a:t>5 комн. кв. в г. Среднеуральск (62 м2)</a:t>
            </a:r>
          </a:p>
          <a:p>
            <a:endParaRPr lang="ru-RU" sz="1200" dirty="0" smtClean="0"/>
          </a:p>
          <a:p>
            <a:endParaRPr lang="ru-RU" sz="1200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6625"/>
            <a:ext cx="755651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 bwMode="auto">
          <a:xfrm>
            <a:off x="754063" y="1124744"/>
            <a:ext cx="7504806" cy="1224136"/>
          </a:xfrm>
          <a:prstGeom prst="rect">
            <a:avLst/>
          </a:prstGeom>
          <a:gradFill flip="none" rotWithShape="1">
            <a:gsLst>
              <a:gs pos="0">
                <a:srgbClr val="88B273"/>
              </a:gs>
              <a:gs pos="100000">
                <a:schemeClr val="accent5"/>
              </a:gs>
            </a:gsLst>
            <a:lin ang="2700000" scaled="1"/>
            <a:tileRect/>
          </a:gra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anchor="ctr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err="1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Созаемщики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 – супруги: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						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Совокупный доход семьи 68 000 рублей в месяц,			Состав семьи – 2 человека,				Ежемесячное пополнение вклада по 20 000 рублей, 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(каждый по 10 000 руб.)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	Приобретение </a:t>
            </a:r>
            <a:r>
              <a:rPr lang="ru-RU" sz="1400" dirty="0" smtClean="0">
                <a:latin typeface="Arial" charset="0"/>
                <a:ea typeface="ヒラギノ角ゴ Pro W3" pitchFamily="-128" charset="-128"/>
              </a:rPr>
              <a:t>2-х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 ком. </a:t>
            </a:r>
            <a:r>
              <a:rPr lang="ru-RU" sz="1400" dirty="0">
                <a:latin typeface="Arial" charset="0"/>
                <a:ea typeface="ヒラギノ角ゴ Pro W3" pitchFamily="-128" charset="-128"/>
              </a:rPr>
              <a:t>к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в.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S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ea typeface="ヒラギノ角ゴ Pro W3" pitchFamily="-128" charset="-128"/>
              </a:rPr>
              <a:t>= 46 м2, стоимостью 1 793 550 руб.</a:t>
            </a:r>
          </a:p>
        </p:txBody>
      </p:sp>
      <p:pic>
        <p:nvPicPr>
          <p:cNvPr id="9" name="Picture 2" descr="http://simvolstore.ru/images/product_images/popup_images/1096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1115616" cy="79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3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ber_present_rus_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2325</TotalTime>
  <Words>1460</Words>
  <Application>Microsoft Office PowerPoint</Application>
  <PresentationFormat>Экран (4:3)</PresentationFormat>
  <Paragraphs>369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sber_present_rus_1</vt:lpstr>
      <vt:lpstr>Презентация PowerPoint</vt:lpstr>
      <vt:lpstr>Презентация PowerPoint</vt:lpstr>
      <vt:lpstr>История строительных ссудно-сберегательных касс в России</vt:lpstr>
      <vt:lpstr>Презентация PowerPoint</vt:lpstr>
      <vt:lpstr>Презентация PowerPoint</vt:lpstr>
      <vt:lpstr>Накопительная ипотечная программа Свердловской области вариант  №1</vt:lpstr>
      <vt:lpstr>Накопительная ипотечная программа Свердловской области вариант № 2</vt:lpstr>
      <vt:lpstr>Накопительная ипотечная программа Свердловской области вариант №3</vt:lpstr>
      <vt:lpstr>Накопительная ипотечная программа Свердловской области вариант №4</vt:lpstr>
    </vt:vector>
  </TitlesOfParts>
  <Company>SB 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Федорченко Илья Николаевич</dc:creator>
  <cp:lastModifiedBy>User</cp:lastModifiedBy>
  <cp:revision>132</cp:revision>
  <cp:lastPrinted>2015-12-07T15:10:58Z</cp:lastPrinted>
  <dcterms:created xsi:type="dcterms:W3CDTF">2012-12-10T07:40:15Z</dcterms:created>
  <dcterms:modified xsi:type="dcterms:W3CDTF">2015-12-07T15:18:04Z</dcterms:modified>
</cp:coreProperties>
</file>