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99" r:id="rId2"/>
    <p:sldId id="431" r:id="rId3"/>
    <p:sldId id="437" r:id="rId4"/>
    <p:sldId id="433" r:id="rId5"/>
    <p:sldId id="439" r:id="rId6"/>
    <p:sldId id="440" r:id="rId7"/>
    <p:sldId id="428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92"/>
    <a:srgbClr val="EB4747"/>
    <a:srgbClr val="CC0000"/>
    <a:srgbClr val="FF0000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598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Заключено 73 договора на сумму </a:t>
          </a:r>
          <a:r>
            <a: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27 млн. руб.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Согласно этим договорам в 2015 году будет обучено 4 273 человека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Еще </a:t>
          </a:r>
          <a:r>
            <a: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1026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человек по программам ДПО будет обучено по 6 договорам, финансируемым из статьи Координационная работа в регионах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Итого в 2015 году будет обучено за счет сметы НОСТРОЙ </a:t>
          </a:r>
          <a:r>
            <a: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5299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человек. В этом году из договоров исключено обязательное тестирование слушателей в ЕСА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3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264643-B627-4726-B9C5-543C539A6218}" type="presOf" srcId="{492BA6B9-F35F-4749-8364-0F1CDA1A9A40}" destId="{02842844-2E50-483D-A5A2-E97785C60DC6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4E5B9237-0412-481B-B586-1906D5B381E7}" type="presOf" srcId="{DF634C0D-500D-4CED-A454-C4BDF7BCAB71}" destId="{C9A388CF-2E91-4392-AEA0-05BE04FF36A1}" srcOrd="0" destOrd="0" presId="urn:microsoft.com/office/officeart/2005/8/layout/chevron2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D5BE4AD7-57B2-4C4B-9CC1-428761213A66}" type="presOf" srcId="{F49650C7-25BB-4895-9171-E167187D96BA}" destId="{7C36CB5A-38E3-42D4-8FE8-569DD73B728E}" srcOrd="0" destOrd="0" presId="urn:microsoft.com/office/officeart/2005/8/layout/chevron2"/>
    <dgm:cxn modelId="{0FDA5503-483E-45CB-B268-440638C1E558}" type="presOf" srcId="{27CA51D4-465F-4F7A-AD22-2DEBD4EA2EC1}" destId="{7453849F-C955-4245-A5CB-1C1CB84C7FBF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1DF6E0C6-F9A4-40F3-A723-3BCF85C9679F}" type="presOf" srcId="{F3732164-5C4B-4FAB-9DCB-9B3906713856}" destId="{560290B6-6B83-4DE4-A89E-5CD3CB687AB9}" srcOrd="0" destOrd="0" presId="urn:microsoft.com/office/officeart/2005/8/layout/chevron2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78776A57-97EA-48BE-97FA-EF3818F67DD7}" type="presOf" srcId="{06584DDA-2CF5-4204-8685-9B21ACBC40C6}" destId="{68E1EA8D-B99A-4E0F-9DCB-8D07706F38F6}" srcOrd="0" destOrd="0" presId="urn:microsoft.com/office/officeart/2005/8/layout/chevron2"/>
    <dgm:cxn modelId="{0CDF695F-44CE-4665-BA6D-1A6C472D70BB}" type="presOf" srcId="{C90A8CC9-ADD8-4E7A-8068-1693683E5D43}" destId="{8C8F7837-1E3A-4905-8608-36809E0B2A79}" srcOrd="0" destOrd="0" presId="urn:microsoft.com/office/officeart/2005/8/layout/chevron2"/>
    <dgm:cxn modelId="{D00F6796-243A-433E-8C86-518B25950BE7}" type="presParOf" srcId="{7453849F-C955-4245-A5CB-1C1CB84C7FBF}" destId="{7231E4E3-88F0-4A44-91A8-6D496F93623C}" srcOrd="0" destOrd="0" presId="urn:microsoft.com/office/officeart/2005/8/layout/chevron2"/>
    <dgm:cxn modelId="{C9157955-46ED-44F2-A486-CD59643B826A}" type="presParOf" srcId="{7231E4E3-88F0-4A44-91A8-6D496F93623C}" destId="{560290B6-6B83-4DE4-A89E-5CD3CB687AB9}" srcOrd="0" destOrd="0" presId="urn:microsoft.com/office/officeart/2005/8/layout/chevron2"/>
    <dgm:cxn modelId="{B393FBEF-B4B5-4007-BDDF-6A1519C92527}" type="presParOf" srcId="{7231E4E3-88F0-4A44-91A8-6D496F93623C}" destId="{02842844-2E50-483D-A5A2-E97785C60DC6}" srcOrd="1" destOrd="0" presId="urn:microsoft.com/office/officeart/2005/8/layout/chevron2"/>
    <dgm:cxn modelId="{35546531-98F6-453A-8D22-F1EC38AB2049}" type="presParOf" srcId="{7453849F-C955-4245-A5CB-1C1CB84C7FBF}" destId="{FDF011F1-204D-43E3-AC41-D3D87DDB8B7C}" srcOrd="1" destOrd="0" presId="urn:microsoft.com/office/officeart/2005/8/layout/chevron2"/>
    <dgm:cxn modelId="{BC6358F1-1B8B-403A-A768-93C09B2555E4}" type="presParOf" srcId="{7453849F-C955-4245-A5CB-1C1CB84C7FBF}" destId="{7808D10E-FECF-4D7C-897A-0B57914051C5}" srcOrd="2" destOrd="0" presId="urn:microsoft.com/office/officeart/2005/8/layout/chevron2"/>
    <dgm:cxn modelId="{43EB3461-567C-4303-9E1E-6A72080BC6D9}" type="presParOf" srcId="{7808D10E-FECF-4D7C-897A-0B57914051C5}" destId="{68E1EA8D-B99A-4E0F-9DCB-8D07706F38F6}" srcOrd="0" destOrd="0" presId="urn:microsoft.com/office/officeart/2005/8/layout/chevron2"/>
    <dgm:cxn modelId="{751A7B58-E3B9-404F-A9B9-6E1910D42474}" type="presParOf" srcId="{7808D10E-FECF-4D7C-897A-0B57914051C5}" destId="{C9A388CF-2E91-4392-AEA0-05BE04FF36A1}" srcOrd="1" destOrd="0" presId="urn:microsoft.com/office/officeart/2005/8/layout/chevron2"/>
    <dgm:cxn modelId="{4A89F8CB-D2A7-4DD3-8D16-A41EEEB6F940}" type="presParOf" srcId="{7453849F-C955-4245-A5CB-1C1CB84C7FBF}" destId="{D96B4D19-898E-42AC-A21D-393E52CC9AC6}" srcOrd="3" destOrd="0" presId="urn:microsoft.com/office/officeart/2005/8/layout/chevron2"/>
    <dgm:cxn modelId="{572871B6-83F6-4577-A38A-EA193E5D09BA}" type="presParOf" srcId="{7453849F-C955-4245-A5CB-1C1CB84C7FBF}" destId="{A0A0FED7-8ECB-42F2-AD3C-F7AFA10E5483}" srcOrd="4" destOrd="0" presId="urn:microsoft.com/office/officeart/2005/8/layout/chevron2"/>
    <dgm:cxn modelId="{0A3DB5E5-A4B6-4F55-907E-E101BA48EB77}" type="presParOf" srcId="{A0A0FED7-8ECB-42F2-AD3C-F7AFA10E5483}" destId="{7C36CB5A-38E3-42D4-8FE8-569DD73B728E}" srcOrd="0" destOrd="0" presId="urn:microsoft.com/office/officeart/2005/8/layout/chevron2"/>
    <dgm:cxn modelId="{A7CB881A-77E3-4FDA-9668-27DA9DECE8A7}" type="presParOf" srcId="{A0A0FED7-8ECB-42F2-AD3C-F7AFA10E5483}" destId="{8C8F7837-1E3A-4905-8608-36809E0B2A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Разработка и внедрение профессиональных стандартов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Актуализация ФГОС и программ ДПО на соответствие профессиональным стандартам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 как ВПО, СПО так и ДПО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0BE17-66C6-49D6-9B15-621E27BB8AA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7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Проведение независимой оценки квалификаций</a:t>
          </a:r>
          <a:endParaRPr lang="ru-RU" sz="17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 custScaleY="9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4C961-EB45-45E0-AA80-625E5B81944E}" type="presOf" srcId="{F49650C7-25BB-4895-9171-E167187D96BA}" destId="{7C36CB5A-38E3-42D4-8FE8-569DD73B728E}" srcOrd="0" destOrd="0" presId="urn:microsoft.com/office/officeart/2005/8/layout/chevron2"/>
    <dgm:cxn modelId="{32712848-9A8F-4A9B-ABAD-F3CB80DFB987}" type="presOf" srcId="{DF634C0D-500D-4CED-A454-C4BDF7BCAB71}" destId="{C9A388CF-2E91-4392-AEA0-05BE04FF36A1}" srcOrd="0" destOrd="0" presId="urn:microsoft.com/office/officeart/2005/8/layout/chevron2"/>
    <dgm:cxn modelId="{EAA3E0A5-60FE-45A1-AF0E-D34B352A2228}" type="presOf" srcId="{C90A8CC9-ADD8-4E7A-8068-1693683E5D43}" destId="{8C8F7837-1E3A-4905-8608-36809E0B2A79}" srcOrd="0" destOrd="0" presId="urn:microsoft.com/office/officeart/2005/8/layout/chevron2"/>
    <dgm:cxn modelId="{A5048018-AD16-4915-8488-B4E48DCF5558}" type="presOf" srcId="{492BA6B9-F35F-4749-8364-0F1CDA1A9A40}" destId="{02842844-2E50-483D-A5A2-E97785C60DC6}" srcOrd="0" destOrd="0" presId="urn:microsoft.com/office/officeart/2005/8/layout/chevron2"/>
    <dgm:cxn modelId="{32647F0B-8312-482F-B783-F0C3928B294C}" type="presOf" srcId="{8826E27E-344F-43EF-B773-787B463B2B49}" destId="{A23EC147-C44E-43A2-B9C6-E87BDE80DF58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95237817-BFBE-4153-B91E-1B4A2D34BCE7}" type="presOf" srcId="{06584DDA-2CF5-4204-8685-9B21ACBC40C6}" destId="{68E1EA8D-B99A-4E0F-9DCB-8D07706F38F6}" srcOrd="0" destOrd="0" presId="urn:microsoft.com/office/officeart/2005/8/layout/chevron2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1530ED82-F41C-4C94-9C39-1E1CB0BE58CB}" type="presOf" srcId="{F3732164-5C4B-4FAB-9DCB-9B3906713856}" destId="{560290B6-6B83-4DE4-A89E-5CD3CB687AB9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5BD0A278-3AF1-407A-A946-58513D15C0B0}" type="presOf" srcId="{27CA51D4-465F-4F7A-AD22-2DEBD4EA2EC1}" destId="{7453849F-C955-4245-A5CB-1C1CB84C7FBF}" srcOrd="0" destOrd="0" presId="urn:microsoft.com/office/officeart/2005/8/layout/chevron2"/>
    <dgm:cxn modelId="{11F9D13C-43BD-4AF1-A758-9466AD9320D0}" type="presOf" srcId="{A260BE17-66C6-49D6-9B15-621E27BB8AA8}" destId="{64FED279-CFDE-4521-B72D-A62EE86563F6}" srcOrd="0" destOrd="0" presId="urn:microsoft.com/office/officeart/2005/8/layout/chevron2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6D9A6446-5C08-4A58-83A7-C91A661B3248}" type="presParOf" srcId="{7453849F-C955-4245-A5CB-1C1CB84C7FBF}" destId="{7231E4E3-88F0-4A44-91A8-6D496F93623C}" srcOrd="0" destOrd="0" presId="urn:microsoft.com/office/officeart/2005/8/layout/chevron2"/>
    <dgm:cxn modelId="{77C535E7-28D2-4524-9462-841BED902AB6}" type="presParOf" srcId="{7231E4E3-88F0-4A44-91A8-6D496F93623C}" destId="{560290B6-6B83-4DE4-A89E-5CD3CB687AB9}" srcOrd="0" destOrd="0" presId="urn:microsoft.com/office/officeart/2005/8/layout/chevron2"/>
    <dgm:cxn modelId="{61D3CA98-766D-4D8B-B2F5-C50A7E5045B2}" type="presParOf" srcId="{7231E4E3-88F0-4A44-91A8-6D496F93623C}" destId="{02842844-2E50-483D-A5A2-E97785C60DC6}" srcOrd="1" destOrd="0" presId="urn:microsoft.com/office/officeart/2005/8/layout/chevron2"/>
    <dgm:cxn modelId="{54107030-F00B-4DD3-A693-1E60CDEDB6C6}" type="presParOf" srcId="{7453849F-C955-4245-A5CB-1C1CB84C7FBF}" destId="{FDF011F1-204D-43E3-AC41-D3D87DDB8B7C}" srcOrd="1" destOrd="0" presId="urn:microsoft.com/office/officeart/2005/8/layout/chevron2"/>
    <dgm:cxn modelId="{0084214E-6E7A-4667-8121-0A7DCED7E3B4}" type="presParOf" srcId="{7453849F-C955-4245-A5CB-1C1CB84C7FBF}" destId="{7808D10E-FECF-4D7C-897A-0B57914051C5}" srcOrd="2" destOrd="0" presId="urn:microsoft.com/office/officeart/2005/8/layout/chevron2"/>
    <dgm:cxn modelId="{66FB6223-35AB-472E-A4E2-167DED7971A1}" type="presParOf" srcId="{7808D10E-FECF-4D7C-897A-0B57914051C5}" destId="{68E1EA8D-B99A-4E0F-9DCB-8D07706F38F6}" srcOrd="0" destOrd="0" presId="urn:microsoft.com/office/officeart/2005/8/layout/chevron2"/>
    <dgm:cxn modelId="{640E8C66-B278-4183-9E9A-7CBF21E40DF0}" type="presParOf" srcId="{7808D10E-FECF-4D7C-897A-0B57914051C5}" destId="{C9A388CF-2E91-4392-AEA0-05BE04FF36A1}" srcOrd="1" destOrd="0" presId="urn:microsoft.com/office/officeart/2005/8/layout/chevron2"/>
    <dgm:cxn modelId="{BE511601-4B62-49FC-9869-E770CB1CF3F2}" type="presParOf" srcId="{7453849F-C955-4245-A5CB-1C1CB84C7FBF}" destId="{D96B4D19-898E-42AC-A21D-393E52CC9AC6}" srcOrd="3" destOrd="0" presId="urn:microsoft.com/office/officeart/2005/8/layout/chevron2"/>
    <dgm:cxn modelId="{AC21832C-3235-4592-AABC-68E54482DFBF}" type="presParOf" srcId="{7453849F-C955-4245-A5CB-1C1CB84C7FBF}" destId="{A0A0FED7-8ECB-42F2-AD3C-F7AFA10E5483}" srcOrd="4" destOrd="0" presId="urn:microsoft.com/office/officeart/2005/8/layout/chevron2"/>
    <dgm:cxn modelId="{90D4A0E4-29D2-43E1-B515-70B0DF8387AF}" type="presParOf" srcId="{A0A0FED7-8ECB-42F2-AD3C-F7AFA10E5483}" destId="{7C36CB5A-38E3-42D4-8FE8-569DD73B728E}" srcOrd="0" destOrd="0" presId="urn:microsoft.com/office/officeart/2005/8/layout/chevron2"/>
    <dgm:cxn modelId="{A26F0869-47F0-4389-B15E-8685020498B0}" type="presParOf" srcId="{A0A0FED7-8ECB-42F2-AD3C-F7AFA10E5483}" destId="{8C8F7837-1E3A-4905-8608-36809E0B2A79}" srcOrd="1" destOrd="0" presId="urn:microsoft.com/office/officeart/2005/8/layout/chevron2"/>
    <dgm:cxn modelId="{5961F927-97F9-4369-BAF5-DBBA8BBC814C}" type="presParOf" srcId="{7453849F-C955-4245-A5CB-1C1CB84C7FBF}" destId="{2E409694-C2FA-4515-8AB5-61C5F31B8F09}" srcOrd="5" destOrd="0" presId="urn:microsoft.com/office/officeart/2005/8/layout/chevron2"/>
    <dgm:cxn modelId="{7897F38F-9C04-4C88-8B36-67528E1EDA5B}" type="presParOf" srcId="{7453849F-C955-4245-A5CB-1C1CB84C7FBF}" destId="{DD953B3E-1880-482C-BCFA-CD44EBB856E1}" srcOrd="6" destOrd="0" presId="urn:microsoft.com/office/officeart/2005/8/layout/chevron2"/>
    <dgm:cxn modelId="{8885BAED-B227-4153-B88A-C71E7220156A}" type="presParOf" srcId="{DD953B3E-1880-482C-BCFA-CD44EBB856E1}" destId="{A23EC147-C44E-43A2-B9C6-E87BDE80DF58}" srcOrd="0" destOrd="0" presId="urn:microsoft.com/office/officeart/2005/8/layout/chevron2"/>
    <dgm:cxn modelId="{C34D7BF6-1E0F-4973-ABF3-F3A2831DFD96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249533" y="251818"/>
          <a:ext cx="1663558" cy="116449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84531"/>
        <a:ext cx="1164491" cy="499067"/>
      </dsp:txXfrm>
    </dsp:sp>
    <dsp:sp modelId="{02842844-2E50-483D-A5A2-E97785C60DC6}">
      <dsp:nvSpPr>
        <dsp:cNvPr id="0" name=""/>
        <dsp:cNvSpPr/>
      </dsp:nvSpPr>
      <dsp:spPr>
        <a:xfrm rot="5400000">
          <a:off x="4166279" y="-3018015"/>
          <a:ext cx="1081313" cy="7117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Заключено 73 договора на сумму </a:t>
          </a:r>
          <a:r>
            <a:rPr lang="ru-RU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27 млн. руб.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Согласно этим договорам в 2015 году будет обучено 4 273 человека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8264" y="52785"/>
        <a:ext cx="7064559" cy="975743"/>
      </dsp:txXfrm>
    </dsp:sp>
    <dsp:sp modelId="{68E1EA8D-B99A-4E0F-9DCB-8D07706F38F6}">
      <dsp:nvSpPr>
        <dsp:cNvPr id="0" name=""/>
        <dsp:cNvSpPr/>
      </dsp:nvSpPr>
      <dsp:spPr>
        <a:xfrm rot="5400000">
          <a:off x="-249533" y="1722010"/>
          <a:ext cx="1663558" cy="116449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054723"/>
        <a:ext cx="1164491" cy="499067"/>
      </dsp:txXfrm>
    </dsp:sp>
    <dsp:sp modelId="{C9A388CF-2E91-4392-AEA0-05BE04FF36A1}">
      <dsp:nvSpPr>
        <dsp:cNvPr id="0" name=""/>
        <dsp:cNvSpPr/>
      </dsp:nvSpPr>
      <dsp:spPr>
        <a:xfrm rot="5400000">
          <a:off x="4182506" y="-1545539"/>
          <a:ext cx="1081313" cy="7117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Еще </a:t>
          </a:r>
          <a:r>
            <a:rPr lang="ru-RU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1026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человек по программам ДПО будет обучено по 6 договорам, финансируемым из статьи Координационная работа в регионах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4491" y="1525261"/>
        <a:ext cx="7064559" cy="975743"/>
      </dsp:txXfrm>
    </dsp:sp>
    <dsp:sp modelId="{7C36CB5A-38E3-42D4-8FE8-569DD73B728E}">
      <dsp:nvSpPr>
        <dsp:cNvPr id="0" name=""/>
        <dsp:cNvSpPr/>
      </dsp:nvSpPr>
      <dsp:spPr>
        <a:xfrm rot="5400000">
          <a:off x="-249533" y="3192202"/>
          <a:ext cx="1663558" cy="116449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524915"/>
        <a:ext cx="1164491" cy="499067"/>
      </dsp:txXfrm>
    </dsp:sp>
    <dsp:sp modelId="{8C8F7837-1E3A-4905-8608-36809E0B2A79}">
      <dsp:nvSpPr>
        <dsp:cNvPr id="0" name=""/>
        <dsp:cNvSpPr/>
      </dsp:nvSpPr>
      <dsp:spPr>
        <a:xfrm rot="5400000">
          <a:off x="4182506" y="-75347"/>
          <a:ext cx="1081313" cy="7117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Итого в 2015 году будет обучено за счет сметы НОСТРОЙ </a:t>
          </a:r>
          <a:r>
            <a:rPr lang="ru-RU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5299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человек. В этом году из договоров исключено обязательное тестирование слушателей в ЕСА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4491" y="2995453"/>
        <a:ext cx="7064559" cy="975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70451" y="172455"/>
          <a:ext cx="1136341" cy="79543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9722"/>
        <a:ext cx="795438" cy="340903"/>
      </dsp:txXfrm>
    </dsp:sp>
    <dsp:sp modelId="{02842844-2E50-483D-A5A2-E97785C60DC6}">
      <dsp:nvSpPr>
        <dsp:cNvPr id="0" name=""/>
        <dsp:cNvSpPr/>
      </dsp:nvSpPr>
      <dsp:spPr>
        <a:xfrm rot="5400000">
          <a:off x="4259445" y="-3481566"/>
          <a:ext cx="738621" cy="770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Разработка и внедрение профессиональных стандартов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7879" y="36057"/>
        <a:ext cx="7665697" cy="666507"/>
      </dsp:txXfrm>
    </dsp:sp>
    <dsp:sp modelId="{68E1EA8D-B99A-4E0F-9DCB-8D07706F38F6}">
      <dsp:nvSpPr>
        <dsp:cNvPr id="0" name=""/>
        <dsp:cNvSpPr/>
      </dsp:nvSpPr>
      <dsp:spPr>
        <a:xfrm rot="5400000">
          <a:off x="-170451" y="1160491"/>
          <a:ext cx="1136341" cy="79543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87758"/>
        <a:ext cx="795438" cy="340903"/>
      </dsp:txXfrm>
    </dsp:sp>
    <dsp:sp modelId="{C9A388CF-2E91-4392-AEA0-05BE04FF36A1}">
      <dsp:nvSpPr>
        <dsp:cNvPr id="0" name=""/>
        <dsp:cNvSpPr/>
      </dsp:nvSpPr>
      <dsp:spPr>
        <a:xfrm rot="5400000">
          <a:off x="4277005" y="-2491526"/>
          <a:ext cx="738621" cy="770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Актуализация ФГОС и программ ДПО на соответствие профессиональным стандартам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5439" y="1026097"/>
        <a:ext cx="7665697" cy="666507"/>
      </dsp:txXfrm>
    </dsp:sp>
    <dsp:sp modelId="{7C36CB5A-38E3-42D4-8FE8-569DD73B728E}">
      <dsp:nvSpPr>
        <dsp:cNvPr id="0" name=""/>
        <dsp:cNvSpPr/>
      </dsp:nvSpPr>
      <dsp:spPr>
        <a:xfrm rot="5400000">
          <a:off x="-170451" y="2148526"/>
          <a:ext cx="1136341" cy="79543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75793"/>
        <a:ext cx="795438" cy="340903"/>
      </dsp:txXfrm>
    </dsp:sp>
    <dsp:sp modelId="{8C8F7837-1E3A-4905-8608-36809E0B2A79}">
      <dsp:nvSpPr>
        <dsp:cNvPr id="0" name=""/>
        <dsp:cNvSpPr/>
      </dsp:nvSpPr>
      <dsp:spPr>
        <a:xfrm rot="5400000">
          <a:off x="4277005" y="-1503491"/>
          <a:ext cx="738621" cy="770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 как ВПО, СПО так и ДПО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5439" y="2014132"/>
        <a:ext cx="7665697" cy="666507"/>
      </dsp:txXfrm>
    </dsp:sp>
    <dsp:sp modelId="{A23EC147-C44E-43A2-B9C6-E87BDE80DF58}">
      <dsp:nvSpPr>
        <dsp:cNvPr id="0" name=""/>
        <dsp:cNvSpPr/>
      </dsp:nvSpPr>
      <dsp:spPr>
        <a:xfrm rot="5400000">
          <a:off x="-170451" y="3138566"/>
          <a:ext cx="1136341" cy="79543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65833"/>
        <a:ext cx="795438" cy="340903"/>
      </dsp:txXfrm>
    </dsp:sp>
    <dsp:sp modelId="{64FED279-CFDE-4521-B72D-A62EE86563F6}">
      <dsp:nvSpPr>
        <dsp:cNvPr id="0" name=""/>
        <dsp:cNvSpPr/>
      </dsp:nvSpPr>
      <dsp:spPr>
        <a:xfrm rot="5400000">
          <a:off x="4281218" y="-515456"/>
          <a:ext cx="730194" cy="770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Проведение независимой оценки квалификаций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5439" y="3005968"/>
        <a:ext cx="7666109" cy="65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v.Krishtal@nostroy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1896"/>
            <a:ext cx="9144793" cy="6834208"/>
          </a:xfrm>
          <a:prstGeom prst="rect">
            <a:avLst/>
          </a:prstGeom>
        </p:spPr>
      </p:pic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5E810-C06F-4083-BD84-BB92AAEE3C21}" type="slidenum">
              <a:rPr lang="ru-RU" altLang="ru-RU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2" descr="C:\Users\Кришталь_ВВ\AppData\Local\Microsoft\Windows\Temporary Internet Files\Content.Outlook\7W7ZSSH2\Logo_NOSTROY - GIF (2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389"/>
            <a:ext cx="127984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584262" y="3189359"/>
            <a:ext cx="82802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Прикладные вопросы работы Ассоциации «Национальное объединение строителей» в области дополнительного профессионального образования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3408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Кришталь Владислав</a:t>
            </a: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49200" y="172062"/>
            <a:ext cx="7694800" cy="8984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ДПО для строительных организаций в 2015 году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FF85C-736D-4045-8C4C-A763FC94F6FC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alt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08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6695461"/>
              </p:ext>
            </p:extLst>
          </p:nvPr>
        </p:nvGraphicFramePr>
        <p:xfrm>
          <a:off x="404965" y="1628800"/>
          <a:ext cx="82818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3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49200" y="172062"/>
            <a:ext cx="7694800" cy="8984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практика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FF85C-736D-4045-8C4C-A763FC94F6FC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08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76566" y="5007082"/>
            <a:ext cx="85349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утвержденным профессиональным стандартам в области строительства уже разработаны и реализуются программы повышения квалификации и переподготовке кадров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 в России, так и в Республике Беларусь)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ont.ws/uploads/pic/2015/10/1365648869_66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9457"/>
            <a:ext cx="784887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4"/>
          <p:cNvSpPr>
            <a:spLocks/>
          </p:cNvSpPr>
          <p:nvPr/>
        </p:nvSpPr>
        <p:spPr bwMode="auto">
          <a:xfrm>
            <a:off x="0" y="-242888"/>
            <a:ext cx="9144000" cy="1454151"/>
          </a:xfrm>
          <a:custGeom>
            <a:avLst/>
            <a:gdLst>
              <a:gd name="T0" fmla="*/ 0 w 5783"/>
              <a:gd name="T1" fmla="*/ 2147483647 h 1776"/>
              <a:gd name="T2" fmla="*/ 2147483647 w 5783"/>
              <a:gd name="T3" fmla="*/ 2147483647 h 1776"/>
              <a:gd name="T4" fmla="*/ 2147483647 w 5783"/>
              <a:gd name="T5" fmla="*/ 2147483647 h 1776"/>
              <a:gd name="T6" fmla="*/ 0 w 5783"/>
              <a:gd name="T7" fmla="*/ 2147483647 h 1776"/>
              <a:gd name="T8" fmla="*/ 0 w 5783"/>
              <a:gd name="T9" fmla="*/ 2147483647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776"/>
              <a:gd name="T17" fmla="*/ 5783 w 5783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776">
                <a:moveTo>
                  <a:pt x="0" y="1677"/>
                </a:moveTo>
                <a:cubicBezTo>
                  <a:pt x="3704" y="0"/>
                  <a:pt x="1536" y="1776"/>
                  <a:pt x="5783" y="566"/>
                </a:cubicBezTo>
                <a:cubicBezTo>
                  <a:pt x="5783" y="350"/>
                  <a:pt x="5783" y="135"/>
                  <a:pt x="5783" y="135"/>
                </a:cubicBezTo>
                <a:lnTo>
                  <a:pt x="0" y="135"/>
                </a:lnTo>
                <a:cubicBezTo>
                  <a:pt x="0" y="135"/>
                  <a:pt x="0" y="1677"/>
                  <a:pt x="0" y="1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446213" y="71428"/>
            <a:ext cx="7515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Опыт НОСТРОЙ в сфере оценки квалификаций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B219F1-961C-4DEE-A7B6-54B5C93313F7}" type="slidenum">
              <a:rPr lang="ru-RU" altLang="ru-RU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700"/>
            <a:ext cx="13319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119" y="1304477"/>
            <a:ext cx="83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НОСТРОЙ создал и внедрил Единую систему аттестации руководителей и специалистов строительного комплекса.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0980"/>
            <a:ext cx="4173666" cy="2819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255" y="5300303"/>
            <a:ext cx="83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ЕСА ведется уникальный реестр из более чем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ИТРовцев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-строителей. Аттестация проходит в виде компьютерного тестирования на знание нормативно-технических документов. В тестовой базе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19 000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27" y="2210213"/>
            <a:ext cx="3964970" cy="28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4"/>
          <p:cNvSpPr>
            <a:spLocks/>
          </p:cNvSpPr>
          <p:nvPr/>
        </p:nvSpPr>
        <p:spPr bwMode="auto">
          <a:xfrm>
            <a:off x="0" y="-242888"/>
            <a:ext cx="9144000" cy="1454151"/>
          </a:xfrm>
          <a:custGeom>
            <a:avLst/>
            <a:gdLst>
              <a:gd name="T0" fmla="*/ 0 w 5783"/>
              <a:gd name="T1" fmla="*/ 2147483647 h 1776"/>
              <a:gd name="T2" fmla="*/ 2147483647 w 5783"/>
              <a:gd name="T3" fmla="*/ 2147483647 h 1776"/>
              <a:gd name="T4" fmla="*/ 2147483647 w 5783"/>
              <a:gd name="T5" fmla="*/ 2147483647 h 1776"/>
              <a:gd name="T6" fmla="*/ 0 w 5783"/>
              <a:gd name="T7" fmla="*/ 2147483647 h 1776"/>
              <a:gd name="T8" fmla="*/ 0 w 5783"/>
              <a:gd name="T9" fmla="*/ 2147483647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776"/>
              <a:gd name="T17" fmla="*/ 5783 w 5783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776">
                <a:moveTo>
                  <a:pt x="0" y="1677"/>
                </a:moveTo>
                <a:cubicBezTo>
                  <a:pt x="3704" y="0"/>
                  <a:pt x="1536" y="1776"/>
                  <a:pt x="5783" y="566"/>
                </a:cubicBezTo>
                <a:cubicBezTo>
                  <a:pt x="5783" y="350"/>
                  <a:pt x="5783" y="135"/>
                  <a:pt x="5783" y="135"/>
                </a:cubicBezTo>
                <a:lnTo>
                  <a:pt x="0" y="135"/>
                </a:lnTo>
                <a:cubicBezTo>
                  <a:pt x="0" y="135"/>
                  <a:pt x="0" y="1677"/>
                  <a:pt x="0" y="1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449238" y="-142125"/>
            <a:ext cx="751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Передача ЕСА Академии профессионального образования НОСТРОЙ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B219F1-961C-4DEE-A7B6-54B5C93313F7}" type="slidenum">
              <a:rPr lang="ru-RU" altLang="ru-RU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700"/>
            <a:ext cx="13319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431" y="1287800"/>
            <a:ext cx="8847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октября 2015 года состоялось заседание Совета НОСТРОЙ, на котором были рассмотрены вопросы функционирования ЕСА.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 НОСТРОЙ принял решение о передаче Академии функций по ведению, наполнению и техническому сопровождению ЕСА. Функции переданы путем предоставления простой (неисключительной) лицензии на программный комплекс системы аттестации НОСТРОЙ. Также Академии переданы права пользования на вопросы и ответы, разработанные НОСТРОЙ для целей компьютерного тестирования в ЕСА.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o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37" y="4041166"/>
            <a:ext cx="3748726" cy="24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ademy-nostroy.ru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0" y="4010886"/>
            <a:ext cx="27146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/>
          </p:nvPr>
        </p:nvGraphicFramePr>
        <p:xfrm>
          <a:off x="323528" y="2636912"/>
          <a:ext cx="849719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91204" y="180149"/>
            <a:ext cx="8785225" cy="248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Взаимодействие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 системой образования и требованиями рынка труда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строительстве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Строительная отрасль должна в существенной степени формировать требования к специалисту, с этой задачей можно справится 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участия профессионального сообщества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следующих процессах: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8913"/>
            <a:ext cx="1121519" cy="7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916832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v.Krishtal@nostroy.ru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987-31-50 (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336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Реализация программ ДПО для строительных организаций в 2015 году</vt:lpstr>
      <vt:lpstr>Международная практика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158</cp:revision>
  <cp:lastPrinted>2015-11-17T08:18:27Z</cp:lastPrinted>
  <dcterms:created xsi:type="dcterms:W3CDTF">2015-04-01T11:10:58Z</dcterms:created>
  <dcterms:modified xsi:type="dcterms:W3CDTF">2015-12-07T14:29:45Z</dcterms:modified>
</cp:coreProperties>
</file>