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18" r:id="rId3"/>
    <p:sldId id="323" r:id="rId4"/>
    <p:sldId id="324" r:id="rId5"/>
    <p:sldId id="325" r:id="rId6"/>
    <p:sldId id="339" r:id="rId7"/>
    <p:sldId id="328" r:id="rId8"/>
    <p:sldId id="331" r:id="rId9"/>
    <p:sldId id="332" r:id="rId10"/>
    <p:sldId id="333" r:id="rId11"/>
    <p:sldId id="334" r:id="rId12"/>
    <p:sldId id="335" r:id="rId13"/>
    <p:sldId id="338" r:id="rId14"/>
    <p:sldId id="340" r:id="rId15"/>
    <p:sldId id="337" r:id="rId16"/>
    <p:sldId id="336" r:id="rId17"/>
    <p:sldId id="343" r:id="rId18"/>
    <p:sldId id="341" r:id="rId19"/>
    <p:sldId id="322" r:id="rId20"/>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76DB6"/>
    <a:srgbClr val="8A970D"/>
    <a:srgbClr val="660066"/>
    <a:srgbClr val="000066"/>
    <a:srgbClr val="CC0000"/>
    <a:srgbClr val="0000A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5" autoAdjust="0"/>
    <p:restoredTop sz="94681" autoAdjust="0"/>
  </p:normalViewPr>
  <p:slideViewPr>
    <p:cSldViewPr>
      <p:cViewPr varScale="1">
        <p:scale>
          <a:sx n="85" d="100"/>
          <a:sy n="85" d="100"/>
        </p:scale>
        <p:origin x="-77" y="-197"/>
      </p:cViewPr>
      <p:guideLst>
        <p:guide orient="horz" pos="2160"/>
        <p:guide pos="2880"/>
      </p:guideLst>
    </p:cSldViewPr>
  </p:slideViewPr>
  <p:outlineViewPr>
    <p:cViewPr>
      <p:scale>
        <a:sx n="33" d="100"/>
        <a:sy n="33" d="100"/>
      </p:scale>
      <p:origin x="0" y="419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15509387845794911"/>
          <c:y val="0.12109525734936399"/>
          <c:w val="0.73243482205680943"/>
          <c:h val="0.70986791110633796"/>
        </c:manualLayout>
      </c:layout>
      <c:pieChart>
        <c:varyColors val="1"/>
        <c:ser>
          <c:idx val="0"/>
          <c:order val="0"/>
          <c:tx>
            <c:strRef>
              <c:f>Лист1!$B$1</c:f>
              <c:strCache>
                <c:ptCount val="1"/>
                <c:pt idx="0">
                  <c:v>Столбец1</c:v>
                </c:pt>
              </c:strCache>
            </c:strRef>
          </c:tx>
          <c:dLbls>
            <c:dLbl>
              <c:idx val="0"/>
              <c:layout>
                <c:manualLayout>
                  <c:x val="1.83508138735336E-2"/>
                  <c:y val="0"/>
                </c:manualLayout>
              </c:layout>
              <c:tx>
                <c:rich>
                  <a:bodyPr/>
                  <a:lstStyle/>
                  <a:p>
                    <a:r>
                      <a:rPr lang="ru-RU" dirty="0"/>
                      <a:t>Обрабатывающие </a:t>
                    </a:r>
                    <a:r>
                      <a:rPr lang="ru-RU" dirty="0" smtClean="0"/>
                      <a:t>производства </a:t>
                    </a:r>
                  </a:p>
                  <a:p>
                    <a:r>
                      <a:rPr lang="ru-RU" dirty="0" smtClean="0"/>
                      <a:t>15,2</a:t>
                    </a:r>
                    <a:r>
                      <a:rPr lang="ru-RU" dirty="0"/>
                      <a:t>%</a:t>
                    </a:r>
                  </a:p>
                </c:rich>
              </c:tx>
              <c:showVal val="1"/>
              <c:showCatName val="1"/>
              <c:extLst>
                <c:ext xmlns:c15="http://schemas.microsoft.com/office/drawing/2012/chart" uri="{CE6537A1-D6FC-4f65-9D91-7224C49458BB}">
                  <c15:layout/>
                </c:ext>
              </c:extLst>
            </c:dLbl>
            <c:dLbl>
              <c:idx val="1"/>
              <c:layout>
                <c:manualLayout>
                  <c:x val="5.0611679720771824E-2"/>
                  <c:y val="-8.0481445813857504E-3"/>
                </c:manualLayout>
              </c:layout>
              <c:tx>
                <c:rich>
                  <a:bodyPr/>
                  <a:lstStyle/>
                  <a:p>
                    <a:r>
                      <a:rPr lang="ru-RU" smtClean="0"/>
                      <a:t>Строительство</a:t>
                    </a:r>
                  </a:p>
                  <a:p>
                    <a:r>
                      <a:rPr lang="ru-RU" smtClean="0"/>
                      <a:t> </a:t>
                    </a:r>
                    <a:r>
                      <a:rPr lang="ru-RU"/>
                      <a:t>7,5%</a:t>
                    </a:r>
                  </a:p>
                </c:rich>
              </c:tx>
              <c:showVal val="1"/>
              <c:showCatName val="1"/>
              <c:extLst>
                <c:ext xmlns:c15="http://schemas.microsoft.com/office/drawing/2012/chart" uri="{CE6537A1-D6FC-4f65-9D91-7224C49458BB}">
                  <c15:layout/>
                </c:ext>
              </c:extLst>
            </c:dLbl>
            <c:dLbl>
              <c:idx val="2"/>
              <c:layout>
                <c:manualLayout>
                  <c:x val="-9.2455004999444767E-3"/>
                  <c:y val="0.11473807039148506"/>
                </c:manualLayout>
              </c:layout>
              <c:tx>
                <c:rich>
                  <a:bodyPr/>
                  <a:lstStyle/>
                  <a:p>
                    <a:r>
                      <a:rPr lang="ru-RU" dirty="0"/>
                      <a:t>Транспорт и </a:t>
                    </a:r>
                    <a:r>
                      <a:rPr lang="ru-RU" dirty="0" smtClean="0"/>
                      <a:t>связь </a:t>
                    </a:r>
                    <a:r>
                      <a:rPr lang="ru-RU" dirty="0"/>
                      <a:t>9,0%</a:t>
                    </a:r>
                  </a:p>
                </c:rich>
              </c:tx>
              <c:showVal val="1"/>
              <c:showCatName val="1"/>
              <c:extLst>
                <c:ext xmlns:c15="http://schemas.microsoft.com/office/drawing/2012/chart" uri="{CE6537A1-D6FC-4f65-9D91-7224C49458BB}">
                  <c15:layout/>
                </c:ext>
              </c:extLst>
            </c:dLbl>
            <c:dLbl>
              <c:idx val="3"/>
              <c:layout>
                <c:manualLayout>
                  <c:x val="2.343640058512033E-2"/>
                  <c:y val="8.633530915814118E-2"/>
                </c:manualLayout>
              </c:layout>
              <c:tx>
                <c:rich>
                  <a:bodyPr/>
                  <a:lstStyle/>
                  <a:p>
                    <a:r>
                      <a:rPr lang="ru-RU" dirty="0" smtClean="0"/>
                      <a:t>Торговля</a:t>
                    </a:r>
                  </a:p>
                  <a:p>
                    <a:r>
                      <a:rPr lang="ru-RU" dirty="0" smtClean="0"/>
                      <a:t> </a:t>
                    </a:r>
                    <a:r>
                      <a:rPr lang="ru-RU" dirty="0"/>
                      <a:t>18,1%</a:t>
                    </a:r>
                  </a:p>
                </c:rich>
              </c:tx>
              <c:showVal val="1"/>
              <c:showCatName val="1"/>
              <c:extLst>
                <c:ext xmlns:c15="http://schemas.microsoft.com/office/drawing/2012/chart" uri="{CE6537A1-D6FC-4f65-9D91-7224C49458BB}">
                  <c15:layout/>
                </c:ext>
              </c:extLst>
            </c:dLbl>
            <c:dLbl>
              <c:idx val="4"/>
              <c:layout>
                <c:manualLayout>
                  <c:x val="9.7369215920453195E-2"/>
                  <c:y val="4.6822727745546674E-2"/>
                </c:manualLayout>
              </c:layout>
              <c:tx>
                <c:rich>
                  <a:bodyPr/>
                  <a:lstStyle/>
                  <a:p>
                    <a:r>
                      <a:rPr lang="ru-RU" dirty="0"/>
                      <a:t>Государственное </a:t>
                    </a:r>
                    <a:r>
                      <a:rPr lang="ru-RU" dirty="0" smtClean="0"/>
                      <a:t>управление </a:t>
                    </a:r>
                  </a:p>
                  <a:p>
                    <a:r>
                      <a:rPr lang="ru-RU" dirty="0" smtClean="0"/>
                      <a:t>4,4</a:t>
                    </a:r>
                    <a:r>
                      <a:rPr lang="ru-RU" dirty="0"/>
                      <a:t>%</a:t>
                    </a:r>
                  </a:p>
                </c:rich>
              </c:tx>
              <c:showVal val="1"/>
              <c:showCatName val="1"/>
              <c:extLst>
                <c:ext xmlns:c15="http://schemas.microsoft.com/office/drawing/2012/chart" uri="{CE6537A1-D6FC-4f65-9D91-7224C49458BB}">
                  <c15:layout/>
                </c:ext>
              </c:extLst>
            </c:dLbl>
            <c:dLbl>
              <c:idx val="5"/>
              <c:layout>
                <c:manualLayout>
                  <c:x val="-2.6446945709736137E-2"/>
                  <c:y val="3.6323397165952627E-2"/>
                </c:manualLayout>
              </c:layout>
              <c:tx>
                <c:rich>
                  <a:bodyPr/>
                  <a:lstStyle/>
                  <a:p>
                    <a:r>
                      <a:rPr lang="ru-RU" smtClean="0"/>
                      <a:t>Наука</a:t>
                    </a:r>
                  </a:p>
                  <a:p>
                    <a:r>
                      <a:rPr lang="ru-RU" smtClean="0"/>
                      <a:t> </a:t>
                    </a:r>
                    <a:r>
                      <a:rPr lang="ru-RU"/>
                      <a:t>4,3%</a:t>
                    </a:r>
                  </a:p>
                </c:rich>
              </c:tx>
              <c:showVal val="1"/>
              <c:showCatName val="1"/>
              <c:extLst>
                <c:ext xmlns:c15="http://schemas.microsoft.com/office/drawing/2012/chart" uri="{CE6537A1-D6FC-4f65-9D91-7224C49458BB}">
                  <c15:layout/>
                </c:ext>
              </c:extLst>
            </c:dLbl>
            <c:dLbl>
              <c:idx val="6"/>
              <c:layout>
                <c:manualLayout>
                  <c:x val="-7.391366237084784E-3"/>
                  <c:y val="2.9517832755629834E-3"/>
                </c:manualLayout>
              </c:layout>
              <c:tx>
                <c:rich>
                  <a:bodyPr/>
                  <a:lstStyle/>
                  <a:p>
                    <a:r>
                      <a:rPr lang="ru-RU" dirty="0" smtClean="0"/>
                      <a:t>Образование</a:t>
                    </a:r>
                  </a:p>
                  <a:p>
                    <a:r>
                      <a:rPr lang="ru-RU" dirty="0" smtClean="0"/>
                      <a:t> </a:t>
                    </a:r>
                    <a:r>
                      <a:rPr lang="ru-RU" dirty="0"/>
                      <a:t>9,7%</a:t>
                    </a:r>
                  </a:p>
                </c:rich>
              </c:tx>
              <c:showVal val="1"/>
              <c:showCatName val="1"/>
              <c:extLst>
                <c:ext xmlns:c15="http://schemas.microsoft.com/office/drawing/2012/chart" uri="{CE6537A1-D6FC-4f65-9D91-7224C49458BB}">
                  <c15:layout/>
                </c:ext>
              </c:extLst>
            </c:dLbl>
            <c:dLbl>
              <c:idx val="7"/>
              <c:layout>
                <c:manualLayout>
                  <c:x val="-1.2308817538792007E-3"/>
                  <c:y val="2.6214142386894942E-2"/>
                </c:manualLayout>
              </c:layout>
              <c:tx>
                <c:rich>
                  <a:bodyPr/>
                  <a:lstStyle/>
                  <a:p>
                    <a:r>
                      <a:rPr lang="ru-RU" dirty="0" smtClean="0"/>
                      <a:t>Здравоохранение </a:t>
                    </a:r>
                    <a:r>
                      <a:rPr lang="ru-RU" dirty="0"/>
                      <a:t>8,0%</a:t>
                    </a:r>
                  </a:p>
                </c:rich>
              </c:tx>
              <c:showVal val="1"/>
              <c:showCatName val="1"/>
              <c:extLst>
                <c:ext xmlns:c15="http://schemas.microsoft.com/office/drawing/2012/chart" uri="{CE6537A1-D6FC-4f65-9D91-7224C49458BB}">
                  <c15:layout/>
                </c:ext>
              </c:extLst>
            </c:dLbl>
            <c:dLbl>
              <c:idx val="8"/>
              <c:layout>
                <c:manualLayout>
                  <c:x val="-3.2200878143169451E-2"/>
                  <c:y val="3.9585143900221227E-2"/>
                </c:manualLayout>
              </c:layout>
              <c:tx>
                <c:rich>
                  <a:bodyPr/>
                  <a:lstStyle/>
                  <a:p>
                    <a:r>
                      <a:rPr lang="ru-RU" smtClean="0"/>
                      <a:t>Финансы</a:t>
                    </a:r>
                  </a:p>
                  <a:p>
                    <a:r>
                      <a:rPr lang="ru-RU" smtClean="0"/>
                      <a:t> </a:t>
                    </a:r>
                    <a:r>
                      <a:rPr lang="ru-RU"/>
                      <a:t>3,00%</a:t>
                    </a:r>
                  </a:p>
                </c:rich>
              </c:tx>
              <c:showVal val="1"/>
              <c:showCatName val="1"/>
              <c:extLst>
                <c:ext xmlns:c15="http://schemas.microsoft.com/office/drawing/2012/chart" uri="{CE6537A1-D6FC-4f65-9D91-7224C49458BB}">
                  <c15:layout/>
                </c:ext>
              </c:extLst>
            </c:dLbl>
            <c:dLbl>
              <c:idx val="9"/>
              <c:layout>
                <c:manualLayout>
                  <c:x val="-4.8976560474762086E-2"/>
                  <c:y val="-6.7309257127901451E-2"/>
                </c:manualLayout>
              </c:layout>
              <c:tx>
                <c:rich>
                  <a:bodyPr/>
                  <a:lstStyle/>
                  <a:p>
                    <a:r>
                      <a:rPr lang="ru-RU"/>
                      <a:t>другие </a:t>
                    </a:r>
                    <a:r>
                      <a:rPr lang="ru-RU" smtClean="0"/>
                      <a:t>ВЭД</a:t>
                    </a:r>
                  </a:p>
                  <a:p>
                    <a:r>
                      <a:rPr lang="ru-RU" smtClean="0"/>
                      <a:t> </a:t>
                    </a:r>
                    <a:r>
                      <a:rPr lang="ru-RU"/>
                      <a:t>4,10%</a:t>
                    </a:r>
                  </a:p>
                </c:rich>
              </c:tx>
              <c:showVal val="1"/>
              <c:showCatName val="1"/>
              <c:extLst>
                <c:ext xmlns:c15="http://schemas.microsoft.com/office/drawing/2012/chart" uri="{CE6537A1-D6FC-4f65-9D91-7224C49458BB}">
                  <c15:layout/>
                </c:ext>
              </c:extLst>
            </c:dLbl>
            <c:dLbl>
              <c:idx val="10"/>
              <c:layout>
                <c:manualLayout>
                  <c:x val="-3.3100488834573913E-3"/>
                  <c:y val="3.3814958106697917E-3"/>
                </c:manualLayout>
              </c:layout>
              <c:tx>
                <c:rich>
                  <a:bodyPr/>
                  <a:lstStyle/>
                  <a:p>
                    <a:r>
                      <a:rPr lang="ru-RU" dirty="0"/>
                      <a:t>Операции с </a:t>
                    </a:r>
                    <a:r>
                      <a:rPr lang="ru-RU" dirty="0" smtClean="0"/>
                      <a:t>недвижимостью </a:t>
                    </a:r>
                    <a:r>
                      <a:rPr lang="ru-RU" dirty="0"/>
                      <a:t>16,90%</a:t>
                    </a:r>
                  </a:p>
                </c:rich>
              </c:tx>
              <c:showVal val="1"/>
              <c:showCatName val="1"/>
              <c:extLst>
                <c:ext xmlns:c15="http://schemas.microsoft.com/office/drawing/2012/chart" uri="{CE6537A1-D6FC-4f65-9D91-7224C49458BB}">
                  <c15:layout/>
                </c:ext>
              </c:extLst>
            </c:dLbl>
            <c:spPr>
              <a:noFill/>
              <a:ln>
                <a:noFill/>
              </a:ln>
              <a:effectLst/>
            </c:spPr>
            <c:txPr>
              <a:bodyPr/>
              <a:lstStyle/>
              <a:p>
                <a:pPr>
                  <a:defRPr sz="1400" b="1" i="0" baseline="0">
                    <a:latin typeface="Calibri" pitchFamily="34" charset="0"/>
                  </a:defRPr>
                </a:pPr>
                <a:endParaRPr lang="ru-RU"/>
              </a:p>
            </c:txPr>
            <c:showVal val="1"/>
            <c:showCatName val="1"/>
            <c:showLeaderLines val="1"/>
            <c:extLst>
              <c:ext xmlns:c15="http://schemas.microsoft.com/office/drawing/2012/chart" uri="{CE6537A1-D6FC-4f65-9D91-7224C49458BB}"/>
            </c:extLst>
          </c:dLbls>
          <c:cat>
            <c:strRef>
              <c:f>Лист1!$A$2:$A$12</c:f>
              <c:strCache>
                <c:ptCount val="11"/>
                <c:pt idx="0">
                  <c:v>Обрабатывающие производства</c:v>
                </c:pt>
                <c:pt idx="1">
                  <c:v>Строительство</c:v>
                </c:pt>
                <c:pt idx="2">
                  <c:v>Транспорт и связь</c:v>
                </c:pt>
                <c:pt idx="3">
                  <c:v>Торговля</c:v>
                </c:pt>
                <c:pt idx="4">
                  <c:v>Государственное управление</c:v>
                </c:pt>
                <c:pt idx="5">
                  <c:v>Наука</c:v>
                </c:pt>
                <c:pt idx="6">
                  <c:v>Образование</c:v>
                </c:pt>
                <c:pt idx="7">
                  <c:v>Здравоохранение</c:v>
                </c:pt>
                <c:pt idx="8">
                  <c:v>Финансы</c:v>
                </c:pt>
                <c:pt idx="9">
                  <c:v>другие ВЭД</c:v>
                </c:pt>
                <c:pt idx="10">
                  <c:v>Операции с недвижимостью</c:v>
                </c:pt>
              </c:strCache>
            </c:strRef>
          </c:cat>
          <c:val>
            <c:numRef>
              <c:f>Лист1!$B$2:$B$12</c:f>
              <c:numCache>
                <c:formatCode>0.0%</c:formatCode>
                <c:ptCount val="11"/>
                <c:pt idx="0">
                  <c:v>0.15200000000000011</c:v>
                </c:pt>
                <c:pt idx="1">
                  <c:v>7.5000000000000053E-2</c:v>
                </c:pt>
                <c:pt idx="2">
                  <c:v>9.0000000000000066E-2</c:v>
                </c:pt>
                <c:pt idx="3">
                  <c:v>0.18100000000000011</c:v>
                </c:pt>
                <c:pt idx="4">
                  <c:v>4.4000000000000018E-2</c:v>
                </c:pt>
                <c:pt idx="5">
                  <c:v>4.3000000000000003E-2</c:v>
                </c:pt>
                <c:pt idx="6">
                  <c:v>9.7000000000000045E-2</c:v>
                </c:pt>
                <c:pt idx="7">
                  <c:v>8.0000000000000071E-2</c:v>
                </c:pt>
                <c:pt idx="8" formatCode="0.00%">
                  <c:v>3.0000000000000016E-2</c:v>
                </c:pt>
                <c:pt idx="9" formatCode="0.00%">
                  <c:v>4.1000000000000002E-2</c:v>
                </c:pt>
                <c:pt idx="10" formatCode="0.00%">
                  <c:v>0.16900000000000012</c:v>
                </c:pt>
              </c:numCache>
            </c:numRef>
          </c:val>
        </c:ser>
        <c:firstSliceAng val="0"/>
      </c:pieChart>
    </c:plotArea>
    <c:plotVisOnly val="1"/>
    <c:dispBlanksAs val="zero"/>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35451181102362223"/>
          <c:y val="0.17265611634743411"/>
          <c:w val="0.49270853838582723"/>
          <c:h val="0.73906276211474098"/>
        </c:manualLayout>
      </c:layout>
      <c:pieChart>
        <c:varyColors val="1"/>
        <c:ser>
          <c:idx val="0"/>
          <c:order val="0"/>
          <c:tx>
            <c:strRef>
              <c:f>Лист1!$B$1</c:f>
              <c:strCache>
                <c:ptCount val="1"/>
                <c:pt idx="0">
                  <c:v>Струкутра трудовы мигрантов в Санкт-Петербурге, тыс.чел.</c:v>
                </c:pt>
              </c:strCache>
            </c:strRef>
          </c:tx>
          <c:spPr>
            <a:ln w="76200" cmpd="sng">
              <a:solidFill>
                <a:schemeClr val="bg1"/>
              </a:solidFill>
            </a:ln>
          </c:spPr>
          <c:dPt>
            <c:idx val="0"/>
            <c:spPr>
              <a:solidFill>
                <a:srgbClr val="276DB6"/>
              </a:solidFill>
              <a:ln w="76200" cmpd="sng">
                <a:noFill/>
              </a:ln>
              <a:effectLst/>
            </c:spPr>
          </c:dPt>
          <c:dPt>
            <c:idx val="1"/>
            <c:spPr>
              <a:solidFill>
                <a:srgbClr val="E269AB"/>
              </a:solidFill>
              <a:ln w="76200" cmpd="sng">
                <a:noFill/>
              </a:ln>
              <a:effectLst/>
            </c:spPr>
          </c:dPt>
          <c:dPt>
            <c:idx val="2"/>
            <c:spPr>
              <a:solidFill>
                <a:srgbClr val="1FDEC8"/>
              </a:solidFill>
              <a:ln w="76200" cmpd="sng">
                <a:noFill/>
              </a:ln>
              <a:effectLst/>
            </c:spPr>
          </c:dPt>
          <c:dLbls>
            <c:dLbl>
              <c:idx val="0"/>
              <c:layout>
                <c:manualLayout>
                  <c:x val="-0.14434580892644211"/>
                  <c:y val="1.2296566664827301E-2"/>
                </c:manualLayout>
              </c:layout>
              <c:showPercent val="1"/>
              <c:extLst>
                <c:ext xmlns:c15="http://schemas.microsoft.com/office/drawing/2012/chart" uri="{CE6537A1-D6FC-4f65-9D91-7224C49458BB}">
                  <c15:layout/>
                </c:ext>
              </c:extLst>
            </c:dLbl>
            <c:dLbl>
              <c:idx val="1"/>
              <c:layout>
                <c:manualLayout>
                  <c:x val="7.9492320959844709E-2"/>
                  <c:y val="-0.13841374640663512"/>
                </c:manualLayout>
              </c:layout>
              <c:showPercent val="1"/>
              <c:extLst>
                <c:ext xmlns:c15="http://schemas.microsoft.com/office/drawing/2012/chart" uri="{CE6537A1-D6FC-4f65-9D91-7224C49458BB}">
                  <c15:layout/>
                </c:ext>
              </c:extLst>
            </c:dLbl>
            <c:dLbl>
              <c:idx val="2"/>
              <c:layout>
                <c:manualLayout>
                  <c:x val="0.10886506189886"/>
                  <c:y val="0.11572624780227311"/>
                </c:manualLayout>
              </c:layout>
              <c:showPercent val="1"/>
              <c:extLst>
                <c:ext xmlns:c15="http://schemas.microsoft.com/office/drawing/2012/chart" uri="{CE6537A1-D6FC-4f65-9D91-7224C49458BB}">
                  <c15:layout/>
                </c:ext>
              </c:extLst>
            </c:dLbl>
            <c:spPr>
              <a:noFill/>
              <a:ln>
                <a:noFill/>
              </a:ln>
              <a:effectLst/>
            </c:spPr>
            <c:txPr>
              <a:bodyPr rot="0" vert="horz"/>
              <a:lstStyle/>
              <a:p>
                <a:pPr>
                  <a:defRPr sz="1800">
                    <a:solidFill>
                      <a:schemeClr val="bg1"/>
                    </a:solidFill>
                  </a:defRPr>
                </a:pPr>
                <a:endParaRPr lang="ru-RU"/>
              </a:p>
            </c:txP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Жители Ленинградской области</c:v>
                </c:pt>
                <c:pt idx="1">
                  <c:v>Жители других регионов РФ</c:v>
                </c:pt>
                <c:pt idx="2">
                  <c:v>Легально работающие иностранцы</c:v>
                </c:pt>
              </c:strCache>
            </c:strRef>
          </c:cat>
          <c:val>
            <c:numRef>
              <c:f>Лист1!$B$2:$B$4</c:f>
              <c:numCache>
                <c:formatCode>General</c:formatCode>
                <c:ptCount val="3"/>
                <c:pt idx="0">
                  <c:v>443</c:v>
                </c:pt>
                <c:pt idx="1">
                  <c:v>213</c:v>
                </c:pt>
                <c:pt idx="2">
                  <c:v>260</c:v>
                </c:pt>
              </c:numCache>
            </c:numRef>
          </c:val>
        </c:ser>
        <c:firstSliceAng val="0"/>
      </c:pieChart>
      <c:spPr>
        <a:noFill/>
        <a:ln>
          <a:noFill/>
        </a:ln>
        <a:effectLst/>
      </c:spPr>
    </c:plotArea>
    <c:legend>
      <c:legendPos val="l"/>
      <c:layout>
        <c:manualLayout>
          <c:xMode val="edge"/>
          <c:yMode val="edge"/>
          <c:x val="5.6856470987412935E-2"/>
          <c:y val="0.23303849452273029"/>
          <c:w val="0.20222407057459699"/>
          <c:h val="0.62235250846748802"/>
        </c:manualLayout>
      </c:layout>
      <c:spPr>
        <a:noFill/>
        <a:ln>
          <a:noFill/>
        </a:ln>
        <a:effectLst/>
      </c:spPr>
      <c:txPr>
        <a:bodyPr rot="0" vert="horz"/>
        <a:lstStyle/>
        <a:p>
          <a:pPr>
            <a:defRPr sz="1200"/>
          </a:pPr>
          <a:endParaRPr lang="ru-RU"/>
        </a:p>
      </c:txPr>
    </c:legend>
    <c:plotVisOnly val="1"/>
    <c:dispBlanksAs val="zero"/>
  </c:chart>
  <c:spPr>
    <a:noFill/>
    <a:ln>
      <a:noFill/>
    </a:ln>
    <a:effectLst/>
  </c:spPr>
  <c:txPr>
    <a:bodyPr/>
    <a:lstStyle/>
    <a:p>
      <a:pPr>
        <a:defRPr sz="1200">
          <a:latin typeface="Verdana"/>
          <a:cs typeface="Verdana"/>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rot="0" vert="horz"/>
          <a:lstStyle/>
          <a:p>
            <a:pPr>
              <a:defRPr/>
            </a:pPr>
            <a:r>
              <a:rPr lang="ru-RU"/>
              <a:t>Потребность организаций</a:t>
            </a:r>
            <a:br>
              <a:rPr lang="ru-RU"/>
            </a:br>
            <a:r>
              <a:rPr lang="ru-RU"/>
              <a:t>в работниках с 30.09.2014 по 23.06.2015, чел.</a:t>
            </a:r>
          </a:p>
        </c:rich>
      </c:tx>
      <c:layout>
        <c:manualLayout>
          <c:xMode val="edge"/>
          <c:yMode val="edge"/>
          <c:x val="0.26785906018274735"/>
          <c:y val="0"/>
        </c:manualLayout>
      </c:layout>
      <c:spPr>
        <a:noFill/>
        <a:ln>
          <a:noFill/>
        </a:ln>
        <a:effectLst/>
      </c:spPr>
    </c:title>
    <c:plotArea>
      <c:layout>
        <c:manualLayout>
          <c:layoutTarget val="inner"/>
          <c:xMode val="edge"/>
          <c:yMode val="edge"/>
          <c:x val="8.8283027121609806E-2"/>
          <c:y val="0.13531746031746525"/>
          <c:w val="0.87259587343250988"/>
          <c:h val="0.66235595550557802"/>
        </c:manualLayout>
      </c:layout>
      <c:lineChart>
        <c:grouping val="standard"/>
        <c:ser>
          <c:idx val="0"/>
          <c:order val="0"/>
          <c:cat>
            <c:numRef>
              <c:f>Лист1!$A$2:$A$37</c:f>
              <c:numCache>
                <c:formatCode>dd/mm/yyyy</c:formatCode>
                <c:ptCount val="36"/>
                <c:pt idx="0">
                  <c:v>41912</c:v>
                </c:pt>
                <c:pt idx="1">
                  <c:v>41919</c:v>
                </c:pt>
                <c:pt idx="2">
                  <c:v>41926</c:v>
                </c:pt>
                <c:pt idx="3">
                  <c:v>41933</c:v>
                </c:pt>
                <c:pt idx="4">
                  <c:v>41940</c:v>
                </c:pt>
                <c:pt idx="5">
                  <c:v>41947</c:v>
                </c:pt>
                <c:pt idx="6">
                  <c:v>41954</c:v>
                </c:pt>
                <c:pt idx="7">
                  <c:v>41961</c:v>
                </c:pt>
                <c:pt idx="8">
                  <c:v>41968</c:v>
                </c:pt>
                <c:pt idx="9">
                  <c:v>41975</c:v>
                </c:pt>
                <c:pt idx="10">
                  <c:v>41982</c:v>
                </c:pt>
                <c:pt idx="11">
                  <c:v>41989</c:v>
                </c:pt>
                <c:pt idx="12">
                  <c:v>42000</c:v>
                </c:pt>
                <c:pt idx="13">
                  <c:v>42024</c:v>
                </c:pt>
                <c:pt idx="14">
                  <c:v>42031</c:v>
                </c:pt>
                <c:pt idx="15">
                  <c:v>42038</c:v>
                </c:pt>
                <c:pt idx="16">
                  <c:v>42045</c:v>
                </c:pt>
                <c:pt idx="17">
                  <c:v>42052</c:v>
                </c:pt>
                <c:pt idx="18">
                  <c:v>42059</c:v>
                </c:pt>
                <c:pt idx="19">
                  <c:v>42066</c:v>
                </c:pt>
                <c:pt idx="20">
                  <c:v>42073</c:v>
                </c:pt>
                <c:pt idx="21">
                  <c:v>42080</c:v>
                </c:pt>
                <c:pt idx="22">
                  <c:v>42087</c:v>
                </c:pt>
                <c:pt idx="23">
                  <c:v>42094</c:v>
                </c:pt>
                <c:pt idx="24">
                  <c:v>42101</c:v>
                </c:pt>
                <c:pt idx="25">
                  <c:v>42108</c:v>
                </c:pt>
                <c:pt idx="26">
                  <c:v>42115</c:v>
                </c:pt>
                <c:pt idx="27">
                  <c:v>42122</c:v>
                </c:pt>
                <c:pt idx="28">
                  <c:v>42129</c:v>
                </c:pt>
                <c:pt idx="29">
                  <c:v>42136</c:v>
                </c:pt>
                <c:pt idx="30">
                  <c:v>42143</c:v>
                </c:pt>
                <c:pt idx="31">
                  <c:v>42150</c:v>
                </c:pt>
                <c:pt idx="32">
                  <c:v>42157</c:v>
                </c:pt>
                <c:pt idx="33">
                  <c:v>42164</c:v>
                </c:pt>
                <c:pt idx="34">
                  <c:v>42171</c:v>
                </c:pt>
                <c:pt idx="35">
                  <c:v>42178</c:v>
                </c:pt>
              </c:numCache>
            </c:numRef>
          </c:cat>
          <c:val>
            <c:numRef>
              <c:f>Лист1!$B$2:$B$37</c:f>
              <c:numCache>
                <c:formatCode>General</c:formatCode>
                <c:ptCount val="36"/>
                <c:pt idx="0">
                  <c:v>110876</c:v>
                </c:pt>
                <c:pt idx="1">
                  <c:v>113076</c:v>
                </c:pt>
                <c:pt idx="2">
                  <c:v>115790</c:v>
                </c:pt>
                <c:pt idx="3">
                  <c:v>117180</c:v>
                </c:pt>
                <c:pt idx="4">
                  <c:v>114040</c:v>
                </c:pt>
                <c:pt idx="5">
                  <c:v>113598</c:v>
                </c:pt>
                <c:pt idx="6">
                  <c:v>110340</c:v>
                </c:pt>
                <c:pt idx="7">
                  <c:v>110746</c:v>
                </c:pt>
                <c:pt idx="8">
                  <c:v>108305</c:v>
                </c:pt>
                <c:pt idx="9">
                  <c:v>106868</c:v>
                </c:pt>
                <c:pt idx="10">
                  <c:v>100715</c:v>
                </c:pt>
                <c:pt idx="11">
                  <c:v>97565</c:v>
                </c:pt>
                <c:pt idx="12">
                  <c:v>82888</c:v>
                </c:pt>
                <c:pt idx="13">
                  <c:v>81823</c:v>
                </c:pt>
                <c:pt idx="14">
                  <c:v>78443</c:v>
                </c:pt>
                <c:pt idx="15">
                  <c:v>73598</c:v>
                </c:pt>
                <c:pt idx="16">
                  <c:v>70620</c:v>
                </c:pt>
                <c:pt idx="17">
                  <c:v>71496</c:v>
                </c:pt>
                <c:pt idx="18">
                  <c:v>70389</c:v>
                </c:pt>
                <c:pt idx="19">
                  <c:v>56979</c:v>
                </c:pt>
                <c:pt idx="20">
                  <c:v>55029</c:v>
                </c:pt>
                <c:pt idx="21">
                  <c:v>53837</c:v>
                </c:pt>
                <c:pt idx="22">
                  <c:v>52337</c:v>
                </c:pt>
                <c:pt idx="23">
                  <c:v>52730</c:v>
                </c:pt>
                <c:pt idx="24">
                  <c:v>52832</c:v>
                </c:pt>
                <c:pt idx="25">
                  <c:v>52658</c:v>
                </c:pt>
                <c:pt idx="26">
                  <c:v>51447</c:v>
                </c:pt>
                <c:pt idx="27">
                  <c:v>52236</c:v>
                </c:pt>
                <c:pt idx="28">
                  <c:v>51500</c:v>
                </c:pt>
                <c:pt idx="29">
                  <c:v>52467</c:v>
                </c:pt>
                <c:pt idx="30">
                  <c:v>55435</c:v>
                </c:pt>
                <c:pt idx="31">
                  <c:v>55791</c:v>
                </c:pt>
                <c:pt idx="32">
                  <c:v>56129</c:v>
                </c:pt>
                <c:pt idx="33">
                  <c:v>61033</c:v>
                </c:pt>
                <c:pt idx="34">
                  <c:v>59265</c:v>
                </c:pt>
                <c:pt idx="35">
                  <c:v>59940</c:v>
                </c:pt>
              </c:numCache>
            </c:numRef>
          </c:val>
        </c:ser>
        <c:marker val="1"/>
        <c:axId val="85657856"/>
        <c:axId val="85663744"/>
      </c:lineChart>
      <c:dateAx>
        <c:axId val="85657856"/>
        <c:scaling>
          <c:orientation val="minMax"/>
        </c:scaling>
        <c:axPos val="b"/>
        <c:numFmt formatCode="dd/mm/yyyy" sourceLinked="1"/>
        <c:majorTickMark val="none"/>
        <c:tickLblPos val="nextTo"/>
        <c:spPr>
          <a:noFill/>
          <a:ln w="9525" cap="flat" cmpd="sng" algn="ctr">
            <a:solidFill>
              <a:schemeClr val="tx1">
                <a:lumMod val="15000"/>
                <a:lumOff val="85000"/>
              </a:schemeClr>
            </a:solidFill>
            <a:round/>
          </a:ln>
          <a:effectLst/>
        </c:spPr>
        <c:txPr>
          <a:bodyPr rot="-5400000" vert="horz"/>
          <a:lstStyle/>
          <a:p>
            <a:pPr>
              <a:defRPr/>
            </a:pPr>
            <a:endParaRPr lang="ru-RU"/>
          </a:p>
        </c:txPr>
        <c:crossAx val="85663744"/>
        <c:crosses val="autoZero"/>
        <c:auto val="1"/>
        <c:lblOffset val="100"/>
        <c:baseTimeUnit val="days"/>
      </c:dateAx>
      <c:valAx>
        <c:axId val="85663744"/>
        <c:scaling>
          <c:orientation val="minMax"/>
          <c:min val="4000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vert="horz"/>
          <a:lstStyle/>
          <a:p>
            <a:pPr>
              <a:defRPr/>
            </a:pPr>
            <a:endParaRPr lang="ru-RU"/>
          </a:p>
        </c:txPr>
        <c:crossAx val="85657856"/>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900">
          <a:latin typeface="Verdana"/>
          <a:cs typeface="Verdana"/>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rot="0" vert="horz"/>
          <a:lstStyle/>
          <a:p>
            <a:pPr>
              <a:defRPr/>
            </a:pPr>
            <a:r>
              <a:rPr lang="ru-RU"/>
              <a:t>Количество безработных граждан </a:t>
            </a:r>
            <a:br>
              <a:rPr lang="ru-RU"/>
            </a:br>
            <a:r>
              <a:rPr lang="ru-RU"/>
              <a:t>с 30.09.2014 по 23.06.2015, чел.</a:t>
            </a:r>
          </a:p>
        </c:rich>
      </c:tx>
      <c:layout>
        <c:manualLayout>
          <c:xMode val="edge"/>
          <c:yMode val="edge"/>
          <c:x val="0.31640512512728136"/>
          <c:y val="0"/>
        </c:manualLayout>
      </c:layout>
      <c:spPr>
        <a:noFill/>
        <a:ln>
          <a:noFill/>
        </a:ln>
        <a:effectLst/>
      </c:spPr>
    </c:title>
    <c:plotArea>
      <c:layout>
        <c:manualLayout>
          <c:layoutTarget val="inner"/>
          <c:xMode val="edge"/>
          <c:yMode val="edge"/>
          <c:x val="8.8283027121609806E-2"/>
          <c:y val="0.13531746031746525"/>
          <c:w val="0.87259587343250988"/>
          <c:h val="0.66235595550557802"/>
        </c:manualLayout>
      </c:layout>
      <c:lineChart>
        <c:grouping val="standard"/>
        <c:ser>
          <c:idx val="0"/>
          <c:order val="0"/>
          <c:dLbls>
            <c:dLbl>
              <c:idx val="0"/>
              <c:layout>
                <c:manualLayout>
                  <c:x val="-2.54901960784314E-2"/>
                  <c:y val="-3.8495188101487297E-2"/>
                </c:manualLayout>
              </c:layout>
              <c:showVal val="1"/>
              <c:extLst>
                <c:ext xmlns:c15="http://schemas.microsoft.com/office/drawing/2012/chart" uri="{CE6537A1-D6FC-4f65-9D91-7224C49458BB}">
                  <c15:layout/>
                </c:ext>
              </c:extLst>
            </c:dLbl>
            <c:dLbl>
              <c:idx val="1"/>
              <c:layout>
                <c:manualLayout>
                  <c:x val="-1.9607843137254902E-2"/>
                  <c:y val="6.2992125984252009E-2"/>
                </c:manualLayout>
              </c:layout>
              <c:showVal val="1"/>
              <c:extLst>
                <c:ext xmlns:c15="http://schemas.microsoft.com/office/drawing/2012/chart" uri="{CE6537A1-D6FC-4f65-9D91-7224C49458BB}">
                  <c15:layout/>
                </c:ext>
              </c:extLst>
            </c:dLbl>
            <c:dLbl>
              <c:idx val="2"/>
              <c:layout>
                <c:manualLayout>
                  <c:x val="-2.94117647058823E-2"/>
                  <c:y val="-4.8993875765529285E-2"/>
                </c:manualLayout>
              </c:layout>
              <c:showVal val="1"/>
              <c:extLst>
                <c:ext xmlns:c15="http://schemas.microsoft.com/office/drawing/2012/chart" uri="{CE6537A1-D6FC-4f65-9D91-7224C49458BB}">
                  <c15:layout/>
                </c:ext>
              </c:extLst>
            </c:dLbl>
            <c:dLbl>
              <c:idx val="3"/>
              <c:layout>
                <c:manualLayout>
                  <c:x val="-1.176470588235321E-2"/>
                  <c:y val="-5.2493438320211701E-2"/>
                </c:manualLayout>
              </c:layout>
              <c:showVal val="1"/>
              <c:extLst>
                <c:ext xmlns:c15="http://schemas.microsoft.com/office/drawing/2012/chart" uri="{CE6537A1-D6FC-4f65-9D91-7224C49458BB}">
                  <c15:layout/>
                </c:ext>
              </c:extLst>
            </c:dLbl>
            <c:dLbl>
              <c:idx val="4"/>
              <c:layout>
                <c:manualLayout>
                  <c:x val="-1.9607843137254902E-2"/>
                  <c:y val="5.2493438320211562E-2"/>
                </c:manualLayout>
              </c:layout>
              <c:showVal val="1"/>
              <c:extLst>
                <c:ext xmlns:c15="http://schemas.microsoft.com/office/drawing/2012/chart" uri="{CE6537A1-D6FC-4f65-9D91-7224C49458BB}">
                  <c15:layout/>
                </c:ext>
              </c:extLst>
            </c:dLbl>
            <c:dLbl>
              <c:idx val="5"/>
              <c:layout>
                <c:manualLayout>
                  <c:x val="-2.54901960784314E-2"/>
                  <c:y val="-4.5494313210849013E-2"/>
                </c:manualLayout>
              </c:layout>
              <c:showVal val="1"/>
              <c:extLst>
                <c:ext xmlns:c15="http://schemas.microsoft.com/office/drawing/2012/chart" uri="{CE6537A1-D6FC-4f65-9D91-7224C49458BB}">
                  <c15:layout/>
                </c:ext>
              </c:extLst>
            </c:dLbl>
            <c:dLbl>
              <c:idx val="8"/>
              <c:layout>
                <c:manualLayout>
                  <c:x val="-3.5294117647058899E-2"/>
                  <c:y val="-5.5993000874890834E-2"/>
                </c:manualLayout>
              </c:layout>
              <c:showVal val="1"/>
              <c:extLst>
                <c:ext xmlns:c15="http://schemas.microsoft.com/office/drawing/2012/chart" uri="{CE6537A1-D6FC-4f65-9D91-7224C49458BB}">
                  <c15:layout/>
                </c:ext>
              </c:extLst>
            </c:dLbl>
            <c:dLbl>
              <c:idx val="9"/>
              <c:layout>
                <c:manualLayout>
                  <c:x val="-2.7450980392156901E-2"/>
                  <c:y val="5.2493438320209924E-2"/>
                </c:manualLayout>
              </c:layout>
              <c:showVal val="1"/>
              <c:extLst>
                <c:ext xmlns:c15="http://schemas.microsoft.com/office/drawing/2012/chart" uri="{CE6537A1-D6FC-4f65-9D91-7224C49458BB}">
                  <c15:layout/>
                </c:ext>
              </c:extLst>
            </c:dLbl>
            <c:dLbl>
              <c:idx val="10"/>
              <c:layout>
                <c:manualLayout>
                  <c:x val="-2.3529411764705882E-2"/>
                  <c:y val="-5.5993000874890834E-2"/>
                </c:manualLayout>
              </c:layout>
              <c:showVal val="1"/>
              <c:extLst>
                <c:ext xmlns:c15="http://schemas.microsoft.com/office/drawing/2012/chart" uri="{CE6537A1-D6FC-4f65-9D91-7224C49458BB}">
                  <c15:layout/>
                </c:ext>
              </c:extLst>
            </c:dLbl>
            <c:dLbl>
              <c:idx val="12"/>
              <c:layout>
                <c:manualLayout>
                  <c:x val="-4.11764705882353E-2"/>
                  <c:y val="-5.2493438320211562E-2"/>
                </c:manualLayout>
              </c:layout>
              <c:showVal val="1"/>
              <c:extLst>
                <c:ext xmlns:c15="http://schemas.microsoft.com/office/drawing/2012/chart" uri="{CE6537A1-D6FC-4f65-9D91-7224C49458BB}">
                  <c15:layout/>
                </c:ext>
              </c:extLst>
            </c:dLbl>
            <c:dLbl>
              <c:idx val="14"/>
              <c:layout>
                <c:manualLayout>
                  <c:x val="-6.2745098039215713E-2"/>
                  <c:y val="3.4995625546806602E-3"/>
                </c:manualLayout>
              </c:layout>
              <c:showVal val="1"/>
              <c:extLst>
                <c:ext xmlns:c15="http://schemas.microsoft.com/office/drawing/2012/chart" uri="{CE6537A1-D6FC-4f65-9D91-7224C49458BB}">
                  <c15:layout/>
                </c:ext>
              </c:extLst>
            </c:dLbl>
            <c:dLbl>
              <c:idx val="15"/>
              <c:layout>
                <c:manualLayout>
                  <c:x val="-9.8039215686274508E-3"/>
                  <c:y val="2.7996500437445299E-2"/>
                </c:manualLayout>
              </c:layout>
              <c:showVal val="1"/>
              <c:extLst>
                <c:ext xmlns:c15="http://schemas.microsoft.com/office/drawing/2012/chart" uri="{CE6537A1-D6FC-4f65-9D91-7224C49458BB}">
                  <c15:layout/>
                </c:ext>
              </c:extLst>
            </c:dLbl>
            <c:dLbl>
              <c:idx val="16"/>
              <c:layout>
                <c:manualLayout>
                  <c:x val="7.8431372549019624E-3"/>
                  <c:y val="-1.0498687664042E-2"/>
                </c:manualLayout>
              </c:layout>
              <c:showVal val="1"/>
              <c:extLst>
                <c:ext xmlns:c15="http://schemas.microsoft.com/office/drawing/2012/chart" uri="{CE6537A1-D6FC-4f65-9D91-7224C49458BB}">
                  <c15:layout/>
                </c:ext>
              </c:extLst>
            </c:dLbl>
            <c:dLbl>
              <c:idx val="17"/>
              <c:layout>
                <c:manualLayout>
                  <c:x val="0"/>
                  <c:y val="-3.4995625546806602E-2"/>
                </c:manualLayout>
              </c:layout>
              <c:showVal val="1"/>
              <c:extLst>
                <c:ext xmlns:c15="http://schemas.microsoft.com/office/drawing/2012/chart" uri="{CE6537A1-D6FC-4f65-9D91-7224C49458BB}">
                  <c15:layout/>
                </c:ext>
              </c:extLst>
            </c:dLbl>
            <c:dLbl>
              <c:idx val="18"/>
              <c:layout>
                <c:manualLayout>
                  <c:x val="-7.8431372549019624E-3"/>
                  <c:y val="4.5494313210849013E-2"/>
                </c:manualLayout>
              </c:layout>
              <c:showVal val="1"/>
              <c:extLst>
                <c:ext xmlns:c15="http://schemas.microsoft.com/office/drawing/2012/chart" uri="{CE6537A1-D6FC-4f65-9D91-7224C49458BB}">
                  <c15:layout/>
                </c:ext>
              </c:extLst>
            </c:dLbl>
            <c:dLbl>
              <c:idx val="19"/>
              <c:layout>
                <c:manualLayout>
                  <c:x val="-5.5401662049861834E-3"/>
                  <c:y val="-4.1994750656167985E-2"/>
                </c:manualLayout>
              </c:layout>
              <c:showVal val="1"/>
              <c:extLst>
                <c:ext xmlns:c15="http://schemas.microsoft.com/office/drawing/2012/chart" uri="{CE6537A1-D6FC-4f65-9D91-7224C49458BB}">
                  <c15:layout/>
                </c:ext>
              </c:extLst>
            </c:dLbl>
            <c:dLbl>
              <c:idx val="20"/>
              <c:layout>
                <c:manualLayout>
                  <c:x val="-1.1080332409972301E-2"/>
                  <c:y val="5.2493438320210951E-2"/>
                </c:manualLayout>
              </c:layout>
              <c:showVal val="1"/>
              <c:extLst>
                <c:ext xmlns:c15="http://schemas.microsoft.com/office/drawing/2012/chart" uri="{CE6537A1-D6FC-4f65-9D91-7224C49458BB}">
                  <c15:layout/>
                </c:ext>
              </c:extLst>
            </c:dLbl>
            <c:dLbl>
              <c:idx val="21"/>
              <c:layout>
                <c:manualLayout>
                  <c:x val="-1.6496503828494199E-2"/>
                  <c:y val="-4.1994750656167895E-2"/>
                </c:manualLayout>
              </c:layout>
              <c:showVal val="1"/>
              <c:extLst>
                <c:ext xmlns:c15="http://schemas.microsoft.com/office/drawing/2012/chart" uri="{CE6537A1-D6FC-4f65-9D91-7224C49458BB}">
                  <c15:layout/>
                </c:ext>
              </c:extLst>
            </c:dLbl>
            <c:dLbl>
              <c:idx val="23"/>
              <c:layout>
                <c:manualLayout>
                  <c:x val="-1.9347037484885313E-2"/>
                  <c:y val="-3.8495188101487297E-2"/>
                </c:manualLayout>
              </c:layout>
              <c:showVal val="1"/>
              <c:extLst>
                <c:ext xmlns:c15="http://schemas.microsoft.com/office/drawing/2012/chart" uri="{CE6537A1-D6FC-4f65-9D91-7224C49458BB}">
                  <c15:layout/>
                </c:ext>
              </c:extLst>
            </c:dLbl>
            <c:dLbl>
              <c:idx val="24"/>
              <c:layout>
                <c:manualLayout>
                  <c:x val="-7.5843761850588783E-3"/>
                  <c:y val="4.1994750656167895E-2"/>
                </c:manualLayout>
              </c:layout>
              <c:showVal val="1"/>
              <c:extLst>
                <c:ext xmlns:c15="http://schemas.microsoft.com/office/drawing/2012/chart" uri="{CE6537A1-D6FC-4f65-9D91-7224C49458BB}">
                  <c15:layout/>
                </c:ext>
              </c:extLst>
            </c:dLbl>
            <c:dLbl>
              <c:idx val="25"/>
              <c:layout>
                <c:manualLayout>
                  <c:x val="-1.5168752370117607E-2"/>
                  <c:y val="-4.8993875765529285E-2"/>
                </c:manualLayout>
              </c:layout>
              <c:showVal val="1"/>
              <c:extLst>
                <c:ext xmlns:c15="http://schemas.microsoft.com/office/drawing/2012/chart" uri="{CE6537A1-D6FC-4f65-9D91-7224C49458BB}">
                  <c15:layout/>
                </c:ext>
              </c:extLst>
            </c:dLbl>
            <c:dLbl>
              <c:idx val="26"/>
              <c:layout>
                <c:manualLayout>
                  <c:x val="-1.9719378081152913E-2"/>
                  <c:y val="5.5993000874890834E-2"/>
                </c:manualLayout>
              </c:layout>
              <c:showVal val="1"/>
              <c:extLst>
                <c:ext xmlns:c15="http://schemas.microsoft.com/office/drawing/2012/chart" uri="{CE6537A1-D6FC-4f65-9D91-7224C49458BB}">
                  <c15:layout/>
                </c:ext>
              </c:extLst>
            </c:dLbl>
            <c:dLbl>
              <c:idx val="27"/>
              <c:layout>
                <c:manualLayout>
                  <c:x val="-7.5843761850588488E-3"/>
                  <c:y val="-3.8495188101487297E-2"/>
                </c:manualLayout>
              </c:layout>
              <c:showVal val="1"/>
              <c:extLst>
                <c:ext xmlns:c15="http://schemas.microsoft.com/office/drawing/2012/chart" uri="{CE6537A1-D6FC-4f65-9D91-7224C49458BB}">
                  <c15:layout/>
                </c:ext>
              </c:extLst>
            </c:dLbl>
            <c:dLbl>
              <c:idx val="28"/>
              <c:layout>
                <c:manualLayout>
                  <c:x val="-1.2135001896093999E-2"/>
                  <c:y val="-2.7996500437445299E-2"/>
                </c:manualLayout>
              </c:layout>
              <c:showVal val="1"/>
              <c:extLst>
                <c:ext xmlns:c15="http://schemas.microsoft.com/office/drawing/2012/chart" uri="{CE6537A1-D6FC-4f65-9D91-7224C49458BB}">
                  <c15:layout/>
                </c:ext>
              </c:extLst>
            </c:dLbl>
            <c:dLbl>
              <c:idx val="29"/>
              <c:layout>
                <c:manualLayout>
                  <c:x val="-9.1013708610654526E-3"/>
                  <c:y val="-3.84951881014872E-2"/>
                </c:manualLayout>
              </c:layout>
              <c:showVal val="1"/>
              <c:extLst>
                <c:ext xmlns:c15="http://schemas.microsoft.com/office/drawing/2012/chart" uri="{CE6537A1-D6FC-4f65-9D91-7224C49458BB}">
                  <c15:layout/>
                </c:ext>
              </c:extLst>
            </c:dLbl>
            <c:dLbl>
              <c:idx val="30"/>
              <c:layout>
                <c:manualLayout>
                  <c:x val="-2.275312855517642E-2"/>
                  <c:y val="4.5494313210848937E-2"/>
                </c:manualLayout>
              </c:layout>
              <c:showVal val="1"/>
              <c:extLst>
                <c:ext xmlns:c15="http://schemas.microsoft.com/office/drawing/2012/chart" uri="{CE6537A1-D6FC-4f65-9D91-7224C49458BB}">
                  <c15:layout/>
                </c:ext>
              </c:extLst>
            </c:dLbl>
            <c:dLbl>
              <c:idx val="31"/>
              <c:layout>
                <c:manualLayout>
                  <c:x val="-1.5168752370116401E-3"/>
                  <c:y val="3.1496062992126005E-2"/>
                </c:manualLayout>
              </c:layout>
              <c:showVal val="1"/>
              <c:extLst>
                <c:ext xmlns:c15="http://schemas.microsoft.com/office/drawing/2012/chart" uri="{CE6537A1-D6FC-4f65-9D91-7224C49458BB}">
                  <c15:layout/>
                </c:ext>
              </c:extLst>
            </c:dLbl>
            <c:dLbl>
              <c:idx val="32"/>
              <c:layout>
                <c:manualLayout>
                  <c:x val="-1.0618126659082308E-2"/>
                  <c:y val="-4.1994750656167985E-2"/>
                </c:manualLayout>
              </c:layout>
              <c:showVal val="1"/>
              <c:extLst>
                <c:ext xmlns:c15="http://schemas.microsoft.com/office/drawing/2012/chart" uri="{CE6537A1-D6FC-4f65-9D91-7224C49458BB}">
                  <c15:layout/>
                </c:ext>
              </c:extLst>
            </c:dLbl>
            <c:dLbl>
              <c:idx val="33"/>
              <c:layout>
                <c:manualLayout>
                  <c:x val="-1.9719378081152813E-2"/>
                  <c:y val="3.4995625546806602E-2"/>
                </c:manualLayout>
              </c:layout>
              <c:showVal val="1"/>
              <c:extLst>
                <c:ext xmlns:c15="http://schemas.microsoft.com/office/drawing/2012/chart" uri="{CE6537A1-D6FC-4f65-9D91-7224C49458BB}">
                  <c15:layout/>
                </c:ext>
              </c:extLst>
            </c:dLbl>
            <c:spPr>
              <a:noFill/>
              <a:ln>
                <a:noFill/>
              </a:ln>
              <a:effectLst/>
            </c:spPr>
            <c:showVal val="1"/>
            <c:extLst>
              <c:ext xmlns:c15="http://schemas.microsoft.com/office/drawing/2012/chart" uri="{CE6537A1-D6FC-4f65-9D91-7224C49458BB}">
                <c15:layout/>
                <c15:showLeaderLines val="0"/>
              </c:ext>
            </c:extLst>
          </c:dLbls>
          <c:cat>
            <c:numRef>
              <c:f>Лист1!$A$2:$A$37</c:f>
              <c:numCache>
                <c:formatCode>dd/mm/yyyy</c:formatCode>
                <c:ptCount val="36"/>
                <c:pt idx="0">
                  <c:v>41912</c:v>
                </c:pt>
                <c:pt idx="1">
                  <c:v>41919</c:v>
                </c:pt>
                <c:pt idx="2">
                  <c:v>41926</c:v>
                </c:pt>
                <c:pt idx="3">
                  <c:v>41933</c:v>
                </c:pt>
                <c:pt idx="4">
                  <c:v>41940</c:v>
                </c:pt>
                <c:pt idx="5">
                  <c:v>41947</c:v>
                </c:pt>
                <c:pt idx="6">
                  <c:v>41954</c:v>
                </c:pt>
                <c:pt idx="7">
                  <c:v>41961</c:v>
                </c:pt>
                <c:pt idx="8">
                  <c:v>41968</c:v>
                </c:pt>
                <c:pt idx="9">
                  <c:v>41975</c:v>
                </c:pt>
                <c:pt idx="10">
                  <c:v>41982</c:v>
                </c:pt>
                <c:pt idx="11">
                  <c:v>41989</c:v>
                </c:pt>
                <c:pt idx="12">
                  <c:v>42000</c:v>
                </c:pt>
                <c:pt idx="13">
                  <c:v>42024</c:v>
                </c:pt>
                <c:pt idx="14">
                  <c:v>42031</c:v>
                </c:pt>
                <c:pt idx="15">
                  <c:v>42038</c:v>
                </c:pt>
                <c:pt idx="16">
                  <c:v>42045</c:v>
                </c:pt>
                <c:pt idx="17">
                  <c:v>42052</c:v>
                </c:pt>
                <c:pt idx="18">
                  <c:v>42059</c:v>
                </c:pt>
                <c:pt idx="19">
                  <c:v>42066</c:v>
                </c:pt>
                <c:pt idx="20">
                  <c:v>42073</c:v>
                </c:pt>
                <c:pt idx="21">
                  <c:v>42080</c:v>
                </c:pt>
                <c:pt idx="22">
                  <c:v>42087</c:v>
                </c:pt>
                <c:pt idx="23">
                  <c:v>42094</c:v>
                </c:pt>
                <c:pt idx="24">
                  <c:v>42101</c:v>
                </c:pt>
                <c:pt idx="25">
                  <c:v>42108</c:v>
                </c:pt>
                <c:pt idx="26">
                  <c:v>42115</c:v>
                </c:pt>
                <c:pt idx="27">
                  <c:v>42122</c:v>
                </c:pt>
                <c:pt idx="28">
                  <c:v>42129</c:v>
                </c:pt>
                <c:pt idx="29">
                  <c:v>42136</c:v>
                </c:pt>
                <c:pt idx="30">
                  <c:v>42143</c:v>
                </c:pt>
                <c:pt idx="31">
                  <c:v>42150</c:v>
                </c:pt>
                <c:pt idx="32">
                  <c:v>42157</c:v>
                </c:pt>
                <c:pt idx="33">
                  <c:v>42164</c:v>
                </c:pt>
                <c:pt idx="34">
                  <c:v>42171</c:v>
                </c:pt>
                <c:pt idx="35">
                  <c:v>42178</c:v>
                </c:pt>
              </c:numCache>
            </c:numRef>
          </c:cat>
          <c:val>
            <c:numRef>
              <c:f>Лист1!$B$2:$B$37</c:f>
              <c:numCache>
                <c:formatCode>General</c:formatCode>
                <c:ptCount val="36"/>
                <c:pt idx="0">
                  <c:v>453</c:v>
                </c:pt>
                <c:pt idx="1">
                  <c:v>452</c:v>
                </c:pt>
                <c:pt idx="2">
                  <c:v>513</c:v>
                </c:pt>
                <c:pt idx="3">
                  <c:v>492</c:v>
                </c:pt>
                <c:pt idx="4">
                  <c:v>477</c:v>
                </c:pt>
                <c:pt idx="5">
                  <c:v>527</c:v>
                </c:pt>
                <c:pt idx="6">
                  <c:v>527</c:v>
                </c:pt>
                <c:pt idx="7">
                  <c:v>338</c:v>
                </c:pt>
                <c:pt idx="8">
                  <c:v>589</c:v>
                </c:pt>
                <c:pt idx="9">
                  <c:v>552</c:v>
                </c:pt>
                <c:pt idx="10">
                  <c:v>539</c:v>
                </c:pt>
                <c:pt idx="11">
                  <c:v>538</c:v>
                </c:pt>
                <c:pt idx="12">
                  <c:v>1021</c:v>
                </c:pt>
                <c:pt idx="13">
                  <c:v>986</c:v>
                </c:pt>
                <c:pt idx="14">
                  <c:v>629</c:v>
                </c:pt>
                <c:pt idx="15">
                  <c:v>671</c:v>
                </c:pt>
                <c:pt idx="16">
                  <c:v>683</c:v>
                </c:pt>
                <c:pt idx="17">
                  <c:v>832</c:v>
                </c:pt>
                <c:pt idx="18">
                  <c:v>769</c:v>
                </c:pt>
                <c:pt idx="19">
                  <c:v>738</c:v>
                </c:pt>
                <c:pt idx="20">
                  <c:v>603</c:v>
                </c:pt>
                <c:pt idx="21">
                  <c:v>829</c:v>
                </c:pt>
                <c:pt idx="22">
                  <c:v>605</c:v>
                </c:pt>
                <c:pt idx="23">
                  <c:v>696</c:v>
                </c:pt>
                <c:pt idx="24">
                  <c:v>637</c:v>
                </c:pt>
                <c:pt idx="25">
                  <c:v>693</c:v>
                </c:pt>
                <c:pt idx="26">
                  <c:v>717</c:v>
                </c:pt>
                <c:pt idx="27">
                  <c:v>728</c:v>
                </c:pt>
                <c:pt idx="28">
                  <c:v>633</c:v>
                </c:pt>
                <c:pt idx="29">
                  <c:v>525</c:v>
                </c:pt>
                <c:pt idx="30">
                  <c:v>482</c:v>
                </c:pt>
                <c:pt idx="31">
                  <c:v>516</c:v>
                </c:pt>
                <c:pt idx="32">
                  <c:v>556</c:v>
                </c:pt>
                <c:pt idx="33">
                  <c:v>462</c:v>
                </c:pt>
                <c:pt idx="34">
                  <c:v>481</c:v>
                </c:pt>
                <c:pt idx="35">
                  <c:v>405</c:v>
                </c:pt>
              </c:numCache>
            </c:numRef>
          </c:val>
        </c:ser>
        <c:marker val="1"/>
        <c:axId val="86723968"/>
        <c:axId val="86725760"/>
      </c:lineChart>
      <c:dateAx>
        <c:axId val="86723968"/>
        <c:scaling>
          <c:orientation val="minMax"/>
        </c:scaling>
        <c:axPos val="b"/>
        <c:numFmt formatCode="dd/mm/yyyy" sourceLinked="1"/>
        <c:majorTickMark val="none"/>
        <c:tickLblPos val="nextTo"/>
        <c:spPr>
          <a:noFill/>
          <a:ln w="9525" cap="flat" cmpd="sng" algn="ctr">
            <a:solidFill>
              <a:schemeClr val="tx1">
                <a:lumMod val="15000"/>
                <a:lumOff val="85000"/>
              </a:schemeClr>
            </a:solidFill>
            <a:round/>
          </a:ln>
          <a:effectLst/>
        </c:spPr>
        <c:txPr>
          <a:bodyPr rot="-5400000" vert="horz"/>
          <a:lstStyle/>
          <a:p>
            <a:pPr>
              <a:defRPr/>
            </a:pPr>
            <a:endParaRPr lang="ru-RU"/>
          </a:p>
        </c:txPr>
        <c:crossAx val="86725760"/>
        <c:crosses val="autoZero"/>
        <c:auto val="1"/>
        <c:lblOffset val="100"/>
        <c:baseTimeUnit val="days"/>
      </c:dateAx>
      <c:valAx>
        <c:axId val="8672576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vert="horz"/>
          <a:lstStyle/>
          <a:p>
            <a:pPr>
              <a:defRPr/>
            </a:pPr>
            <a:endParaRPr lang="ru-RU"/>
          </a:p>
        </c:txPr>
        <c:crossAx val="86723968"/>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800">
          <a:latin typeface="Verdana"/>
          <a:cs typeface="Verdana"/>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rot="0"/>
          <a:lstStyle/>
          <a:p>
            <a:pPr lvl="0"/>
            <a:endParaRPr lang="ru-RU"/>
          </a:p>
        </c:rich>
      </c:tx>
      <c:layout/>
      <c:overlay val="1"/>
    </c:title>
    <c:plotArea>
      <c:layout>
        <c:manualLayout>
          <c:layoutTarget val="inner"/>
          <c:xMode val="edge"/>
          <c:yMode val="edge"/>
          <c:x val="2.6059761104574301E-2"/>
          <c:y val="7.8398011176461904E-2"/>
          <c:w val="0.93895799999999996"/>
          <c:h val="0.68095488469631515"/>
        </c:manualLayout>
      </c:layout>
      <c:barChart>
        <c:barDir val="col"/>
        <c:grouping val="clustered"/>
        <c:ser>
          <c:idx val="0"/>
          <c:order val="0"/>
          <c:tx>
            <c:strRef>
              <c:f>Sheet1!$A$2</c:f>
              <c:strCache>
                <c:ptCount val="1"/>
                <c:pt idx="0">
                  <c:v>Потребность, чел.</c:v>
                </c:pt>
              </c:strCache>
            </c:strRef>
          </c:tx>
          <c:spPr>
            <a:solidFill>
              <a:srgbClr val="5B9BD5"/>
            </a:solidFill>
            <a:ln w="12700" cap="flat">
              <a:noFill/>
              <a:miter lim="400000"/>
            </a:ln>
            <a:effectLst/>
          </c:spPr>
          <c:dLbls>
            <c:numFmt formatCode="0" sourceLinked="0"/>
            <c:spPr>
              <a:noFill/>
              <a:ln>
                <a:noFill/>
              </a:ln>
              <a:effectLst/>
            </c:spPr>
            <c:txPr>
              <a:bodyPr/>
              <a:lstStyle/>
              <a:p>
                <a:pPr lvl="0">
                  <a:defRPr sz="1400" b="1" i="0" u="none" strike="noStrike">
                    <a:solidFill>
                      <a:schemeClr val="tx1"/>
                    </a:solidFill>
                    <a:effectLst/>
                    <a:latin typeface="Calibri"/>
                  </a:defRPr>
                </a:pPr>
                <a:endParaRPr lang="ru-RU"/>
              </a:p>
            </c:txPr>
            <c:dLblPos val="outEnd"/>
            <c:showVal val="1"/>
            <c:extLst>
              <c:ext xmlns:c15="http://schemas.microsoft.com/office/drawing/2012/chart" uri="{CE6537A1-D6FC-4f65-9D91-7224C49458BB}">
                <c15:layout/>
                <c15:showLeaderLines val="0"/>
              </c:ext>
            </c:extLst>
          </c:dLbls>
          <c:cat>
            <c:strRef>
              <c:f>Sheet1!$B$1:$H$1</c:f>
              <c:strCache>
                <c:ptCount val="7"/>
                <c:pt idx="0">
                  <c:v>Руководители</c:v>
                </c:pt>
                <c:pt idx="1">
                  <c:v>Специалисты с ВО</c:v>
                </c:pt>
                <c:pt idx="2">
                  <c:v>Специалисты со СПО</c:v>
                </c:pt>
                <c:pt idx="3">
                  <c:v>Технические служащие</c:v>
                </c:pt>
                <c:pt idx="4">
                  <c:v>Квалифицированные работники отраслевых  профессий</c:v>
                </c:pt>
                <c:pt idx="5">
                  <c:v>Квалифицированные рабочие сквозных профессий</c:v>
                </c:pt>
                <c:pt idx="6">
                  <c:v>Неквалифицированные рабочие</c:v>
                </c:pt>
              </c:strCache>
            </c:strRef>
          </c:cat>
          <c:val>
            <c:numRef>
              <c:f>Sheet1!$B$2:$H$2</c:f>
              <c:numCache>
                <c:formatCode>General</c:formatCode>
                <c:ptCount val="7"/>
                <c:pt idx="0">
                  <c:v>14964</c:v>
                </c:pt>
                <c:pt idx="1">
                  <c:v>19340</c:v>
                </c:pt>
                <c:pt idx="2">
                  <c:v>27506</c:v>
                </c:pt>
                <c:pt idx="3">
                  <c:v>1586</c:v>
                </c:pt>
                <c:pt idx="4">
                  <c:v>71546</c:v>
                </c:pt>
                <c:pt idx="5">
                  <c:v>20738</c:v>
                </c:pt>
                <c:pt idx="6">
                  <c:v>42692</c:v>
                </c:pt>
              </c:numCache>
            </c:numRef>
          </c:val>
        </c:ser>
        <c:ser>
          <c:idx val="1"/>
          <c:order val="1"/>
          <c:tx>
            <c:strRef>
              <c:f>Sheet1!$A$3</c:f>
              <c:strCache>
                <c:ptCount val="1"/>
                <c:pt idx="0">
                  <c:v>Предложение, чел.</c:v>
                </c:pt>
              </c:strCache>
            </c:strRef>
          </c:tx>
          <c:spPr>
            <a:solidFill>
              <a:srgbClr val="FF0000"/>
            </a:solidFill>
            <a:ln w="12700" cap="flat">
              <a:noFill/>
              <a:miter lim="400000"/>
            </a:ln>
            <a:effectLst/>
          </c:spPr>
          <c:dLbls>
            <c:dLbl>
              <c:idx val="0"/>
              <c:layout>
                <c:manualLayout>
                  <c:x val="1.2878909518055003E-2"/>
                  <c:y val="-8.9155494462162746E-17"/>
                </c:manualLayout>
              </c:layout>
              <c:dLblPos val="outEnd"/>
              <c:showVal val="1"/>
              <c:extLst>
                <c:ext xmlns:c15="http://schemas.microsoft.com/office/drawing/2012/chart" uri="{CE6537A1-D6FC-4f65-9D91-7224C49458BB}">
                  <c15:layout/>
                </c:ext>
              </c:extLst>
            </c:dLbl>
            <c:dLbl>
              <c:idx val="1"/>
              <c:layout>
                <c:manualLayout>
                  <c:x val="1.5025394437730802E-2"/>
                  <c:y val="-2.4315415743829619E-3"/>
                </c:manualLayout>
              </c:layout>
              <c:dLblPos val="outEnd"/>
              <c:showVal val="1"/>
              <c:extLst>
                <c:ext xmlns:c15="http://schemas.microsoft.com/office/drawing/2012/chart" uri="{CE6537A1-D6FC-4f65-9D91-7224C49458BB}">
                  <c15:layout/>
                </c:ext>
              </c:extLst>
            </c:dLbl>
            <c:dLbl>
              <c:idx val="2"/>
              <c:layout>
                <c:manualLayout>
                  <c:x val="2.361133411643412E-2"/>
                  <c:y val="-4.8630831487660097E-3"/>
                </c:manualLayout>
              </c:layout>
              <c:dLblPos val="outEnd"/>
              <c:showVal val="1"/>
              <c:extLst>
                <c:ext xmlns:c15="http://schemas.microsoft.com/office/drawing/2012/chart" uri="{CE6537A1-D6FC-4f65-9D91-7224C49458BB}">
                  <c15:layout/>
                </c:ext>
              </c:extLst>
            </c:dLbl>
            <c:dLbl>
              <c:idx val="4"/>
              <c:layout>
                <c:manualLayout>
                  <c:x val="1.6098636897568602E-2"/>
                  <c:y val="-4.8630831487659299E-3"/>
                </c:manualLayout>
              </c:layout>
              <c:dLblPos val="outEnd"/>
              <c:showVal val="1"/>
              <c:extLst>
                <c:ext xmlns:c15="http://schemas.microsoft.com/office/drawing/2012/chart" uri="{CE6537A1-D6FC-4f65-9D91-7224C49458BB}">
                  <c15:layout/>
                </c:ext>
              </c:extLst>
            </c:dLbl>
            <c:dLbl>
              <c:idx val="5"/>
              <c:layout>
                <c:manualLayout>
                  <c:x val="1.7171879357406519E-2"/>
                  <c:y val="-2.4315415743829619E-3"/>
                </c:manualLayout>
              </c:layout>
              <c:dLblPos val="outEnd"/>
              <c:showVal val="1"/>
              <c:extLst>
                <c:ext xmlns:c15="http://schemas.microsoft.com/office/drawing/2012/chart" uri="{CE6537A1-D6FC-4f65-9D91-7224C49458BB}">
                  <c15:layout/>
                </c:ext>
              </c:extLst>
            </c:dLbl>
            <c:dLbl>
              <c:idx val="6"/>
              <c:layout>
                <c:manualLayout>
                  <c:x val="8.5859396787031795E-3"/>
                  <c:y val="-2.4315415743830504E-3"/>
                </c:manualLayout>
              </c:layout>
              <c:dLblPos val="outEnd"/>
              <c:showVal val="1"/>
              <c:extLst>
                <c:ext xmlns:c15="http://schemas.microsoft.com/office/drawing/2012/chart" uri="{CE6537A1-D6FC-4f65-9D91-7224C49458BB}">
                  <c15:layout/>
                </c:ext>
              </c:extLst>
            </c:dLbl>
            <c:numFmt formatCode="0" sourceLinked="0"/>
            <c:spPr>
              <a:noFill/>
              <a:ln>
                <a:noFill/>
              </a:ln>
              <a:effectLst/>
            </c:spPr>
            <c:txPr>
              <a:bodyPr/>
              <a:lstStyle/>
              <a:p>
                <a:pPr lvl="0">
                  <a:defRPr sz="1400" b="1" i="0" u="none" strike="noStrike">
                    <a:solidFill>
                      <a:schemeClr val="tx1"/>
                    </a:solidFill>
                    <a:effectLst/>
                    <a:latin typeface="Calibri"/>
                  </a:defRPr>
                </a:pPr>
                <a:endParaRPr lang="ru-RU"/>
              </a:p>
            </c:txPr>
            <c:dLblPos val="outEnd"/>
            <c:showVal val="1"/>
            <c:extLst>
              <c:ext xmlns:c15="http://schemas.microsoft.com/office/drawing/2012/chart" uri="{CE6537A1-D6FC-4f65-9D91-7224C49458BB}">
                <c15:layout/>
                <c15:showLeaderLines val="0"/>
              </c:ext>
            </c:extLst>
          </c:dLbls>
          <c:cat>
            <c:strRef>
              <c:f>Sheet1!$B$1:$H$1</c:f>
              <c:strCache>
                <c:ptCount val="7"/>
                <c:pt idx="0">
                  <c:v>Руководители</c:v>
                </c:pt>
                <c:pt idx="1">
                  <c:v>Специалисты с ВО</c:v>
                </c:pt>
                <c:pt idx="2">
                  <c:v>Специалисты со СПО</c:v>
                </c:pt>
                <c:pt idx="3">
                  <c:v>Технические служащие</c:v>
                </c:pt>
                <c:pt idx="4">
                  <c:v>Квалифицированные работники отраслевых  профессий</c:v>
                </c:pt>
                <c:pt idx="5">
                  <c:v>Квалифицированные рабочие сквозных профессий</c:v>
                </c:pt>
                <c:pt idx="6">
                  <c:v>Неквалифицированные рабочие</c:v>
                </c:pt>
              </c:strCache>
            </c:strRef>
          </c:cat>
          <c:val>
            <c:numRef>
              <c:f>Sheet1!$B$3:$H$3</c:f>
              <c:numCache>
                <c:formatCode>General</c:formatCode>
                <c:ptCount val="7"/>
                <c:pt idx="0">
                  <c:v>15604</c:v>
                </c:pt>
                <c:pt idx="1">
                  <c:v>11826</c:v>
                </c:pt>
                <c:pt idx="2">
                  <c:v>7790</c:v>
                </c:pt>
                <c:pt idx="3">
                  <c:v>4118</c:v>
                </c:pt>
                <c:pt idx="4">
                  <c:v>27380</c:v>
                </c:pt>
                <c:pt idx="5">
                  <c:v>12726</c:v>
                </c:pt>
                <c:pt idx="6">
                  <c:v>4924</c:v>
                </c:pt>
              </c:numCache>
            </c:numRef>
          </c:val>
        </c:ser>
        <c:gapWidth val="35"/>
        <c:overlap val="20"/>
        <c:axId val="86728064"/>
        <c:axId val="86771200"/>
      </c:barChart>
      <c:catAx>
        <c:axId val="86728064"/>
        <c:scaling>
          <c:orientation val="minMax"/>
        </c:scaling>
        <c:axPos val="b"/>
        <c:numFmt formatCode="General" sourceLinked="1"/>
        <c:majorTickMark val="none"/>
        <c:tickLblPos val="nextTo"/>
        <c:spPr>
          <a:ln w="12700" cap="flat">
            <a:noFill/>
            <a:prstDash val="solid"/>
            <a:miter lim="400000"/>
          </a:ln>
        </c:spPr>
        <c:txPr>
          <a:bodyPr rot="0"/>
          <a:lstStyle/>
          <a:p>
            <a:pPr lvl="0">
              <a:defRPr sz="900" b="1" i="0" u="none" strike="noStrike">
                <a:solidFill>
                  <a:schemeClr val="tx1"/>
                </a:solidFill>
                <a:effectLst/>
                <a:latin typeface="Calibri"/>
              </a:defRPr>
            </a:pPr>
            <a:endParaRPr lang="ru-RU"/>
          </a:p>
        </c:txPr>
        <c:crossAx val="86771200"/>
        <c:crosses val="autoZero"/>
        <c:auto val="1"/>
        <c:lblAlgn val="ctr"/>
        <c:lblOffset val="100"/>
        <c:noMultiLvlLbl val="1"/>
      </c:catAx>
      <c:valAx>
        <c:axId val="86771200"/>
        <c:scaling>
          <c:orientation val="minMax"/>
        </c:scaling>
        <c:delete val="1"/>
        <c:axPos val="l"/>
        <c:majorGridlines>
          <c:spPr>
            <a:ln w="12700" cap="flat">
              <a:solidFill>
                <a:srgbClr val="D9D9D9"/>
              </a:solidFill>
              <a:prstDash val="solid"/>
              <a:round/>
            </a:ln>
          </c:spPr>
        </c:majorGridlines>
        <c:numFmt formatCode="0" sourceLinked="0"/>
        <c:majorTickMark val="none"/>
        <c:tickLblPos val="none"/>
        <c:crossAx val="86728064"/>
        <c:crosses val="autoZero"/>
        <c:crossBetween val="between"/>
        <c:majorUnit val="20000"/>
        <c:minorUnit val="10000"/>
      </c:valAx>
      <c:spPr>
        <a:noFill/>
        <a:ln w="12700" cap="flat">
          <a:noFill/>
          <a:miter lim="400000"/>
        </a:ln>
        <a:effectLst/>
      </c:spPr>
    </c:plotArea>
    <c:legend>
      <c:legendPos val="t"/>
      <c:layout/>
      <c:overlay val="1"/>
      <c:spPr>
        <a:noFill/>
        <a:ln w="12700" cap="flat">
          <a:noFill/>
          <a:miter lim="400000"/>
        </a:ln>
        <a:effectLst/>
      </c:spPr>
      <c:txPr>
        <a:bodyPr/>
        <a:lstStyle/>
        <a:p>
          <a:pPr lvl="0" algn="l">
            <a:defRPr sz="1800" b="0" i="0" u="none" strike="noStrike">
              <a:solidFill>
                <a:schemeClr val="tx1"/>
              </a:solidFill>
              <a:effectLst/>
              <a:latin typeface="Calibri"/>
            </a:defRPr>
          </a:pPr>
          <a:endParaRPr lang="ru-RU"/>
        </a:p>
      </c:txPr>
    </c:legend>
    <c:plotVisOnly val="1"/>
    <c:dispBlanksAs val="gap"/>
    <c:showDLblsOverMax val="1"/>
  </c:chart>
  <c:spPr>
    <a:noFill/>
    <a:ln>
      <a:noFill/>
    </a:ln>
    <a:effectLst/>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33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33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60029FA-A329-45A0-B38E-58EE56A72607}" type="slidenum">
              <a:rPr lang="ru-RU"/>
              <a:pPr>
                <a:defRPr/>
              </a:pPr>
              <a:t>‹#›</a:t>
            </a:fld>
            <a:endParaRPr lang="ru-RU"/>
          </a:p>
        </p:txBody>
      </p:sp>
    </p:spTree>
    <p:extLst>
      <p:ext uri="{BB962C8B-B14F-4D97-AF65-F5344CB8AC3E}">
        <p14:creationId xmlns="" xmlns:p14="http://schemas.microsoft.com/office/powerpoint/2010/main" val="13233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843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253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843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843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9FDA271-316B-4661-8B35-5AD4D469F412}" type="slidenum">
              <a:rPr lang="ru-RU"/>
              <a:pPr>
                <a:defRPr/>
              </a:pPr>
              <a:t>‹#›</a:t>
            </a:fld>
            <a:endParaRPr lang="ru-RU"/>
          </a:p>
        </p:txBody>
      </p:sp>
    </p:spTree>
    <p:extLst>
      <p:ext uri="{BB962C8B-B14F-4D97-AF65-F5344CB8AC3E}">
        <p14:creationId xmlns="" xmlns:p14="http://schemas.microsoft.com/office/powerpoint/2010/main" val="4129457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9FDA271-316B-4661-8B35-5AD4D469F412}" type="slidenum">
              <a:rPr lang="ru-RU" smtClean="0"/>
              <a:pPr>
                <a:defRPr/>
              </a:pPr>
              <a:t>6</a:t>
            </a:fld>
            <a:endParaRPr lang="ru-RU"/>
          </a:p>
        </p:txBody>
      </p:sp>
    </p:spTree>
    <p:extLst>
      <p:ext uri="{BB962C8B-B14F-4D97-AF65-F5344CB8AC3E}">
        <p14:creationId xmlns="" xmlns:p14="http://schemas.microsoft.com/office/powerpoint/2010/main" val="250955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03DCFEB-CD38-41B3-AFDD-507CFE7D792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6ADDA75-2B20-48B3-B4A8-B9CB85E3A44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82071AA-EBD1-4C29-AFEE-7542E4878E5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85800" y="1981200"/>
            <a:ext cx="7772400" cy="4114800"/>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6AF00C5-0CC4-463C-83C7-B96372BC4F0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6FD9DB2-8BCB-4B4B-983E-AFC9B02AE55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BD65BD8-26DB-44E8-AC97-92325BA81D2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135C63E-C751-4C64-9027-67CD446C2AA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1AB51BC0-2C50-4E39-97DD-EE223898FE0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0C91454-9178-430A-B1FA-DDB0C211F02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A435BD68-6330-4397-827A-8C65EA09D7E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58DAF54-5CD0-4BEF-811B-A0B08B1392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3ED7693-821C-4C57-AB26-05F70FA8FA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8C9DE3E-A4BC-4711-AEFE-08004570AC2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_____Microsoft_Office_Excel_97-20032.xls"/></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_____Microsoft_Office_Excel_97-20033.xls"/></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5616" y="3356991"/>
            <a:ext cx="7056784" cy="360040"/>
          </a:xfrm>
          <a:noFill/>
        </p:spPr>
        <p:txBody>
          <a:bodyPr/>
          <a:lstStyle/>
          <a:p>
            <a:pPr eaLnBrk="1" hangingPunct="1"/>
            <a:r>
              <a:rPr lang="ru-RU" sz="2200" dirty="0" smtClean="0">
                <a:solidFill>
                  <a:srgbClr val="276DB6"/>
                </a:solidFill>
                <a:latin typeface="Verdana"/>
                <a:cs typeface="Verdana"/>
              </a:rPr>
              <a:t>РЫНОК ТРУДА САНКТ-ПЕТЕРБУРГА</a:t>
            </a:r>
            <a:endParaRPr lang="ru-RU" sz="2200" dirty="0">
              <a:solidFill>
                <a:srgbClr val="276DB6"/>
              </a:solidFill>
              <a:latin typeface="Verdana"/>
              <a:cs typeface="Verdana"/>
            </a:endParaRPr>
          </a:p>
        </p:txBody>
      </p:sp>
      <p:pic>
        <p:nvPicPr>
          <p:cNvPr id="8" name="Picture 7"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5576" y="836712"/>
            <a:ext cx="648072" cy="648072"/>
          </a:xfrm>
          <a:prstGeom prst="rect">
            <a:avLst/>
          </a:prstGeom>
        </p:spPr>
      </p:pic>
      <p:cxnSp>
        <p:nvCxnSpPr>
          <p:cNvPr id="14" name="Straight Connector 13"/>
          <p:cNvCxnSpPr/>
          <p:nvPr/>
        </p:nvCxnSpPr>
        <p:spPr bwMode="auto">
          <a:xfrm flipH="1">
            <a:off x="1115616" y="3212975"/>
            <a:ext cx="6768752" cy="1"/>
          </a:xfrm>
          <a:prstGeom prst="line">
            <a:avLst/>
          </a:prstGeom>
          <a:solidFill>
            <a:schemeClr val="accent1"/>
          </a:solidFill>
          <a:ln w="9525" cap="sq" cmpd="sng" algn="ctr">
            <a:solidFill>
              <a:srgbClr val="276DB6"/>
            </a:solidFill>
            <a:prstDash val="solid"/>
            <a:round/>
            <a:headEnd type="none" w="sm" len="sm"/>
            <a:tailEnd type="none" w="sm" len="sm"/>
          </a:ln>
          <a:effectLst/>
        </p:spPr>
      </p:cxnSp>
      <p:cxnSp>
        <p:nvCxnSpPr>
          <p:cNvPr id="16" name="Straight Connector 15"/>
          <p:cNvCxnSpPr/>
          <p:nvPr/>
        </p:nvCxnSpPr>
        <p:spPr bwMode="auto">
          <a:xfrm flipH="1">
            <a:off x="1115616" y="3861047"/>
            <a:ext cx="6768752" cy="1"/>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29" name="Rectangle 3"/>
          <p:cNvSpPr txBox="1">
            <a:spLocks noChangeArrowheads="1"/>
          </p:cNvSpPr>
          <p:nvPr/>
        </p:nvSpPr>
        <p:spPr bwMode="auto">
          <a:xfrm>
            <a:off x="1502023" y="908720"/>
            <a:ext cx="6814393" cy="487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400" dirty="0" smtClean="0">
                <a:solidFill>
                  <a:srgbClr val="276DB6"/>
                </a:solidFill>
                <a:latin typeface="Verdana"/>
                <a:cs typeface="Verdana"/>
              </a:rPr>
              <a:t>ПРАВИТЕЛЬСТВО САНКТ-ПЕТЕРБУРГА </a:t>
            </a:r>
          </a:p>
          <a:p>
            <a:pPr algn="l">
              <a:lnSpc>
                <a:spcPct val="80000"/>
              </a:lnSpc>
            </a:pPr>
            <a:r>
              <a:rPr lang="ru-RU" sz="1400" dirty="0" smtClean="0">
                <a:solidFill>
                  <a:srgbClr val="276DB6"/>
                </a:solidFill>
                <a:latin typeface="Verdana"/>
                <a:cs typeface="Verdana"/>
              </a:rPr>
              <a:t>КОМИТЕТ ПО ТРУДУ И ЗАНЯТОСТИ НАСЕЛЕНИЯ САНКТ-ПЕТЕРБУРГА</a:t>
            </a:r>
          </a:p>
        </p:txBody>
      </p:sp>
      <p:cxnSp>
        <p:nvCxnSpPr>
          <p:cNvPr id="30" name="Straight Connector 29"/>
          <p:cNvCxnSpPr/>
          <p:nvPr/>
        </p:nvCxnSpPr>
        <p:spPr bwMode="auto">
          <a:xfrm>
            <a:off x="8172400" y="3284983"/>
            <a:ext cx="0" cy="432048"/>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17" name="Straight Connector 16"/>
          <p:cNvCxnSpPr/>
          <p:nvPr/>
        </p:nvCxnSpPr>
        <p:spPr bwMode="auto">
          <a:xfrm>
            <a:off x="899592" y="3284983"/>
            <a:ext cx="0" cy="432048"/>
          </a:xfrm>
          <a:prstGeom prst="line">
            <a:avLst/>
          </a:prstGeom>
          <a:solidFill>
            <a:schemeClr val="accent1"/>
          </a:solidFill>
          <a:ln w="76200" cap="sq" cmpd="sng" algn="ctr">
            <a:solidFill>
              <a:srgbClr val="CC0000"/>
            </a:solidFill>
            <a:prstDash val="solid"/>
            <a:round/>
            <a:headEnd type="none" w="sm" len="sm"/>
            <a:tailEnd type="none" w="sm" len="sm"/>
          </a:ln>
          <a:effec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187624" y="1916832"/>
            <a:ext cx="7272808" cy="3096344"/>
          </a:xfrm>
          <a:noFill/>
        </p:spPr>
        <p:txBody>
          <a:bodyPr/>
          <a:lstStyle/>
          <a:p>
            <a:pPr algn="l" eaLnBrk="1" hangingPunct="1">
              <a:lnSpc>
                <a:spcPct val="90000"/>
              </a:lnSpc>
              <a:defRPr/>
            </a:pPr>
            <a:r>
              <a:rPr lang="ru-RU" sz="1600" dirty="0" smtClean="0">
                <a:solidFill>
                  <a:schemeClr val="tx1">
                    <a:lumMod val="75000"/>
                    <a:lumOff val="25000"/>
                  </a:schemeClr>
                </a:solidFill>
                <a:latin typeface="Verdana"/>
                <a:cs typeface="Verdana"/>
              </a:rPr>
              <a:t>Напряжённость </a:t>
            </a:r>
            <a:r>
              <a:rPr lang="ru-RU" sz="1600" dirty="0">
                <a:solidFill>
                  <a:schemeClr val="tx1">
                    <a:lumMod val="75000"/>
                    <a:lumOff val="25000"/>
                  </a:schemeClr>
                </a:solidFill>
                <a:latin typeface="Verdana"/>
                <a:cs typeface="Verdana"/>
              </a:rPr>
              <a:t>на рынке труда (численность незанятых граждан, зарегистрированных в Службе занятости, в расчёте на одну вакансию) </a:t>
            </a:r>
            <a:br>
              <a:rPr lang="ru-RU" sz="1600" dirty="0">
                <a:solidFill>
                  <a:schemeClr val="tx1">
                    <a:lumMod val="75000"/>
                    <a:lumOff val="25000"/>
                  </a:schemeClr>
                </a:solidFill>
                <a:latin typeface="Verdana"/>
                <a:cs typeface="Verdana"/>
              </a:rPr>
            </a:br>
            <a:r>
              <a:rPr lang="ru-RU" sz="1600" dirty="0">
                <a:solidFill>
                  <a:schemeClr val="tx1">
                    <a:lumMod val="75000"/>
                    <a:lumOff val="25000"/>
                  </a:schemeClr>
                </a:solidFill>
                <a:latin typeface="Verdana"/>
                <a:cs typeface="Verdana"/>
              </a:rPr>
              <a:t>в конце мая 2015 года составила 0,48 чел./вакансию </a:t>
            </a:r>
            <a:r>
              <a:rPr lang="ru-RU" sz="1600" dirty="0" smtClean="0">
                <a:solidFill>
                  <a:schemeClr val="tx1">
                    <a:lumMod val="75000"/>
                    <a:lumOff val="25000"/>
                  </a:schemeClr>
                </a:solidFill>
                <a:latin typeface="Verdana"/>
                <a:cs typeface="Verdana"/>
              </a:rPr>
              <a:t/>
            </a:r>
            <a:br>
              <a:rPr lang="ru-RU" sz="1600" dirty="0" smtClean="0">
                <a:solidFill>
                  <a:schemeClr val="tx1">
                    <a:lumMod val="75000"/>
                    <a:lumOff val="25000"/>
                  </a:schemeClr>
                </a:solidFill>
                <a:latin typeface="Verdana"/>
                <a:cs typeface="Verdana"/>
              </a:rPr>
            </a:br>
            <a:r>
              <a:rPr lang="ru-RU" sz="1600" dirty="0" smtClean="0">
                <a:solidFill>
                  <a:schemeClr val="tx1">
                    <a:lumMod val="75000"/>
                    <a:lumOff val="25000"/>
                  </a:schemeClr>
                </a:solidFill>
                <a:latin typeface="Verdana"/>
                <a:cs typeface="Verdana"/>
              </a:rPr>
              <a:t>(В </a:t>
            </a:r>
            <a:r>
              <a:rPr lang="ru-RU" sz="1600" dirty="0">
                <a:solidFill>
                  <a:schemeClr val="tx1">
                    <a:lumMod val="75000"/>
                    <a:lumOff val="25000"/>
                  </a:schemeClr>
                </a:solidFill>
                <a:latin typeface="Verdana"/>
                <a:cs typeface="Verdana"/>
              </a:rPr>
              <a:t>конце мая 2014 года –  0,38 чел./вакансию).</a:t>
            </a:r>
            <a:br>
              <a:rPr lang="ru-RU" sz="1600" dirty="0">
                <a:solidFill>
                  <a:schemeClr val="tx1">
                    <a:lumMod val="75000"/>
                    <a:lumOff val="25000"/>
                  </a:schemeClr>
                </a:solidFill>
                <a:latin typeface="Verdana"/>
                <a:cs typeface="Verdana"/>
              </a:rPr>
            </a:br>
            <a:r>
              <a:rPr lang="ru-RU" sz="1600" dirty="0">
                <a:solidFill>
                  <a:schemeClr val="tx1">
                    <a:lumMod val="75000"/>
                    <a:lumOff val="25000"/>
                  </a:schemeClr>
                </a:solidFill>
                <a:latin typeface="Verdana"/>
                <a:cs typeface="Verdana"/>
              </a:rPr>
              <a:t/>
            </a:r>
            <a:br>
              <a:rPr lang="ru-RU" sz="1600" dirty="0">
                <a:solidFill>
                  <a:schemeClr val="tx1">
                    <a:lumMod val="75000"/>
                    <a:lumOff val="25000"/>
                  </a:schemeClr>
                </a:solidFill>
                <a:latin typeface="Verdana"/>
                <a:cs typeface="Verdana"/>
              </a:rPr>
            </a:br>
            <a:r>
              <a:rPr lang="ru-RU" sz="1600" dirty="0">
                <a:solidFill>
                  <a:schemeClr val="tx1">
                    <a:lumMod val="75000"/>
                    <a:lumOff val="25000"/>
                  </a:schemeClr>
                </a:solidFill>
                <a:latin typeface="Verdana"/>
                <a:cs typeface="Verdana"/>
              </a:rPr>
              <a:t/>
            </a:r>
            <a:br>
              <a:rPr lang="ru-RU" sz="1600" dirty="0">
                <a:solidFill>
                  <a:schemeClr val="tx1">
                    <a:lumMod val="75000"/>
                    <a:lumOff val="25000"/>
                  </a:schemeClr>
                </a:solidFill>
                <a:latin typeface="Verdana"/>
                <a:cs typeface="Verdana"/>
              </a:rPr>
            </a:br>
            <a:r>
              <a:rPr lang="ru-RU" sz="1600" dirty="0">
                <a:solidFill>
                  <a:schemeClr val="tx1">
                    <a:lumMod val="75000"/>
                    <a:lumOff val="25000"/>
                  </a:schemeClr>
                </a:solidFill>
                <a:latin typeface="Verdana"/>
                <a:cs typeface="Verdana"/>
              </a:rPr>
              <a:t/>
            </a:r>
            <a:br>
              <a:rPr lang="ru-RU" sz="1600" dirty="0">
                <a:solidFill>
                  <a:schemeClr val="tx1">
                    <a:lumMod val="75000"/>
                    <a:lumOff val="25000"/>
                  </a:schemeClr>
                </a:solidFill>
                <a:latin typeface="Verdana"/>
                <a:cs typeface="Verdana"/>
              </a:rPr>
            </a:br>
            <a:r>
              <a:rPr lang="ru-RU" sz="1600" dirty="0" smtClean="0">
                <a:solidFill>
                  <a:schemeClr val="tx1">
                    <a:lumMod val="75000"/>
                    <a:lumOff val="25000"/>
                  </a:schemeClr>
                </a:solidFill>
                <a:latin typeface="Verdana"/>
                <a:cs typeface="Verdana"/>
              </a:rPr>
              <a:t>Численность </a:t>
            </a:r>
            <a:r>
              <a:rPr lang="ru-RU" sz="1600" dirty="0">
                <a:solidFill>
                  <a:schemeClr val="tx1">
                    <a:lumMod val="75000"/>
                    <a:lumOff val="25000"/>
                  </a:schemeClr>
                </a:solidFill>
                <a:latin typeface="Verdana"/>
                <a:cs typeface="Verdana"/>
              </a:rPr>
              <a:t>безработных граждан, зарегистрированных в органах службы занятости населения, на конец мая 2015 года составила 13 172 чел.</a:t>
            </a:r>
            <a:br>
              <a:rPr lang="ru-RU" sz="1600" dirty="0">
                <a:solidFill>
                  <a:schemeClr val="tx1">
                    <a:lumMod val="75000"/>
                    <a:lumOff val="25000"/>
                  </a:schemeClr>
                </a:solidFill>
                <a:latin typeface="Verdana"/>
                <a:cs typeface="Verdana"/>
              </a:rPr>
            </a:br>
            <a:r>
              <a:rPr lang="ru-RU" sz="1600" dirty="0" smtClean="0">
                <a:solidFill>
                  <a:schemeClr val="tx1">
                    <a:lumMod val="75000"/>
                    <a:lumOff val="25000"/>
                  </a:schemeClr>
                </a:solidFill>
                <a:latin typeface="Verdana"/>
                <a:cs typeface="Verdana"/>
              </a:rPr>
              <a:t>(В </a:t>
            </a:r>
            <a:r>
              <a:rPr lang="ru-RU" sz="1600" dirty="0">
                <a:solidFill>
                  <a:schemeClr val="tx1">
                    <a:lumMod val="75000"/>
                    <a:lumOff val="25000"/>
                  </a:schemeClr>
                </a:solidFill>
                <a:latin typeface="Verdana"/>
                <a:cs typeface="Verdana"/>
              </a:rPr>
              <a:t>конце мая 2014 года численность безработных составляла 9 514 чел.)</a:t>
            </a:r>
          </a:p>
        </p:txBody>
      </p:sp>
    </p:spTree>
    <p:extLst>
      <p:ext uri="{BB962C8B-B14F-4D97-AF65-F5344CB8AC3E}">
        <p14:creationId xmlns="" xmlns:p14="http://schemas.microsoft.com/office/powerpoint/2010/main" val="313976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0" name="Диаграмма 5"/>
          <p:cNvGraphicFramePr/>
          <p:nvPr>
            <p:extLst>
              <p:ext uri="{D42A27DB-BD31-4B8C-83A1-F6EECF244321}">
                <p14:modId xmlns="" xmlns:p14="http://schemas.microsoft.com/office/powerpoint/2010/main" val="1779433235"/>
              </p:ext>
            </p:extLst>
          </p:nvPr>
        </p:nvGraphicFramePr>
        <p:xfrm>
          <a:off x="1115616" y="1614487"/>
          <a:ext cx="7642621" cy="47668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57306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187624" y="1700808"/>
            <a:ext cx="7272808" cy="1152128"/>
          </a:xfrm>
          <a:noFill/>
        </p:spPr>
        <p:txBody>
          <a:bodyPr/>
          <a:lstStyle/>
          <a:p>
            <a:pPr algn="l" eaLnBrk="1" hangingPunct="1">
              <a:lnSpc>
                <a:spcPct val="90000"/>
              </a:lnSpc>
              <a:defRPr/>
            </a:pPr>
            <a:r>
              <a:rPr lang="ru-RU" sz="1600" dirty="0">
                <a:solidFill>
                  <a:schemeClr val="tx1">
                    <a:lumMod val="75000"/>
                    <a:lumOff val="25000"/>
                  </a:schemeClr>
                </a:solidFill>
                <a:latin typeface="Verdana"/>
                <a:cs typeface="Verdana"/>
              </a:rPr>
              <a:t>Уровень регистрируемой безработицы (отношение численности зарегистрированных безработных к численности экономически активного </a:t>
            </a:r>
            <a:r>
              <a:rPr lang="ru-RU" sz="1600" dirty="0" smtClean="0">
                <a:solidFill>
                  <a:schemeClr val="tx1">
                    <a:lumMod val="75000"/>
                    <a:lumOff val="25000"/>
                  </a:schemeClr>
                </a:solidFill>
                <a:latin typeface="Verdana"/>
                <a:cs typeface="Verdana"/>
              </a:rPr>
              <a:t>населения на </a:t>
            </a:r>
            <a:r>
              <a:rPr lang="ru-RU" sz="1600" dirty="0">
                <a:solidFill>
                  <a:schemeClr val="tx1">
                    <a:lumMod val="75000"/>
                    <a:lumOff val="25000"/>
                  </a:schemeClr>
                </a:solidFill>
                <a:latin typeface="Verdana"/>
                <a:cs typeface="Verdana"/>
              </a:rPr>
              <a:t>конец мая 2015 года составил 0,46% от ЭАН </a:t>
            </a:r>
            <a:r>
              <a:rPr lang="ru-RU" sz="1600" dirty="0" smtClean="0">
                <a:solidFill>
                  <a:schemeClr val="tx1">
                    <a:lumMod val="75000"/>
                    <a:lumOff val="25000"/>
                  </a:schemeClr>
                </a:solidFill>
                <a:latin typeface="Verdana"/>
                <a:cs typeface="Verdana"/>
              </a:rPr>
              <a:t>(</a:t>
            </a:r>
            <a:r>
              <a:rPr lang="ru-RU" sz="1600" dirty="0">
                <a:solidFill>
                  <a:schemeClr val="tx1">
                    <a:lumMod val="75000"/>
                    <a:lumOff val="25000"/>
                  </a:schemeClr>
                </a:solidFill>
                <a:latin typeface="Verdana"/>
                <a:cs typeface="Verdana"/>
              </a:rPr>
              <a:t>на конец мая 2014 года этот показатель составлял 0,33%)</a:t>
            </a:r>
            <a:r>
              <a:rPr lang="ru-RU" sz="1600" dirty="0" smtClean="0">
                <a:solidFill>
                  <a:schemeClr val="tx1">
                    <a:lumMod val="75000"/>
                    <a:lumOff val="25000"/>
                  </a:schemeClr>
                </a:solidFill>
                <a:latin typeface="Verdana"/>
                <a:cs typeface="Verdana"/>
              </a:rPr>
              <a:t>.</a:t>
            </a:r>
            <a:endParaRPr lang="ru-RU" sz="1600" dirty="0">
              <a:solidFill>
                <a:schemeClr val="tx1">
                  <a:lumMod val="75000"/>
                  <a:lumOff val="25000"/>
                </a:schemeClr>
              </a:solidFill>
              <a:latin typeface="Verdana"/>
              <a:cs typeface="Verdana"/>
            </a:endParaRPr>
          </a:p>
        </p:txBody>
      </p:sp>
      <p:pic>
        <p:nvPicPr>
          <p:cNvPr id="10"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259632" y="2996952"/>
            <a:ext cx="4962525" cy="3733800"/>
          </a:xfrm>
          <a:prstGeom prst="rect">
            <a:avLst/>
          </a:prstGeom>
        </p:spPr>
      </p:pic>
    </p:spTree>
    <p:extLst>
      <p:ext uri="{BB962C8B-B14F-4D97-AF65-F5344CB8AC3E}">
        <p14:creationId xmlns="" xmlns:p14="http://schemas.microsoft.com/office/powerpoint/2010/main" val="151881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641592"/>
            <a:ext cx="7704856" cy="830997"/>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СООТНОШЕНИЕ ПОТРЕБНОСТИ В КАДРАХ </a:t>
            </a:r>
          </a:p>
          <a:p>
            <a:r>
              <a:rPr lang="ru-RU" sz="1600" dirty="0" smtClean="0">
                <a:solidFill>
                  <a:schemeClr val="tx1">
                    <a:lumMod val="95000"/>
                    <a:lumOff val="5000"/>
                  </a:schemeClr>
                </a:solidFill>
                <a:latin typeface="Verdana"/>
                <a:cs typeface="Verdana"/>
              </a:rPr>
              <a:t>И ПРЕДЛОЖЕНИЯ РАБОТНИКОВ НА РЫНКЕ ТРУДА САНКТ-ПЕТЕРБУРГА В 2014 ГОДУ(В ПРОФЕССИОНАЛЬНО-КВАЛИФИКАЦИОННОМ РАЗРЕЗЕ)</a:t>
            </a:r>
            <a:endParaRPr lang="ru-RU" sz="1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360040"/>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84784"/>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1" name="Chart 72"/>
          <p:cNvGraphicFramePr/>
          <p:nvPr>
            <p:extLst>
              <p:ext uri="{D42A27DB-BD31-4B8C-83A1-F6EECF244321}">
                <p14:modId xmlns="" xmlns:p14="http://schemas.microsoft.com/office/powerpoint/2010/main" val="522873603"/>
              </p:ext>
            </p:extLst>
          </p:nvPr>
        </p:nvGraphicFramePr>
        <p:xfrm>
          <a:off x="103854" y="1700808"/>
          <a:ext cx="9040146" cy="4923525"/>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2"/>
          <p:cNvSpPr txBox="1">
            <a:spLocks noChangeArrowheads="1"/>
          </p:cNvSpPr>
          <p:nvPr/>
        </p:nvSpPr>
        <p:spPr bwMode="auto">
          <a:xfrm>
            <a:off x="167293" y="6383566"/>
            <a:ext cx="7956376"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ru-RU" sz="1100" dirty="0" smtClean="0">
                <a:solidFill>
                  <a:schemeClr val="tx1">
                    <a:lumMod val="75000"/>
                    <a:lumOff val="25000"/>
                  </a:schemeClr>
                </a:solidFill>
                <a:latin typeface="Verdana"/>
                <a:cs typeface="Verdana"/>
              </a:rPr>
              <a:t>Данные НИР, выполненной по заказу КТЗН СПб</a:t>
            </a:r>
            <a:endParaRPr lang="ru-RU" sz="1100" dirty="0">
              <a:solidFill>
                <a:schemeClr val="tx1">
                  <a:lumMod val="75000"/>
                  <a:lumOff val="25000"/>
                </a:schemeClr>
              </a:solidFill>
              <a:latin typeface="Verdana"/>
              <a:cs typeface="Verdana"/>
            </a:endParaRPr>
          </a:p>
        </p:txBody>
      </p:sp>
    </p:spTree>
    <p:extLst>
      <p:ext uri="{BB962C8B-B14F-4D97-AF65-F5344CB8AC3E}">
        <p14:creationId xmlns="" xmlns:p14="http://schemas.microsoft.com/office/powerpoint/2010/main" val="429334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3"/>
            <a:ext cx="7704856" cy="584775"/>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СРЕДНЕГОДОВАЯ ДОПОЛНИТЕЛЬНАЯ КАДРОВАЯ ПОТРЕБНОСТЬ </a:t>
            </a:r>
            <a:br>
              <a:rPr lang="bg-BG" sz="1600" dirty="0" smtClean="0">
                <a:solidFill>
                  <a:schemeClr val="tx1">
                    <a:lumMod val="95000"/>
                    <a:lumOff val="5000"/>
                  </a:schemeClr>
                </a:solidFill>
                <a:latin typeface="Verdana"/>
                <a:cs typeface="Verdana"/>
              </a:rPr>
            </a:br>
            <a:r>
              <a:rPr lang="bg-BG" sz="1600" dirty="0" smtClean="0">
                <a:solidFill>
                  <a:schemeClr val="tx1">
                    <a:lumMod val="95000"/>
                    <a:lumOff val="5000"/>
                  </a:schemeClr>
                </a:solidFill>
                <a:latin typeface="Verdana"/>
                <a:cs typeface="Verdana"/>
              </a:rPr>
              <a:t>В 2014 ГОДУ </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2" name="Таблица 1"/>
          <p:cNvGraphicFramePr>
            <a:graphicFrameLocks noGrp="1"/>
          </p:cNvGraphicFramePr>
          <p:nvPr>
            <p:extLst>
              <p:ext uri="{D42A27DB-BD31-4B8C-83A1-F6EECF244321}">
                <p14:modId xmlns="" xmlns:p14="http://schemas.microsoft.com/office/powerpoint/2010/main" val="1043881155"/>
              </p:ext>
            </p:extLst>
          </p:nvPr>
        </p:nvGraphicFramePr>
        <p:xfrm>
          <a:off x="683568" y="1700808"/>
          <a:ext cx="8218041" cy="4464507"/>
        </p:xfrm>
        <a:graphic>
          <a:graphicData uri="http://schemas.openxmlformats.org/drawingml/2006/table">
            <a:tbl>
              <a:tblPr>
                <a:tableStyleId>{5DA37D80-6434-44D0-A028-1B22A696006F}</a:tableStyleId>
              </a:tblPr>
              <a:tblGrid>
                <a:gridCol w="671808"/>
                <a:gridCol w="5372570"/>
                <a:gridCol w="2173663"/>
              </a:tblGrid>
              <a:tr h="461845">
                <a:tc>
                  <a:txBody>
                    <a:bodyPr/>
                    <a:lstStyle/>
                    <a:p>
                      <a:pPr algn="ctr">
                        <a:spcAft>
                          <a:spcPts val="0"/>
                        </a:spcAft>
                      </a:pPr>
                      <a:r>
                        <a:rPr lang="ru-RU" sz="1000" b="1" dirty="0">
                          <a:effectLst/>
                          <a:latin typeface="Verdana" panose="020B0604030504040204" pitchFamily="34" charset="0"/>
                          <a:ea typeface="Verdana" panose="020B0604030504040204" pitchFamily="34" charset="0"/>
                          <a:cs typeface="Verdana" panose="020B0604030504040204" pitchFamily="34" charset="0"/>
                        </a:rPr>
                        <a:t>Код КПГ</a:t>
                      </a:r>
                      <a:endParaRPr lang="ru-RU" sz="1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lgn="ctr">
                        <a:spcAft>
                          <a:spcPts val="0"/>
                        </a:spcAft>
                      </a:pPr>
                      <a:r>
                        <a:rPr lang="ru-RU" sz="1000" b="1" dirty="0">
                          <a:effectLst/>
                          <a:latin typeface="Verdana" panose="020B0604030504040204" pitchFamily="34" charset="0"/>
                          <a:ea typeface="Verdana" panose="020B0604030504040204" pitchFamily="34" charset="0"/>
                          <a:cs typeface="Verdana" panose="020B0604030504040204" pitchFamily="34" charset="0"/>
                        </a:rPr>
                        <a:t>Наименование профессиональной группы по КПГ-2012</a:t>
                      </a:r>
                      <a:endParaRPr lang="ru-RU" sz="1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lgn="ctr">
                        <a:spcAft>
                          <a:spcPts val="0"/>
                        </a:spcAft>
                      </a:pPr>
                      <a:r>
                        <a:rPr lang="ru-RU" sz="1000" b="1" dirty="0">
                          <a:effectLst/>
                          <a:latin typeface="Verdana" panose="020B0604030504040204" pitchFamily="34" charset="0"/>
                          <a:ea typeface="Verdana" panose="020B0604030504040204" pitchFamily="34" charset="0"/>
                          <a:cs typeface="Verdana" panose="020B0604030504040204" pitchFamily="34" charset="0"/>
                        </a:rPr>
                        <a:t>Среднегодовая дополнительная кадровая потребность</a:t>
                      </a:r>
                      <a:endParaRPr lang="ru-RU" sz="1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Квалифицированные работники отраслевых технологических специальностей</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 </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501</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Строители-отделочники</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2881</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502</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Строители и строители-монтажники</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17134</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503</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металлургии, машиностроения и металлообработки (кроме станочников по металлу)</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241</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504</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пищевой промышленности</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1542</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505</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транспорта</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8979</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506</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легкой промышленности</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1168</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508</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торговли</a:t>
                      </a:r>
                    </a:p>
                  </a:txBody>
                  <a:tcPr marL="13795" marR="13795" marT="0" marB="0" anchor="b"/>
                </a:tc>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693</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509</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общепита</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5648</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510</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связи</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188</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511</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Профессии городского хозяйства и ЖКХ</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178</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512</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добычи и первичной обработки сырья и материалов</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330</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513</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Профессии радиоэлектронной промышленности</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249</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515</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Профессии с/х, лесной промышленности и рыбного хозяйства</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300</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Квалифицированные рабочие сквозных специальностей</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 </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601</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Станочники по металлу</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2150</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602</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Слесари-монтажники, слесари-механики, слесари-сборщики и слесари-ремонтники</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5077</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603</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Сварщики и газорезчики</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1577</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153949">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604</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Операторы, аппаратчики и машинисты оборудования</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3563</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r h="307896">
                <a:tc>
                  <a:txBody>
                    <a:bodyPr/>
                    <a:lstStyle/>
                    <a:p>
                      <a:pPr algn="ctr">
                        <a:spcAft>
                          <a:spcPts val="0"/>
                        </a:spcAft>
                      </a:pPr>
                      <a:r>
                        <a:rPr lang="ru-RU" sz="1000">
                          <a:effectLst/>
                          <a:latin typeface="Verdana" panose="020B0604030504040204" pitchFamily="34" charset="0"/>
                          <a:ea typeface="Verdana" panose="020B0604030504040204" pitchFamily="34" charset="0"/>
                          <a:cs typeface="Verdana" panose="020B0604030504040204" pitchFamily="34" charset="0"/>
                        </a:rPr>
                        <a:t>605</a:t>
                      </a:r>
                      <a:endParaRPr lang="ru-RU"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c>
                  <a:txBody>
                    <a:bodyPr/>
                    <a:lstStyle/>
                    <a:p>
                      <a:pP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Электромонтеры, электромеханики, специалисты по электрооборудованию</a:t>
                      </a:r>
                    </a:p>
                  </a:txBody>
                  <a:tcPr marL="13795" marR="13795" marT="0" marB="0" anchor="b"/>
                </a:tc>
                <a:tc>
                  <a:txBody>
                    <a:bodyPr/>
                    <a:lstStyle/>
                    <a:p>
                      <a:pPr algn="ctr">
                        <a:spcAft>
                          <a:spcPts val="0"/>
                        </a:spcAft>
                      </a:pPr>
                      <a:r>
                        <a:rPr lang="ru-RU" sz="1000" dirty="0">
                          <a:effectLst/>
                          <a:latin typeface="Verdana" panose="020B0604030504040204" pitchFamily="34" charset="0"/>
                          <a:ea typeface="Verdana" panose="020B0604030504040204" pitchFamily="34" charset="0"/>
                          <a:cs typeface="Verdana" panose="020B0604030504040204" pitchFamily="34" charset="0"/>
                        </a:rPr>
                        <a:t>149</a:t>
                      </a:r>
                      <a:endParaRPr lang="ru-RU"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3795" marR="13795" marT="0" marB="0" anchor="ctr"/>
                </a:tc>
              </a:tr>
            </a:tbl>
          </a:graphicData>
        </a:graphic>
      </p:graphicFrame>
    </p:spTree>
    <p:extLst>
      <p:ext uri="{BB962C8B-B14F-4D97-AF65-F5344CB8AC3E}">
        <p14:creationId xmlns="" xmlns:p14="http://schemas.microsoft.com/office/powerpoint/2010/main" val="2923249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3" name="Таблица 4"/>
          <p:cNvGraphicFramePr>
            <a:graphicFrameLocks noGrp="1"/>
          </p:cNvGraphicFramePr>
          <p:nvPr>
            <p:extLst>
              <p:ext uri="{D42A27DB-BD31-4B8C-83A1-F6EECF244321}">
                <p14:modId xmlns="" xmlns:p14="http://schemas.microsoft.com/office/powerpoint/2010/main" val="3626511804"/>
              </p:ext>
            </p:extLst>
          </p:nvPr>
        </p:nvGraphicFramePr>
        <p:xfrm>
          <a:off x="1259632" y="1628798"/>
          <a:ext cx="7560840" cy="5025932"/>
        </p:xfrm>
        <a:graphic>
          <a:graphicData uri="http://schemas.openxmlformats.org/drawingml/2006/table">
            <a:tbl>
              <a:tblPr firstRow="1" firstCol="1" bandRow="1"/>
              <a:tblGrid>
                <a:gridCol w="695784"/>
                <a:gridCol w="3849998"/>
                <a:gridCol w="1333583"/>
                <a:gridCol w="985691"/>
                <a:gridCol w="695784"/>
              </a:tblGrid>
              <a:tr h="232466">
                <a:tc gridSpan="3">
                  <a:txBody>
                    <a:bodyPr/>
                    <a:lstStyle/>
                    <a:p>
                      <a:pPr algn="ctr">
                        <a:spcAft>
                          <a:spcPts val="0"/>
                        </a:spcAft>
                      </a:pPr>
                      <a:r>
                        <a:rPr lang="ru-RU" sz="1400" b="1" dirty="0">
                          <a:effectLst/>
                          <a:latin typeface="Verdana"/>
                          <a:ea typeface="Times New Roman" panose="02020603050405020304" pitchFamily="18" charset="0"/>
                          <a:cs typeface="Verdana"/>
                        </a:rPr>
                        <a:t>Горячая десятка май 2015г</a:t>
                      </a:r>
                      <a:r>
                        <a:rPr lang="ru-RU" sz="900" b="1" dirty="0">
                          <a:effectLst/>
                          <a:latin typeface="Verdana"/>
                          <a:ea typeface="Times New Roman" panose="02020603050405020304" pitchFamily="18" charset="0"/>
                          <a:cs typeface="Verdana"/>
                        </a:rPr>
                        <a:t>.</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endParaRPr lang="ru-RU" sz="900">
                        <a:effectLst/>
                        <a:latin typeface="Verdana"/>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rowSpan="26">
                  <a:txBody>
                    <a:bodyPr/>
                    <a:lstStyle/>
                    <a:p>
                      <a:pPr algn="ctr">
                        <a:spcAft>
                          <a:spcPts val="0"/>
                        </a:spcAft>
                      </a:pPr>
                      <a:r>
                        <a:rPr lang="ru-RU" sz="900" dirty="0">
                          <a:effectLst/>
                          <a:latin typeface="Verdana"/>
                          <a:ea typeface="Times New Roman" panose="02020603050405020304" pitchFamily="18" charset="0"/>
                          <a:cs typeface="Verdana"/>
                        </a:rPr>
                        <a:t> </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32466">
                <a:tc gridSpan="3">
                  <a:txBody>
                    <a:bodyPr/>
                    <a:lstStyle/>
                    <a:p>
                      <a:pPr>
                        <a:spcAft>
                          <a:spcPts val="0"/>
                        </a:spcAft>
                      </a:pPr>
                      <a:r>
                        <a:rPr lang="ru-RU" sz="900" b="1" dirty="0">
                          <a:effectLst/>
                          <a:latin typeface="Verdana"/>
                          <a:ea typeface="Times New Roman" panose="02020603050405020304" pitchFamily="18" charset="0"/>
                          <a:cs typeface="Verdana"/>
                        </a:rPr>
                        <a:t>Рабочие профессии</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endParaRPr lang="ru-RU" sz="900" dirty="0">
                        <a:effectLst/>
                        <a:latin typeface="Verdana"/>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08466">
                <a:tc>
                  <a:txBody>
                    <a:bodyPr/>
                    <a:lstStyle/>
                    <a:p>
                      <a:pPr algn="ctr">
                        <a:spcAft>
                          <a:spcPts val="0"/>
                        </a:spcAft>
                      </a:pPr>
                      <a:r>
                        <a:rPr lang="ru-RU" sz="900">
                          <a:effectLst/>
                          <a:latin typeface="Verdana"/>
                          <a:ea typeface="Arial Unicode MS" panose="020B0604020202020204" pitchFamily="34" charset="-128"/>
                          <a:cs typeface="Verdana"/>
                        </a:rPr>
                        <a:t>№ п/п</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dirty="0">
                          <a:effectLst/>
                          <a:latin typeface="Verdana"/>
                          <a:ea typeface="Arial Unicode MS" panose="020B0604020202020204" pitchFamily="34" charset="-128"/>
                          <a:cs typeface="Verdana"/>
                        </a:rPr>
                        <a:t>Профессия</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Arial Unicode MS" panose="020B0604020202020204" pitchFamily="34" charset="-128"/>
                          <a:cs typeface="Verdana"/>
                        </a:rPr>
                        <a:t>Всего вакантных РМ*</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Ср. з/пл. (руб.)</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a:effectLst/>
                        <a:latin typeface="Verdana"/>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1</a:t>
                      </a:r>
                      <a:endParaRPr lang="ru-RU" sz="105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Продавец продовольственных товаров</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3286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22436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2</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Подсобный рабочий</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2894</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16 226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3</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Каменщик</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2056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17 952</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4</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Штукатур</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1768</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18 290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64735">
                <a:tc>
                  <a:txBody>
                    <a:bodyPr/>
                    <a:lstStyle/>
                    <a:p>
                      <a:pPr algn="ctr">
                        <a:spcAft>
                          <a:spcPts val="0"/>
                        </a:spcAft>
                      </a:pPr>
                      <a:r>
                        <a:rPr lang="ru-RU" sz="900">
                          <a:effectLst/>
                          <a:latin typeface="Verdana"/>
                          <a:ea typeface="Times New Roman" panose="02020603050405020304" pitchFamily="18" charset="0"/>
                          <a:cs typeface="Verdana"/>
                        </a:rPr>
                        <a:t>5</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Повар</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1570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18 052</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68179">
                <a:tc>
                  <a:txBody>
                    <a:bodyPr/>
                    <a:lstStyle/>
                    <a:p>
                      <a:pPr algn="ctr">
                        <a:spcAft>
                          <a:spcPts val="0"/>
                        </a:spcAft>
                      </a:pPr>
                      <a:r>
                        <a:rPr lang="ru-RU" sz="900">
                          <a:effectLst/>
                          <a:latin typeface="Verdana"/>
                          <a:ea typeface="Times New Roman" panose="02020603050405020304" pitchFamily="18" charset="0"/>
                          <a:cs typeface="Verdana"/>
                        </a:rPr>
                        <a:t>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Водитель автомобиля</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1568</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19 147</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7</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Бетонщик</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1498</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19 970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8</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Маляр</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1350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23 610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pPr algn="ctr">
                        <a:spcAft>
                          <a:spcPts val="0"/>
                        </a:spcAft>
                      </a:pP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9</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Уборщик производственных и служебных помещений</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1091</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14 665</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10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Швея</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1025</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18 474</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pPr algn="ctr">
                        <a:spcAft>
                          <a:spcPts val="0"/>
                        </a:spcAft>
                      </a:pP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gridSpan="3">
                  <a:txBody>
                    <a:bodyPr/>
                    <a:lstStyle/>
                    <a:p>
                      <a:pPr>
                        <a:spcAft>
                          <a:spcPts val="0"/>
                        </a:spcAft>
                      </a:pPr>
                      <a:r>
                        <a:rPr lang="ru-RU" sz="900" b="1" dirty="0">
                          <a:effectLst/>
                          <a:latin typeface="Verdana"/>
                          <a:ea typeface="Times New Roman" panose="02020603050405020304" pitchFamily="18" charset="0"/>
                          <a:cs typeface="Verdana"/>
                        </a:rPr>
                        <a:t>Служащие</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Aft>
                          <a:spcPts val="0"/>
                        </a:spcAft>
                      </a:pPr>
                      <a:r>
                        <a:rPr lang="ru-RU" sz="900" b="1">
                          <a:effectLst/>
                          <a:latin typeface="Verdana"/>
                          <a:ea typeface="Times New Roman" panose="02020603050405020304" pitchFamily="18" charset="0"/>
                          <a:cs typeface="Verdana"/>
                        </a:rPr>
                        <a:t> </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29457">
                <a:tc>
                  <a:txBody>
                    <a:bodyPr/>
                    <a:lstStyle/>
                    <a:p>
                      <a:pPr algn="ctr">
                        <a:spcAft>
                          <a:spcPts val="0"/>
                        </a:spcAft>
                      </a:pPr>
                      <a:r>
                        <a:rPr lang="ru-RU" sz="900">
                          <a:effectLst/>
                          <a:latin typeface="Verdana"/>
                          <a:ea typeface="Arial Unicode MS" panose="020B0604020202020204" pitchFamily="34" charset="-128"/>
                          <a:cs typeface="Verdana"/>
                        </a:rPr>
                        <a:t>№ п/п</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just">
                        <a:spcAft>
                          <a:spcPts val="0"/>
                        </a:spcAft>
                        <a:tabLst>
                          <a:tab pos="3743325" algn="l"/>
                        </a:tabLst>
                      </a:pPr>
                      <a:r>
                        <a:rPr lang="ru-RU" sz="900" dirty="0" smtClean="0">
                          <a:effectLst/>
                          <a:latin typeface="Verdana"/>
                          <a:ea typeface="Arial Unicode MS" panose="020B0604020202020204" pitchFamily="34" charset="-128"/>
                          <a:cs typeface="Verdana"/>
                        </a:rPr>
                        <a:t>Должность</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dirty="0">
                          <a:effectLst/>
                          <a:latin typeface="Verdana"/>
                          <a:ea typeface="Arial Unicode MS" panose="020B0604020202020204" pitchFamily="34" charset="-128"/>
                          <a:cs typeface="Verdana"/>
                        </a:rPr>
                        <a:t>Всего вакантных РМ*</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Ср. з/пл. (руб.)</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1</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Медицинская сестра (разных специализаций)</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2305</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19 320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2</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Врач (разных специализаций)</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1408</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26 090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3</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Менеджер (разных направлений деятельности)</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1059</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22 286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88268">
                <a:tc>
                  <a:txBody>
                    <a:bodyPr/>
                    <a:lstStyle/>
                    <a:p>
                      <a:pPr algn="ctr">
                        <a:spcAft>
                          <a:spcPts val="0"/>
                        </a:spcAft>
                      </a:pPr>
                      <a:r>
                        <a:rPr lang="ru-RU" sz="900">
                          <a:effectLst/>
                          <a:latin typeface="Verdana"/>
                          <a:ea typeface="Times New Roman" panose="02020603050405020304" pitchFamily="18" charset="0"/>
                          <a:cs typeface="Verdana"/>
                        </a:rPr>
                        <a:t> </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Инженер (разных направлений деятельности)</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1036</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23 970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7847">
                <a:tc>
                  <a:txBody>
                    <a:bodyPr/>
                    <a:lstStyle/>
                    <a:p>
                      <a:pPr algn="ctr">
                        <a:spcAft>
                          <a:spcPts val="0"/>
                        </a:spcAft>
                      </a:pPr>
                      <a:r>
                        <a:rPr lang="ru-RU" sz="900">
                          <a:effectLst/>
                          <a:latin typeface="Verdana"/>
                          <a:ea typeface="Times New Roman" panose="02020603050405020304" pitchFamily="18" charset="0"/>
                          <a:cs typeface="Verdana"/>
                        </a:rPr>
                        <a:t>4</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Специалист (разных направлений деятельности)</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903</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20 424</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9570">
                <a:tc>
                  <a:txBody>
                    <a:bodyPr/>
                    <a:lstStyle/>
                    <a:p>
                      <a:pPr algn="ctr">
                        <a:spcAft>
                          <a:spcPts val="0"/>
                        </a:spcAft>
                      </a:pPr>
                      <a:r>
                        <a:rPr lang="ru-RU" sz="900">
                          <a:effectLst/>
                          <a:latin typeface="Verdana"/>
                          <a:ea typeface="Times New Roman" panose="02020603050405020304" pitchFamily="18" charset="0"/>
                          <a:cs typeface="Verdana"/>
                        </a:rPr>
                        <a:t>6</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dirty="0">
                          <a:effectLst/>
                          <a:latin typeface="Verdana"/>
                          <a:ea typeface="Times New Roman" panose="02020603050405020304" pitchFamily="18" charset="0"/>
                          <a:cs typeface="Verdana"/>
                        </a:rPr>
                        <a:t>Техник-технолог</a:t>
                      </a:r>
                      <a:endParaRPr lang="ru-RU" sz="1050" dirty="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788</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18 600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63587">
                <a:tc>
                  <a:txBody>
                    <a:bodyPr/>
                    <a:lstStyle/>
                    <a:p>
                      <a:pPr algn="ctr">
                        <a:spcAft>
                          <a:spcPts val="0"/>
                        </a:spcAft>
                      </a:pPr>
                      <a:r>
                        <a:rPr lang="ru-RU" sz="900">
                          <a:effectLst/>
                          <a:latin typeface="Verdana"/>
                          <a:ea typeface="Times New Roman" panose="02020603050405020304" pitchFamily="18" charset="0"/>
                          <a:cs typeface="Verdana"/>
                        </a:rPr>
                        <a:t>7</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a:effectLst/>
                          <a:latin typeface="Verdana"/>
                          <a:ea typeface="Times New Roman" panose="02020603050405020304" pitchFamily="18" charset="0"/>
                          <a:cs typeface="Verdana"/>
                        </a:rPr>
                        <a:t>Мастер (разных направлений деятельности)</a:t>
                      </a:r>
                      <a:endParaRPr lang="ru-RU" sz="105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dirty="0">
                          <a:effectLst/>
                          <a:latin typeface="Verdana"/>
                          <a:ea typeface="Times New Roman" panose="02020603050405020304" pitchFamily="18" charset="0"/>
                          <a:cs typeface="Verdana"/>
                        </a:rPr>
                        <a:t>589</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24 760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8</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a:effectLst/>
                          <a:latin typeface="Verdana"/>
                          <a:ea typeface="Times New Roman" panose="02020603050405020304" pitchFamily="18" charset="0"/>
                          <a:cs typeface="Verdana"/>
                        </a:rPr>
                        <a:t>Генеральный директор, директор</a:t>
                      </a:r>
                      <a:endParaRPr lang="ru-RU" sz="105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585</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28 150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8994">
                <a:tc>
                  <a:txBody>
                    <a:bodyPr/>
                    <a:lstStyle/>
                    <a:p>
                      <a:pPr algn="ctr">
                        <a:spcAft>
                          <a:spcPts val="0"/>
                        </a:spcAft>
                      </a:pPr>
                      <a:r>
                        <a:rPr lang="ru-RU" sz="900">
                          <a:effectLst/>
                          <a:latin typeface="Verdana"/>
                          <a:ea typeface="Times New Roman" panose="02020603050405020304" pitchFamily="18" charset="0"/>
                          <a:cs typeface="Verdana"/>
                        </a:rPr>
                        <a:t>9</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a:effectLst/>
                          <a:latin typeface="Verdana"/>
                          <a:ea typeface="Arial Unicode MS" panose="020B0604020202020204" pitchFamily="34" charset="-128"/>
                          <a:cs typeface="Verdana"/>
                        </a:rPr>
                        <a:t>Массажист</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dirty="0">
                          <a:effectLst/>
                          <a:latin typeface="Verdana"/>
                          <a:ea typeface="Arial Unicode MS" panose="020B0604020202020204" pitchFamily="34" charset="-128"/>
                          <a:cs typeface="Verdana"/>
                        </a:rPr>
                        <a:t>520</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900">
                          <a:effectLst/>
                          <a:latin typeface="Verdana"/>
                          <a:ea typeface="Times New Roman" panose="02020603050405020304" pitchFamily="18" charset="0"/>
                          <a:cs typeface="Verdana"/>
                        </a:rPr>
                        <a:t>18 690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154233">
                <a:tc>
                  <a:txBody>
                    <a:bodyPr/>
                    <a:lstStyle/>
                    <a:p>
                      <a:pPr algn="ctr">
                        <a:spcAft>
                          <a:spcPts val="0"/>
                        </a:spcAft>
                      </a:pPr>
                      <a:r>
                        <a:rPr lang="ru-RU" sz="900">
                          <a:effectLst/>
                          <a:latin typeface="Verdana"/>
                          <a:ea typeface="Times New Roman" panose="02020603050405020304" pitchFamily="18" charset="0"/>
                          <a:cs typeface="Verdana"/>
                        </a:rPr>
                        <a:t>10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spcAft>
                          <a:spcPts val="0"/>
                        </a:spcAft>
                      </a:pPr>
                      <a:r>
                        <a:rPr lang="ru-RU" sz="900">
                          <a:effectLst/>
                          <a:latin typeface="Verdana"/>
                          <a:ea typeface="Times New Roman" panose="02020603050405020304" pitchFamily="18" charset="0"/>
                          <a:cs typeface="Verdana"/>
                        </a:rPr>
                        <a:t>Шеф-повар</a:t>
                      </a:r>
                      <a:endParaRPr lang="ru-RU" sz="1050">
                        <a:effectLst/>
                        <a:latin typeface="Verdana"/>
                        <a:ea typeface="Times New Roman" panose="02020603050405020304" pitchFamily="18" charset="0"/>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dirty="0">
                          <a:effectLst/>
                          <a:latin typeface="Verdana"/>
                          <a:ea typeface="Times New Roman" panose="02020603050405020304" pitchFamily="18" charset="0"/>
                          <a:cs typeface="Verdana"/>
                        </a:rPr>
                        <a:t>442</a:t>
                      </a:r>
                      <a:endParaRPr lang="ru-RU" sz="1050" dirty="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a:txBody>
                    <a:bodyPr/>
                    <a:lstStyle/>
                    <a:p>
                      <a:pPr algn="ctr">
                        <a:spcAft>
                          <a:spcPts val="0"/>
                        </a:spcAft>
                      </a:pPr>
                      <a:r>
                        <a:rPr lang="ru-RU" sz="900">
                          <a:effectLst/>
                          <a:latin typeface="Verdana"/>
                          <a:ea typeface="Times New Roman" panose="02020603050405020304" pitchFamily="18" charset="0"/>
                          <a:cs typeface="Verdana"/>
                        </a:rPr>
                        <a:t>19 790</a:t>
                      </a:r>
                      <a:endParaRPr lang="ru-RU" sz="1050">
                        <a:effectLst/>
                        <a:latin typeface="Verdana"/>
                        <a:ea typeface="Times New Roman" panose="02020603050405020304" pitchFamily="18" charset="0"/>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solidFill>
                      <a:srgbClr val="FFFFFF"/>
                    </a:solidFill>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602635">
                <a:tc gridSpan="4">
                  <a:txBody>
                    <a:bodyPr/>
                    <a:lstStyle/>
                    <a:p>
                      <a:pPr>
                        <a:spcAft>
                          <a:spcPts val="0"/>
                        </a:spcAft>
                      </a:pPr>
                      <a:r>
                        <a:rPr lang="ru-RU" sz="900" dirty="0">
                          <a:effectLst/>
                          <a:latin typeface="Verdana"/>
                          <a:ea typeface="Times New Roman" panose="02020603050405020304" pitchFamily="18" charset="0"/>
                          <a:cs typeface="Verdana"/>
                        </a:rPr>
                        <a:t>* (В расчете учтены РМ по вакансиям типа "Для трудоустройства)</a:t>
                      </a:r>
                      <a:endParaRPr lang="ru-RU" sz="1050" dirty="0">
                        <a:effectLst/>
                        <a:latin typeface="Verdana"/>
                        <a:ea typeface="Times New Roman" panose="02020603050405020304" pitchFamily="18" charset="0"/>
                        <a:cs typeface="Verdana"/>
                      </a:endParaRPr>
                    </a:p>
                  </a:txBody>
                  <a:tcPr marL="58281" marR="5828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ru-RU" sz="900" dirty="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ru-RU" sz="900" dirty="0">
                        <a:effectLst/>
                        <a:latin typeface="Verdana"/>
                        <a:cs typeface="Verdana"/>
                      </a:endParaRPr>
                    </a:p>
                  </a:txBody>
                  <a:tcPr marL="58281" marR="5828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ru-RU" sz="900">
                        <a:effectLst/>
                        <a:latin typeface="Verdana"/>
                        <a:cs typeface="Verdana"/>
                      </a:endParaRPr>
                    </a:p>
                  </a:txBody>
                  <a:tcPr marL="58281" marR="58281"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vMerge="1">
                  <a:txBody>
                    <a:bodyPr/>
                    <a:lstStyle/>
                    <a:p>
                      <a:endParaRPr lang="ru-RU" sz="900">
                        <a:effectLst/>
                        <a:latin typeface="Verdana"/>
                        <a:cs typeface="Verdana"/>
                      </a:endParaRPr>
                    </a:p>
                  </a:txBody>
                  <a:tcPr marL="58281" marR="58281" marT="0" marB="0" anchor="b">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861471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187624" y="1556792"/>
            <a:ext cx="7272808" cy="360040"/>
          </a:xfrm>
          <a:noFill/>
        </p:spPr>
        <p:txBody>
          <a:bodyPr/>
          <a:lstStyle/>
          <a:p>
            <a:pPr algn="l" eaLnBrk="1" hangingPunct="1">
              <a:lnSpc>
                <a:spcPct val="90000"/>
              </a:lnSpc>
              <a:defRPr/>
            </a:pPr>
            <a:r>
              <a:rPr lang="bg-BG" sz="1600" dirty="0" smtClean="0">
                <a:solidFill>
                  <a:schemeClr val="tx1">
                    <a:lumMod val="75000"/>
                    <a:lumOff val="25000"/>
                  </a:schemeClr>
                </a:solidFill>
                <a:latin typeface="Verdana"/>
                <a:cs typeface="Verdana"/>
              </a:rPr>
              <a:t>Наиболее дефицитные специалисты на </a:t>
            </a:r>
            <a:r>
              <a:rPr lang="bg-BG" sz="1600" dirty="0">
                <a:solidFill>
                  <a:schemeClr val="tx1">
                    <a:lumMod val="75000"/>
                    <a:lumOff val="25000"/>
                  </a:schemeClr>
                </a:solidFill>
                <a:latin typeface="Verdana"/>
                <a:cs typeface="Verdana"/>
              </a:rPr>
              <a:t>конец мая 2015 года</a:t>
            </a:r>
          </a:p>
        </p:txBody>
      </p:sp>
      <p:graphicFrame>
        <p:nvGraphicFramePr>
          <p:cNvPr id="12" name="Таблица 5"/>
          <p:cNvGraphicFramePr>
            <a:graphicFrameLocks noGrp="1"/>
          </p:cNvGraphicFramePr>
          <p:nvPr>
            <p:extLst>
              <p:ext uri="{D42A27DB-BD31-4B8C-83A1-F6EECF244321}">
                <p14:modId xmlns="" xmlns:p14="http://schemas.microsoft.com/office/powerpoint/2010/main" val="3213304609"/>
              </p:ext>
            </p:extLst>
          </p:nvPr>
        </p:nvGraphicFramePr>
        <p:xfrm>
          <a:off x="1259632" y="2060849"/>
          <a:ext cx="7674172" cy="4382427"/>
        </p:xfrm>
        <a:graphic>
          <a:graphicData uri="http://schemas.openxmlformats.org/drawingml/2006/table">
            <a:tbl>
              <a:tblPr firstRow="1" firstCol="1" bandRow="1"/>
              <a:tblGrid>
                <a:gridCol w="432773"/>
                <a:gridCol w="1935976"/>
                <a:gridCol w="799603"/>
                <a:gridCol w="525315"/>
                <a:gridCol w="203447"/>
                <a:gridCol w="409768"/>
                <a:gridCol w="1935976"/>
                <a:gridCol w="819537"/>
                <a:gridCol w="611777"/>
              </a:tblGrid>
              <a:tr h="242853">
                <a:tc gridSpan="9">
                  <a:txBody>
                    <a:bodyPr/>
                    <a:lstStyle/>
                    <a:p>
                      <a:pPr algn="ctr">
                        <a:spcAft>
                          <a:spcPts val="0"/>
                        </a:spcAft>
                      </a:pPr>
                      <a:r>
                        <a:rPr lang="ru-RU" sz="1000" b="1" dirty="0">
                          <a:effectLst/>
                          <a:latin typeface="Verdana"/>
                          <a:ea typeface="Times New Roman" panose="02020603050405020304" pitchFamily="18" charset="0"/>
                          <a:cs typeface="Verdana"/>
                        </a:rPr>
                        <a:t>(без учета временных и сезонных работ, </a:t>
                      </a:r>
                      <a:endParaRPr lang="en-US" sz="1000" b="1" dirty="0" smtClean="0">
                        <a:effectLst/>
                        <a:latin typeface="Verdana"/>
                        <a:ea typeface="Times New Roman" panose="02020603050405020304" pitchFamily="18" charset="0"/>
                        <a:cs typeface="Verdana"/>
                      </a:endParaRPr>
                    </a:p>
                    <a:p>
                      <a:pPr algn="ctr">
                        <a:spcAft>
                          <a:spcPts val="0"/>
                        </a:spcAft>
                      </a:pPr>
                      <a:r>
                        <a:rPr lang="ru-RU" sz="1000" b="1" dirty="0" smtClean="0">
                          <a:effectLst/>
                          <a:latin typeface="Verdana"/>
                          <a:ea typeface="Times New Roman" panose="02020603050405020304" pitchFamily="18" charset="0"/>
                          <a:cs typeface="Verdana"/>
                        </a:rPr>
                        <a:t>с </a:t>
                      </a:r>
                      <a:r>
                        <a:rPr lang="ru-RU" sz="1000" b="1" dirty="0">
                          <a:effectLst/>
                          <a:latin typeface="Verdana"/>
                          <a:ea typeface="Times New Roman" panose="02020603050405020304" pitchFamily="18" charset="0"/>
                          <a:cs typeface="Verdana"/>
                        </a:rPr>
                        <a:t>заработной платой выше </a:t>
                      </a:r>
                      <a:r>
                        <a:rPr lang="ru-RU" sz="1000" b="1" dirty="0" smtClean="0">
                          <a:effectLst/>
                          <a:latin typeface="Verdana"/>
                          <a:ea typeface="Times New Roman" panose="02020603050405020304" pitchFamily="18" charset="0"/>
                          <a:cs typeface="Verdana"/>
                        </a:rPr>
                        <a:t>средней </a:t>
                      </a:r>
                      <a:r>
                        <a:rPr lang="ru-RU" sz="1000" b="1" dirty="0">
                          <a:effectLst/>
                          <a:latin typeface="Verdana"/>
                          <a:ea typeface="Times New Roman" panose="02020603050405020304" pitchFamily="18" charset="0"/>
                          <a:cs typeface="Verdana"/>
                        </a:rPr>
                        <a:t>по региону за март 2015 г.)</a:t>
                      </a:r>
                      <a:endParaRPr lang="ru-RU" sz="1100" dirty="0">
                        <a:effectLst/>
                        <a:latin typeface="Verdana"/>
                        <a:ea typeface="Times New Roman" panose="02020603050405020304" pitchFamily="18" charset="0"/>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1289">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gridSpan="3">
                  <a:txBody>
                    <a:bodyPr/>
                    <a:lstStyle/>
                    <a:p>
                      <a:pPr algn="ctr">
                        <a:spcAft>
                          <a:spcPts val="0"/>
                        </a:spcAft>
                      </a:pPr>
                      <a:r>
                        <a:rPr lang="ru-RU" sz="1000" b="1">
                          <a:effectLst/>
                          <a:latin typeface="Verdana"/>
                          <a:ea typeface="Times New Roman" panose="02020603050405020304" pitchFamily="18" charset="0"/>
                          <a:cs typeface="Verdana"/>
                        </a:rPr>
                        <a:t>Служащие</a:t>
                      </a:r>
                      <a:endParaRPr lang="ru-RU" sz="1100">
                        <a:effectLst/>
                        <a:latin typeface="Verdana"/>
                        <a:ea typeface="Times New Roman" panose="02020603050405020304" pitchFamily="18" charset="0"/>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gridSpan="3">
                  <a:txBody>
                    <a:bodyPr/>
                    <a:lstStyle/>
                    <a:p>
                      <a:pPr algn="ctr">
                        <a:spcAft>
                          <a:spcPts val="0"/>
                        </a:spcAft>
                      </a:pPr>
                      <a:r>
                        <a:rPr lang="ru-RU" sz="1000" b="1">
                          <a:effectLst/>
                          <a:latin typeface="Verdana"/>
                          <a:ea typeface="Times New Roman" panose="02020603050405020304" pitchFamily="18" charset="0"/>
                          <a:cs typeface="Verdana"/>
                        </a:rPr>
                        <a:t>Рабочие </a:t>
                      </a:r>
                      <a:endParaRPr lang="ru-RU" sz="1100">
                        <a:effectLst/>
                        <a:latin typeface="Verdana"/>
                        <a:ea typeface="Times New Roman" panose="02020603050405020304" pitchFamily="18" charset="0"/>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589787">
                <a:tc>
                  <a:txBody>
                    <a:bodyPr/>
                    <a:lstStyle/>
                    <a:p>
                      <a:pPr algn="ctr">
                        <a:spcAft>
                          <a:spcPts val="0"/>
                        </a:spcAft>
                      </a:pPr>
                      <a:r>
                        <a:rPr lang="ru-RU" sz="1000">
                          <a:effectLst/>
                          <a:latin typeface="Verdana"/>
                          <a:ea typeface="Times New Roman" panose="02020603050405020304" pitchFamily="18" charset="0"/>
                          <a:cs typeface="Verdana"/>
                        </a:rPr>
                        <a:t>№</a:t>
                      </a:r>
                      <a:endParaRPr lang="ru-RU" sz="1100">
                        <a:effectLst/>
                        <a:latin typeface="Verdana"/>
                        <a:ea typeface="Times New Roman" panose="02020603050405020304" pitchFamily="18" charset="0"/>
                        <a:cs typeface="Verdana"/>
                      </a:endParaRPr>
                    </a:p>
                    <a:p>
                      <a:pPr algn="ctr">
                        <a:spcAft>
                          <a:spcPts val="0"/>
                        </a:spcAft>
                      </a:pPr>
                      <a:r>
                        <a:rPr lang="ru-RU" sz="1000">
                          <a:effectLst/>
                          <a:latin typeface="Verdana"/>
                          <a:ea typeface="Times New Roman" panose="02020603050405020304" pitchFamily="18" charset="0"/>
                          <a:cs typeface="Verdana"/>
                        </a:rPr>
                        <a:t> п/п</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dirty="0">
                          <a:effectLst/>
                          <a:latin typeface="Verdana"/>
                          <a:ea typeface="Times New Roman" panose="02020603050405020304" pitchFamily="18" charset="0"/>
                          <a:cs typeface="Verdana"/>
                        </a:rPr>
                        <a:t>должность</a:t>
                      </a:r>
                      <a:endParaRPr lang="ru-RU" sz="1100" dirty="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всего вакантных РМ</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ср з/пл</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a:t>
                      </a:r>
                      <a:endParaRPr lang="ru-RU" sz="1100">
                        <a:effectLst/>
                        <a:latin typeface="Verdana"/>
                        <a:ea typeface="Times New Roman" panose="02020603050405020304" pitchFamily="18" charset="0"/>
                        <a:cs typeface="Verdana"/>
                      </a:endParaRPr>
                    </a:p>
                    <a:p>
                      <a:pPr algn="ctr">
                        <a:spcAft>
                          <a:spcPts val="0"/>
                        </a:spcAft>
                      </a:pPr>
                      <a:r>
                        <a:rPr lang="ru-RU" sz="1000">
                          <a:effectLst/>
                          <a:latin typeface="Verdana"/>
                          <a:ea typeface="Times New Roman" panose="02020603050405020304" pitchFamily="18" charset="0"/>
                          <a:cs typeface="Verdana"/>
                        </a:rPr>
                        <a:t> п/п</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профессия</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dirty="0">
                          <a:effectLst/>
                          <a:latin typeface="Verdana"/>
                          <a:ea typeface="Times New Roman" panose="02020603050405020304" pitchFamily="18" charset="0"/>
                          <a:cs typeface="Verdana"/>
                        </a:rPr>
                        <a:t>всего вакантных РМ</a:t>
                      </a:r>
                      <a:endParaRPr lang="ru-RU" sz="1100" dirty="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ср з/пл</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252105">
                <a:tc>
                  <a:txBody>
                    <a:bodyPr/>
                    <a:lstStyle/>
                    <a:p>
                      <a:pPr algn="ctr">
                        <a:spcAft>
                          <a:spcPts val="0"/>
                        </a:spcAft>
                      </a:pPr>
                      <a:r>
                        <a:rPr lang="ru-RU" sz="1000">
                          <a:effectLst/>
                          <a:latin typeface="Verdana"/>
                          <a:ea typeface="Times New Roman" panose="02020603050405020304" pitchFamily="18" charset="0"/>
                          <a:cs typeface="Verdana"/>
                        </a:rPr>
                        <a:t>1</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Врач</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a:t>
                      </a:r>
                      <a:r>
                        <a:rPr lang="en-US" sz="1000">
                          <a:effectLst/>
                          <a:latin typeface="Verdana"/>
                          <a:ea typeface="Times New Roman" panose="02020603050405020304" pitchFamily="18" charset="0"/>
                          <a:cs typeface="Verdana"/>
                        </a:rPr>
                        <a:t>8</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54 </a:t>
                      </a:r>
                      <a:r>
                        <a:rPr lang="en-US" sz="1000">
                          <a:effectLst/>
                          <a:latin typeface="Verdana"/>
                          <a:ea typeface="Times New Roman" panose="02020603050405020304" pitchFamily="18" charset="0"/>
                          <a:cs typeface="Verdana"/>
                        </a:rPr>
                        <a:t>286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1</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Электрогазосварщик</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93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49 300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273692">
                <a:tc>
                  <a:txBody>
                    <a:bodyPr/>
                    <a:lstStyle/>
                    <a:p>
                      <a:pPr algn="ctr">
                        <a:spcAft>
                          <a:spcPts val="0"/>
                        </a:spcAft>
                      </a:pPr>
                      <a:r>
                        <a:rPr lang="ru-RU" sz="1000">
                          <a:effectLst/>
                          <a:latin typeface="Verdana"/>
                          <a:ea typeface="Times New Roman" panose="02020603050405020304" pitchFamily="18" charset="0"/>
                          <a:cs typeface="Verdana"/>
                        </a:rPr>
                        <a:t>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en-US" sz="1000">
                          <a:effectLst/>
                          <a:latin typeface="Verdana"/>
                          <a:ea typeface="Times New Roman" panose="02020603050405020304" pitchFamily="18" charset="0"/>
                          <a:cs typeface="Verdana"/>
                        </a:rPr>
                        <a:t>Инженер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55 662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Маляр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31514">
                <a:tc>
                  <a:txBody>
                    <a:bodyPr/>
                    <a:lstStyle/>
                    <a:p>
                      <a:pPr algn="ctr">
                        <a:spcAft>
                          <a:spcPts val="0"/>
                        </a:spcAft>
                      </a:pPr>
                      <a:r>
                        <a:rPr lang="ru-RU" sz="1000">
                          <a:effectLst/>
                          <a:latin typeface="Verdana"/>
                          <a:ea typeface="Times New Roman" panose="02020603050405020304" pitchFamily="18" charset="0"/>
                          <a:cs typeface="Verdana"/>
                        </a:rPr>
                        <a:t>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Врач-терапевт участковый</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45 636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Облицовщик-плиточник</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32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45 313</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555094">
                <a:tc>
                  <a:txBody>
                    <a:bodyPr/>
                    <a:lstStyle/>
                    <a:p>
                      <a:pPr algn="ctr">
                        <a:spcAft>
                          <a:spcPts val="0"/>
                        </a:spcAft>
                      </a:pPr>
                      <a:r>
                        <a:rPr lang="ru-RU" sz="1000">
                          <a:effectLst/>
                          <a:latin typeface="Verdana"/>
                          <a:ea typeface="Times New Roman" panose="02020603050405020304" pitchFamily="18" charset="0"/>
                          <a:cs typeface="Verdana"/>
                        </a:rPr>
                        <a:t>4</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Врач-специалист</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9</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85 000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Монтажник по монтажу стальных и железобетонных конструкций</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50 000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70063">
                <a:tc>
                  <a:txBody>
                    <a:bodyPr/>
                    <a:lstStyle/>
                    <a:p>
                      <a:pPr algn="ctr">
                        <a:spcAft>
                          <a:spcPts val="0"/>
                        </a:spcAft>
                      </a:pPr>
                      <a:r>
                        <a:rPr lang="ru-RU" sz="1000">
                          <a:effectLst/>
                          <a:latin typeface="Verdana"/>
                          <a:ea typeface="Times New Roman" panose="02020603050405020304" pitchFamily="18" charset="0"/>
                          <a:cs typeface="Verdana"/>
                        </a:rPr>
                        <a:t>5</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Инженер-программист, программист</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9</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59 772</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Монтажник технологических трубопроводов</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20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65 000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231289">
                <a:tc>
                  <a:txBody>
                    <a:bodyPr/>
                    <a:lstStyle/>
                    <a:p>
                      <a:pPr algn="ctr">
                        <a:spcAft>
                          <a:spcPts val="0"/>
                        </a:spcAft>
                      </a:pPr>
                      <a:r>
                        <a:rPr lang="ru-RU" sz="1000">
                          <a:effectLst/>
                          <a:latin typeface="Verdana"/>
                          <a:ea typeface="Times New Roman" panose="02020603050405020304" pitchFamily="18" charset="0"/>
                          <a:cs typeface="Verdana"/>
                        </a:rPr>
                        <a:t>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Архитектор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Штукатур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15</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279089">
                <a:tc>
                  <a:txBody>
                    <a:bodyPr/>
                    <a:lstStyle/>
                    <a:p>
                      <a:pPr algn="ctr">
                        <a:spcAft>
                          <a:spcPts val="0"/>
                        </a:spcAft>
                      </a:pPr>
                      <a:r>
                        <a:rPr lang="ru-RU" sz="1000">
                          <a:effectLst/>
                          <a:latin typeface="Verdana"/>
                          <a:ea typeface="Times New Roman" panose="02020603050405020304" pitchFamily="18" charset="0"/>
                          <a:cs typeface="Verdana"/>
                        </a:rPr>
                        <a:t>7</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Врач-педиатр участковый</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47 100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7</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Слесарь-судоремонтник</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10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242853">
                <a:tc>
                  <a:txBody>
                    <a:bodyPr/>
                    <a:lstStyle/>
                    <a:p>
                      <a:pPr algn="ctr">
                        <a:spcAft>
                          <a:spcPts val="0"/>
                        </a:spcAft>
                      </a:pPr>
                      <a:r>
                        <a:rPr lang="ru-RU" sz="1000">
                          <a:effectLst/>
                          <a:latin typeface="Verdana"/>
                          <a:ea typeface="Times New Roman" panose="02020603050405020304" pitchFamily="18" charset="0"/>
                          <a:cs typeface="Verdana"/>
                        </a:rPr>
                        <a:t>8</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Переводчик</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52 857</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8</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Токарь-расточник</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6</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57 250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70063">
                <a:tc>
                  <a:txBody>
                    <a:bodyPr/>
                    <a:lstStyle/>
                    <a:p>
                      <a:pPr algn="ctr">
                        <a:spcAft>
                          <a:spcPts val="0"/>
                        </a:spcAft>
                      </a:pPr>
                      <a:r>
                        <a:rPr lang="ru-RU" sz="1000">
                          <a:effectLst/>
                          <a:latin typeface="Verdana"/>
                          <a:ea typeface="Times New Roman" panose="02020603050405020304" pitchFamily="18" charset="0"/>
                          <a:cs typeface="Verdana"/>
                        </a:rPr>
                        <a:t>9</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Шеф-повар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76 500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9</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Сборщик корпусов металлических судов</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45 000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r h="350789">
                <a:tc>
                  <a:txBody>
                    <a:bodyPr/>
                    <a:lstStyle/>
                    <a:p>
                      <a:pPr algn="ctr">
                        <a:spcAft>
                          <a:spcPts val="0"/>
                        </a:spcAft>
                      </a:pPr>
                      <a:r>
                        <a:rPr lang="ru-RU" sz="1000">
                          <a:effectLst/>
                          <a:latin typeface="Verdana"/>
                          <a:ea typeface="Times New Roman" panose="02020603050405020304" pitchFamily="18" charset="0"/>
                          <a:cs typeface="Verdana"/>
                        </a:rPr>
                        <a:t>10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Инженер-конструктор</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49 788</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endParaRPr lang="ru-RU" sz="1000">
                        <a:effectLst/>
                        <a:latin typeface="Verdana"/>
                        <a:cs typeface="Verdana"/>
                      </a:endParaRPr>
                    </a:p>
                  </a:txBody>
                  <a:tcPr marL="77713" marR="77713"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10</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Трубопроводчик судовой</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a:effectLst/>
                          <a:latin typeface="Verdana"/>
                          <a:ea typeface="Times New Roman" panose="02020603050405020304" pitchFamily="18" charset="0"/>
                          <a:cs typeface="Verdana"/>
                        </a:rPr>
                        <a:t>5</a:t>
                      </a:r>
                      <a:endParaRPr lang="ru-RU" sz="110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c>
                  <a:txBody>
                    <a:bodyPr/>
                    <a:lstStyle/>
                    <a:p>
                      <a:pPr algn="ctr">
                        <a:spcAft>
                          <a:spcPts val="0"/>
                        </a:spcAft>
                      </a:pPr>
                      <a:r>
                        <a:rPr lang="ru-RU" sz="1000" dirty="0">
                          <a:effectLst/>
                          <a:latin typeface="Verdana"/>
                          <a:ea typeface="Times New Roman" panose="02020603050405020304" pitchFamily="18" charset="0"/>
                          <a:cs typeface="Verdana"/>
                        </a:rPr>
                        <a:t>45 000</a:t>
                      </a:r>
                      <a:endParaRPr lang="ru-RU" sz="1100" dirty="0">
                        <a:effectLst/>
                        <a:latin typeface="Verdana"/>
                        <a:ea typeface="Times New Roman" panose="02020603050405020304" pitchFamily="18" charset="0"/>
                        <a:cs typeface="Verdana"/>
                      </a:endParaRPr>
                    </a:p>
                  </a:txBody>
                  <a:tcPr marL="20148" marR="0" marT="0" marB="0" anchor="ctr">
                    <a:lnL w="12700" cap="flat" cmpd="sng" algn="ctr">
                      <a:solidFill>
                        <a:srgbClr val="276DB6"/>
                      </a:solidFill>
                      <a:prstDash val="solid"/>
                      <a:round/>
                      <a:headEnd type="none" w="med" len="med"/>
                      <a:tailEnd type="none" w="med" len="med"/>
                    </a:lnL>
                    <a:lnR w="12700" cap="flat" cmpd="sng" algn="ctr">
                      <a:solidFill>
                        <a:srgbClr val="276DB6"/>
                      </a:solidFill>
                      <a:prstDash val="solid"/>
                      <a:round/>
                      <a:headEnd type="none" w="med" len="med"/>
                      <a:tailEnd type="none" w="med" len="med"/>
                    </a:lnR>
                    <a:lnT w="12700" cap="flat" cmpd="sng" algn="ctr">
                      <a:solidFill>
                        <a:srgbClr val="276DB6"/>
                      </a:solidFill>
                      <a:prstDash val="solid"/>
                      <a:round/>
                      <a:headEnd type="none" w="med" len="med"/>
                      <a:tailEnd type="none" w="med" len="med"/>
                    </a:lnT>
                    <a:lnB w="12700" cap="flat" cmpd="sng" algn="ctr">
                      <a:solidFill>
                        <a:srgbClr val="276DB6"/>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66077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887813"/>
            <a:ext cx="7704856" cy="338554"/>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СТРОИТЕЛЬНЫЕ ОРГАНИЗАЦИИ</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357290" y="4143380"/>
            <a:ext cx="7143800" cy="360040"/>
          </a:xfrm>
          <a:noFill/>
        </p:spPr>
        <p:txBody>
          <a:bodyPr/>
          <a:lstStyle/>
          <a:p>
            <a:pPr algn="l" eaLnBrk="1" hangingPunct="1">
              <a:lnSpc>
                <a:spcPct val="90000"/>
              </a:lnSpc>
              <a:defRPr/>
            </a:pPr>
            <a:r>
              <a:rPr lang="ru-RU" sz="1500" dirty="0" smtClean="0">
                <a:solidFill>
                  <a:schemeClr val="tx1">
                    <a:lumMod val="75000"/>
                    <a:lumOff val="25000"/>
                  </a:schemeClr>
                </a:solidFill>
                <a:latin typeface="Verdana"/>
                <a:cs typeface="Verdana"/>
              </a:rPr>
              <a:t>За январь-май 2015 заявлено о </a:t>
            </a:r>
            <a:r>
              <a:rPr lang="ru-RU" sz="1500" b="1" dirty="0" smtClean="0">
                <a:solidFill>
                  <a:schemeClr val="tx1">
                    <a:lumMod val="75000"/>
                    <a:lumOff val="25000"/>
                  </a:schemeClr>
                </a:solidFill>
                <a:latin typeface="Verdana"/>
                <a:cs typeface="Verdana"/>
              </a:rPr>
              <a:t>6454 вакантных местах</a:t>
            </a:r>
            <a:br>
              <a:rPr lang="ru-RU" sz="1500" b="1" dirty="0" smtClean="0">
                <a:solidFill>
                  <a:schemeClr val="tx1">
                    <a:lumMod val="75000"/>
                    <a:lumOff val="25000"/>
                  </a:schemeClr>
                </a:solidFill>
                <a:latin typeface="Verdana"/>
                <a:cs typeface="Verdana"/>
              </a:rPr>
            </a:br>
            <a:r>
              <a:rPr lang="ru-RU" sz="1500" b="1" dirty="0" smtClean="0">
                <a:solidFill>
                  <a:schemeClr val="tx1">
                    <a:lumMod val="75000"/>
                    <a:lumOff val="25000"/>
                  </a:schemeClr>
                </a:solidFill>
                <a:latin typeface="Verdana"/>
                <a:cs typeface="Verdana"/>
              </a:rPr>
              <a:t> </a:t>
            </a:r>
            <a:r>
              <a:rPr lang="ru-RU" sz="1500" dirty="0" smtClean="0">
                <a:solidFill>
                  <a:schemeClr val="tx1">
                    <a:lumMod val="75000"/>
                    <a:lumOff val="25000"/>
                  </a:schemeClr>
                </a:solidFill>
                <a:latin typeface="Verdana"/>
                <a:cs typeface="Verdana"/>
              </a:rPr>
              <a:t>по рабочим профессиям с заработной платой  от 10 тыс. руб.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до 65 тыс.руб.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Каменщик      				790 рабочих мест</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маляр             				680 рабочих мест</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штукатур       				360 рабочих мест</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монтажник по монтажу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стальных и железобетонных</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изделий					270 рабочих мест</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На конец мая 2015 в службе занятости  зарегистрировано 226 строительных организаций, заявивших сведения о потребности в работниках для замещения свободных рабочих мест, из них -172 предприятия с местами по рабочим профессиям</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ООО Строительная компания «МИР» 	    590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ООО «КАНСОН»                                                 478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ООО «Генеральное строительное</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общество ПХЕНЬЯН»                                          476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ЗАО «</a:t>
            </a:r>
            <a:r>
              <a:rPr lang="ru-RU" sz="1500" dirty="0" err="1" smtClean="0">
                <a:solidFill>
                  <a:schemeClr val="tx1">
                    <a:lumMod val="75000"/>
                    <a:lumOff val="25000"/>
                  </a:schemeClr>
                </a:solidFill>
                <a:latin typeface="Verdana"/>
                <a:cs typeface="Verdana"/>
              </a:rPr>
              <a:t>Ренейссанс</a:t>
            </a:r>
            <a:r>
              <a:rPr lang="ru-RU" sz="1500" dirty="0" smtClean="0">
                <a:solidFill>
                  <a:schemeClr val="tx1">
                    <a:lumMod val="75000"/>
                    <a:lumOff val="25000"/>
                  </a:schemeClr>
                </a:solidFill>
                <a:latin typeface="Verdana"/>
                <a:cs typeface="Verdana"/>
              </a:rPr>
              <a:t>  </a:t>
            </a:r>
            <a:r>
              <a:rPr lang="ru-RU" sz="1500" dirty="0" err="1" smtClean="0">
                <a:solidFill>
                  <a:schemeClr val="tx1">
                    <a:lumMod val="75000"/>
                    <a:lumOff val="25000"/>
                  </a:schemeClr>
                </a:solidFill>
                <a:latin typeface="Verdana"/>
                <a:cs typeface="Verdana"/>
              </a:rPr>
              <a:t>констракшн</a:t>
            </a:r>
            <a:r>
              <a:rPr lang="ru-RU" sz="1500" dirty="0" smtClean="0">
                <a:solidFill>
                  <a:schemeClr val="tx1">
                    <a:lumMod val="75000"/>
                    <a:lumOff val="25000"/>
                  </a:schemeClr>
                </a:solidFill>
                <a:latin typeface="Verdana"/>
                <a:cs typeface="Verdana"/>
              </a:rPr>
              <a:t>»                          437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ЗАО   «</a:t>
            </a:r>
            <a:r>
              <a:rPr lang="ru-RU" sz="1500" dirty="0" err="1" smtClean="0">
                <a:solidFill>
                  <a:schemeClr val="tx1">
                    <a:lumMod val="75000"/>
                    <a:lumOff val="25000"/>
                  </a:schemeClr>
                </a:solidFill>
                <a:latin typeface="Verdana"/>
                <a:cs typeface="Verdana"/>
              </a:rPr>
              <a:t>Стройуниверсал</a:t>
            </a:r>
            <a:r>
              <a:rPr lang="ru-RU" sz="1500" dirty="0" smtClean="0">
                <a:solidFill>
                  <a:schemeClr val="tx1">
                    <a:lumMod val="75000"/>
                    <a:lumOff val="25000"/>
                  </a:schemeClr>
                </a:solidFill>
                <a:latin typeface="Verdana"/>
                <a:cs typeface="Verdana"/>
              </a:rPr>
              <a:t> корпорация»                  400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ООО «</a:t>
            </a:r>
            <a:r>
              <a:rPr lang="ru-RU" sz="1500" dirty="0" err="1" smtClean="0">
                <a:solidFill>
                  <a:schemeClr val="tx1">
                    <a:lumMod val="75000"/>
                    <a:lumOff val="25000"/>
                  </a:schemeClr>
                </a:solidFill>
                <a:latin typeface="Verdana"/>
                <a:cs typeface="Verdana"/>
              </a:rPr>
              <a:t>Петрострой</a:t>
            </a:r>
            <a:r>
              <a:rPr lang="ru-RU" sz="1500" dirty="0" smtClean="0">
                <a:solidFill>
                  <a:schemeClr val="tx1">
                    <a:lumMod val="75000"/>
                    <a:lumOff val="25000"/>
                  </a:schemeClr>
                </a:solidFill>
                <a:latin typeface="Verdana"/>
                <a:cs typeface="Verdana"/>
              </a:rPr>
              <a:t>»                                             350 рабочих мест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t>
            </a:r>
            <a:endParaRPr lang="ru-RU" sz="1500" dirty="0">
              <a:solidFill>
                <a:schemeClr val="tx1">
                  <a:lumMod val="75000"/>
                  <a:lumOff val="25000"/>
                </a:schemeClr>
              </a:solidFill>
              <a:latin typeface="Verdana"/>
              <a:cs typeface="Verdana"/>
            </a:endParaRPr>
          </a:p>
        </p:txBody>
      </p:sp>
    </p:spTree>
    <p:extLst>
      <p:ext uri="{BB962C8B-B14F-4D97-AF65-F5344CB8AC3E}">
        <p14:creationId xmlns="" xmlns:p14="http://schemas.microsoft.com/office/powerpoint/2010/main" val="3927418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887813"/>
            <a:ext cx="7704856" cy="338554"/>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ШАГИ ПО СОЗДАНИЮ СИСТЕМ КАДРВОГО ОБЕСПЕЧЕНИЯ</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331640" y="3861048"/>
            <a:ext cx="7272808" cy="360040"/>
          </a:xfrm>
          <a:noFill/>
        </p:spPr>
        <p:txBody>
          <a:bodyPr/>
          <a:lstStyle/>
          <a:p>
            <a:pPr algn="l" eaLnBrk="1" hangingPunct="1">
              <a:lnSpc>
                <a:spcPct val="90000"/>
              </a:lnSpc>
              <a:defRPr/>
            </a:pPr>
            <a:r>
              <a:rPr lang="ru-RU" sz="1500" dirty="0">
                <a:solidFill>
                  <a:schemeClr val="tx1">
                    <a:lumMod val="75000"/>
                    <a:lumOff val="25000"/>
                  </a:schemeClr>
                </a:solidFill>
                <a:latin typeface="Verdana"/>
                <a:cs typeface="Verdana"/>
              </a:rPr>
              <a:t>Выстраивание диалога и формирование единой кадровой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потребности </a:t>
            </a:r>
            <a:r>
              <a:rPr lang="ru-RU" sz="1500" dirty="0">
                <a:solidFill>
                  <a:schemeClr val="tx1">
                    <a:lumMod val="75000"/>
                    <a:lumOff val="25000"/>
                  </a:schemeClr>
                </a:solidFill>
                <a:latin typeface="Verdana"/>
                <a:cs typeface="Verdana"/>
              </a:rPr>
              <a:t>внутри кластеров и </a:t>
            </a:r>
            <a:r>
              <a:rPr lang="ru-RU" sz="1500" dirty="0" smtClean="0">
                <a:solidFill>
                  <a:schemeClr val="tx1">
                    <a:lumMod val="75000"/>
                    <a:lumOff val="25000"/>
                  </a:schemeClr>
                </a:solidFill>
                <a:latin typeface="Verdana"/>
                <a:cs typeface="Verdana"/>
              </a:rPr>
              <a:t>отраслей</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Научные исследования как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базис принятия управленческих </a:t>
            </a:r>
            <a:r>
              <a:rPr lang="ru-RU" sz="1500" dirty="0" smtClean="0">
                <a:solidFill>
                  <a:schemeClr val="tx1">
                    <a:lumMod val="75000"/>
                    <a:lumOff val="25000"/>
                  </a:schemeClr>
                </a:solidFill>
                <a:latin typeface="Verdana"/>
                <a:cs typeface="Verdana"/>
              </a:rPr>
              <a:t>решений</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Технологический </a:t>
            </a:r>
            <a:r>
              <a:rPr lang="ru-RU" sz="1500" dirty="0" err="1" smtClean="0">
                <a:solidFill>
                  <a:schemeClr val="tx1">
                    <a:lumMod val="75000"/>
                    <a:lumOff val="25000"/>
                  </a:schemeClr>
                </a:solidFill>
                <a:latin typeface="Verdana"/>
                <a:cs typeface="Verdana"/>
              </a:rPr>
              <a:t>форсайт</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Профессиональные стандарты и </a:t>
            </a:r>
            <a:r>
              <a:rPr lang="ru-RU" sz="1500" dirty="0" err="1">
                <a:solidFill>
                  <a:schemeClr val="tx1">
                    <a:lumMod val="75000"/>
                    <a:lumOff val="25000"/>
                  </a:schemeClr>
                </a:solidFill>
                <a:latin typeface="Verdana"/>
                <a:cs typeface="Verdana"/>
              </a:rPr>
              <a:t>компетентностные</a:t>
            </a:r>
            <a:r>
              <a:rPr lang="ru-RU" sz="1500" dirty="0">
                <a:solidFill>
                  <a:schemeClr val="tx1">
                    <a:lumMod val="75000"/>
                    <a:lumOff val="25000"/>
                  </a:schemeClr>
                </a:solidFill>
                <a:latin typeface="Verdana"/>
                <a:cs typeface="Verdana"/>
              </a:rPr>
              <a:t> модели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Участие в разработке программ обучения,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включая </a:t>
            </a:r>
            <a:r>
              <a:rPr lang="ru-RU" sz="1500" dirty="0">
                <a:solidFill>
                  <a:schemeClr val="tx1">
                    <a:lumMod val="75000"/>
                    <a:lumOff val="25000"/>
                  </a:schemeClr>
                </a:solidFill>
                <a:latin typeface="Verdana"/>
                <a:cs typeface="Verdana"/>
              </a:rPr>
              <a:t>обучение на </a:t>
            </a:r>
            <a:r>
              <a:rPr lang="ru-RU" sz="1500" dirty="0" smtClean="0">
                <a:solidFill>
                  <a:schemeClr val="tx1">
                    <a:lumMod val="75000"/>
                    <a:lumOff val="25000"/>
                  </a:schemeClr>
                </a:solidFill>
                <a:latin typeface="Verdana"/>
                <a:cs typeface="Verdana"/>
              </a:rPr>
              <a:t>производстве</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Управление трудом: нормирование,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система </a:t>
            </a:r>
            <a:r>
              <a:rPr lang="ru-RU" sz="1500" dirty="0">
                <a:solidFill>
                  <a:schemeClr val="tx1">
                    <a:lumMod val="75000"/>
                    <a:lumOff val="25000"/>
                  </a:schemeClr>
                </a:solidFill>
                <a:latin typeface="Verdana"/>
                <a:cs typeface="Verdana"/>
              </a:rPr>
              <a:t>мотивации, кадровое </a:t>
            </a:r>
            <a:r>
              <a:rPr lang="ru-RU" sz="1500" dirty="0" smtClean="0">
                <a:solidFill>
                  <a:schemeClr val="tx1">
                    <a:lumMod val="75000"/>
                    <a:lumOff val="25000"/>
                  </a:schemeClr>
                </a:solidFill>
                <a:latin typeface="Verdana"/>
                <a:cs typeface="Verdana"/>
              </a:rPr>
              <a:t>проектирование</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 Оценка источников  кадрового обеспечения и  их стоимости </a:t>
            </a: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Подбор </a:t>
            </a:r>
            <a:r>
              <a:rPr lang="ru-RU" sz="1500" dirty="0" smtClean="0">
                <a:solidFill>
                  <a:schemeClr val="tx1">
                    <a:lumMod val="75000"/>
                    <a:lumOff val="25000"/>
                  </a:schemeClr>
                </a:solidFill>
                <a:latin typeface="Verdana"/>
                <a:cs typeface="Verdana"/>
              </a:rPr>
              <a:t>необходимых работников</a:t>
            </a:r>
            <a:r>
              <a:rPr lang="ru-RU" sz="1500" dirty="0">
                <a:solidFill>
                  <a:schemeClr val="tx1">
                    <a:lumMod val="75000"/>
                    <a:lumOff val="25000"/>
                  </a:schemeClr>
                </a:solidFill>
                <a:latin typeface="Verdana"/>
                <a:cs typeface="Verdana"/>
              </a:rPr>
              <a:t>, в том числе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в </a:t>
            </a:r>
            <a:r>
              <a:rPr lang="ru-RU" sz="1500" dirty="0">
                <a:solidFill>
                  <a:schemeClr val="tx1">
                    <a:lumMod val="75000"/>
                    <a:lumOff val="25000"/>
                  </a:schemeClr>
                </a:solidFill>
                <a:latin typeface="Verdana"/>
                <a:cs typeface="Verdana"/>
              </a:rPr>
              <a:t>других регионах и </a:t>
            </a:r>
            <a:r>
              <a:rPr lang="ru-RU" sz="1500" dirty="0" smtClean="0">
                <a:solidFill>
                  <a:schemeClr val="tx1">
                    <a:lumMod val="75000"/>
                    <a:lumOff val="25000"/>
                  </a:schemeClr>
                </a:solidFill>
                <a:latin typeface="Verdana"/>
                <a:cs typeface="Verdana"/>
              </a:rPr>
              <a:t>странах</a:t>
            </a:r>
            <a:br>
              <a:rPr lang="ru-RU" sz="1500" dirty="0" smtClean="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
            </a:r>
            <a:br>
              <a:rPr lang="ru-RU" sz="1500" dirty="0">
                <a:solidFill>
                  <a:schemeClr val="tx1">
                    <a:lumMod val="75000"/>
                    <a:lumOff val="25000"/>
                  </a:schemeClr>
                </a:solidFill>
                <a:latin typeface="Verdana"/>
                <a:cs typeface="Verdana"/>
              </a:rPr>
            </a:br>
            <a:r>
              <a:rPr lang="ru-RU" sz="1500" dirty="0">
                <a:solidFill>
                  <a:schemeClr val="tx1">
                    <a:lumMod val="75000"/>
                    <a:lumOff val="25000"/>
                  </a:schemeClr>
                </a:solidFill>
                <a:latin typeface="Verdana"/>
                <a:cs typeface="Verdana"/>
              </a:rPr>
              <a:t>Профориентация </a:t>
            </a:r>
            <a:r>
              <a:rPr lang="ru-RU" sz="1500" dirty="0" smtClean="0">
                <a:solidFill>
                  <a:schemeClr val="tx1">
                    <a:lumMod val="75000"/>
                    <a:lumOff val="25000"/>
                  </a:schemeClr>
                </a:solidFill>
                <a:latin typeface="Verdana"/>
                <a:cs typeface="Verdana"/>
              </a:rPr>
              <a:t>молодёжи, включая </a:t>
            </a:r>
            <a:r>
              <a:rPr lang="ru-RU" sz="1500" dirty="0">
                <a:solidFill>
                  <a:schemeClr val="tx1">
                    <a:lumMod val="75000"/>
                    <a:lumOff val="25000"/>
                  </a:schemeClr>
                </a:solidFill>
                <a:latin typeface="Verdana"/>
                <a:cs typeface="Verdana"/>
              </a:rPr>
              <a:t>популяризацию </a:t>
            </a:r>
            <a:r>
              <a:rPr lang="ru-RU" sz="1500" dirty="0" smtClean="0">
                <a:solidFill>
                  <a:schemeClr val="tx1">
                    <a:lumMod val="75000"/>
                    <a:lumOff val="25000"/>
                  </a:schemeClr>
                </a:solidFill>
                <a:latin typeface="Verdana"/>
                <a:cs typeface="Verdana"/>
              </a:rPr>
              <a:t/>
            </a:r>
            <a:br>
              <a:rPr lang="ru-RU" sz="1500" dirty="0" smtClean="0">
                <a:solidFill>
                  <a:schemeClr val="tx1">
                    <a:lumMod val="75000"/>
                    <a:lumOff val="25000"/>
                  </a:schemeClr>
                </a:solidFill>
                <a:latin typeface="Verdana"/>
                <a:cs typeface="Verdana"/>
              </a:rPr>
            </a:br>
            <a:r>
              <a:rPr lang="ru-RU" sz="1500" dirty="0" smtClean="0">
                <a:solidFill>
                  <a:schemeClr val="tx1">
                    <a:lumMod val="75000"/>
                    <a:lumOff val="25000"/>
                  </a:schemeClr>
                </a:solidFill>
                <a:latin typeface="Verdana"/>
                <a:cs typeface="Verdana"/>
              </a:rPr>
              <a:t>востребованных профессий и специальностей</a:t>
            </a:r>
            <a:endParaRPr lang="ru-RU" sz="1500" dirty="0">
              <a:solidFill>
                <a:schemeClr val="tx1">
                  <a:lumMod val="75000"/>
                  <a:lumOff val="25000"/>
                </a:schemeClr>
              </a:solidFill>
              <a:latin typeface="Verdana"/>
              <a:cs typeface="Verdana"/>
            </a:endParaRPr>
          </a:p>
        </p:txBody>
      </p:sp>
    </p:spTree>
    <p:extLst>
      <p:ext uri="{BB962C8B-B14F-4D97-AF65-F5344CB8AC3E}">
        <p14:creationId xmlns="" xmlns:p14="http://schemas.microsoft.com/office/powerpoint/2010/main" val="3927418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648" y="2996952"/>
            <a:ext cx="6408712" cy="504056"/>
          </a:xfrm>
          <a:noFill/>
        </p:spPr>
        <p:txBody>
          <a:bodyPr/>
          <a:lstStyle/>
          <a:p>
            <a:pPr algn="l" eaLnBrk="1" hangingPunct="1"/>
            <a:r>
              <a:rPr lang="ru-RU" sz="3600" dirty="0" smtClean="0">
                <a:solidFill>
                  <a:srgbClr val="276DB6"/>
                </a:solidFill>
                <a:latin typeface="Verdana"/>
                <a:cs typeface="Verdana"/>
              </a:rPr>
              <a:t>СПАСИБО ЗА ВНИМАНИЕ!</a:t>
            </a:r>
          </a:p>
        </p:txBody>
      </p:sp>
      <p:cxnSp>
        <p:nvCxnSpPr>
          <p:cNvPr id="12" name="Straight Connector 11"/>
          <p:cNvCxnSpPr/>
          <p:nvPr/>
        </p:nvCxnSpPr>
        <p:spPr bwMode="auto">
          <a:xfrm>
            <a:off x="1187624" y="2996952"/>
            <a:ext cx="0" cy="504056"/>
          </a:xfrm>
          <a:prstGeom prst="line">
            <a:avLst/>
          </a:prstGeom>
          <a:solidFill>
            <a:schemeClr val="accent1"/>
          </a:solidFill>
          <a:ln w="76200" cap="sq" cmpd="sng" algn="ctr">
            <a:solidFill>
              <a:srgbClr val="CC0000"/>
            </a:solidFill>
            <a:prstDash val="solid"/>
            <a:round/>
            <a:headEnd type="none" w="sm" len="sm"/>
            <a:tailEnd type="none" w="sm" len="sm"/>
          </a:ln>
          <a:effectLst/>
        </p:spPr>
      </p:cxnSp>
    </p:spTree>
    <p:extLst>
      <p:ext uri="{BB962C8B-B14F-4D97-AF65-F5344CB8AC3E}">
        <p14:creationId xmlns="" xmlns:p14="http://schemas.microsoft.com/office/powerpoint/2010/main" val="291223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4"/>
            <a:ext cx="7704856" cy="584776"/>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ДИНАМИКА УРОВНЯ БЕЗРАБОТИЦЫ ПО МЕТОДОЛОГИИ МОТ </a:t>
            </a:r>
          </a:p>
          <a:p>
            <a:r>
              <a:rPr lang="ru-RU" sz="1600" dirty="0" smtClean="0">
                <a:solidFill>
                  <a:schemeClr val="tx1">
                    <a:lumMod val="95000"/>
                    <a:lumOff val="5000"/>
                  </a:schemeClr>
                </a:solidFill>
                <a:latin typeface="Verdana"/>
                <a:cs typeface="Verdana"/>
              </a:rPr>
              <a:t>В САНКТ-ПЕТЕРБУРГЕ С 1992 ПО 2015 ГОДЫ*, %</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84784"/>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1" name="Объект 5"/>
          <p:cNvGraphicFramePr>
            <a:graphicFrameLocks/>
          </p:cNvGraphicFramePr>
          <p:nvPr>
            <p:extLst>
              <p:ext uri="{D42A27DB-BD31-4B8C-83A1-F6EECF244321}">
                <p14:modId xmlns="" xmlns:p14="http://schemas.microsoft.com/office/powerpoint/2010/main" val="578354772"/>
              </p:ext>
            </p:extLst>
          </p:nvPr>
        </p:nvGraphicFramePr>
        <p:xfrm>
          <a:off x="1187624" y="1988840"/>
          <a:ext cx="7383090" cy="4441825"/>
        </p:xfrm>
        <a:graphic>
          <a:graphicData uri="http://schemas.openxmlformats.org/presentationml/2006/ole">
            <p:oleObj spid="_x0000_s1037" name="Worksheet" r:id="rId4" imgW="8077200" imgH="4467135" progId="Excel.Sheet.8">
              <p:embed/>
            </p:oleObj>
          </a:graphicData>
        </a:graphic>
      </p:graphicFrame>
      <p:sp>
        <p:nvSpPr>
          <p:cNvPr id="12" name="TextBox 4"/>
          <p:cNvSpPr txBox="1">
            <a:spLocks noChangeArrowheads="1"/>
          </p:cNvSpPr>
          <p:nvPr/>
        </p:nvSpPr>
        <p:spPr bwMode="auto">
          <a:xfrm>
            <a:off x="1187624" y="6488113"/>
            <a:ext cx="7488237" cy="261610"/>
          </a:xfrm>
          <a:prstGeom prst="rect">
            <a:avLst/>
          </a:prstGeom>
          <a:noFill/>
          <a:ln w="9525">
            <a:noFill/>
            <a:miter lim="800000"/>
            <a:headEnd/>
            <a:tailEnd/>
          </a:ln>
        </p:spPr>
        <p:txBody>
          <a:bodyPr>
            <a:spAutoFit/>
          </a:bodyPr>
          <a:lstStyle/>
          <a:p>
            <a:r>
              <a:rPr lang="ru-RU" sz="1050" i="1">
                <a:latin typeface="Verdana"/>
                <a:cs typeface="Verdana"/>
              </a:rPr>
              <a:t>* - данные Росстата</a:t>
            </a:r>
          </a:p>
        </p:txBody>
      </p:sp>
    </p:spTree>
    <p:extLst>
      <p:ext uri="{BB962C8B-B14F-4D97-AF65-F5344CB8AC3E}">
        <p14:creationId xmlns="" xmlns:p14="http://schemas.microsoft.com/office/powerpoint/2010/main" val="263717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3"/>
            <a:ext cx="7704856" cy="584776"/>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ДИНАМИКА УРОВНЯ ЗАНЯТОСТИ* НАСЕЛЕНИЯ САНКТ-ПЕТЕРБУРГА </a:t>
            </a:r>
          </a:p>
          <a:p>
            <a:r>
              <a:rPr lang="ru-RU" sz="1600" dirty="0" smtClean="0">
                <a:solidFill>
                  <a:schemeClr val="tx1">
                    <a:lumMod val="95000"/>
                    <a:lumOff val="5000"/>
                  </a:schemeClr>
                </a:solidFill>
                <a:latin typeface="Verdana"/>
                <a:cs typeface="Verdana"/>
              </a:rPr>
              <a:t>С 1992 ПО 2015 ГОДЫ, В %</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360040"/>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84784"/>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0" name="TextBox 4"/>
          <p:cNvSpPr txBox="1">
            <a:spLocks noChangeArrowheads="1"/>
          </p:cNvSpPr>
          <p:nvPr/>
        </p:nvSpPr>
        <p:spPr bwMode="auto">
          <a:xfrm>
            <a:off x="1187624" y="6488113"/>
            <a:ext cx="7488237" cy="261610"/>
          </a:xfrm>
          <a:prstGeom prst="rect">
            <a:avLst/>
          </a:prstGeom>
          <a:noFill/>
          <a:ln w="9525">
            <a:noFill/>
            <a:miter lim="800000"/>
            <a:headEnd/>
            <a:tailEnd/>
          </a:ln>
        </p:spPr>
        <p:txBody>
          <a:bodyPr>
            <a:spAutoFit/>
          </a:bodyPr>
          <a:lstStyle/>
          <a:p>
            <a:r>
              <a:rPr lang="ru-RU" sz="1050" i="1">
                <a:latin typeface="Verdana"/>
                <a:cs typeface="Verdana"/>
              </a:rPr>
              <a:t>* - данные Росстата</a:t>
            </a:r>
          </a:p>
        </p:txBody>
      </p:sp>
      <p:graphicFrame>
        <p:nvGraphicFramePr>
          <p:cNvPr id="12" name="Объект 4"/>
          <p:cNvGraphicFramePr>
            <a:graphicFrameLocks/>
          </p:cNvGraphicFramePr>
          <p:nvPr>
            <p:extLst>
              <p:ext uri="{D42A27DB-BD31-4B8C-83A1-F6EECF244321}">
                <p14:modId xmlns="" xmlns:p14="http://schemas.microsoft.com/office/powerpoint/2010/main" val="1856347109"/>
              </p:ext>
            </p:extLst>
          </p:nvPr>
        </p:nvGraphicFramePr>
        <p:xfrm>
          <a:off x="395536" y="1700808"/>
          <a:ext cx="8640960" cy="4646612"/>
        </p:xfrm>
        <a:graphic>
          <a:graphicData uri="http://schemas.openxmlformats.org/presentationml/2006/ole">
            <p:oleObj spid="_x0000_s2062" name="Лист" r:id="rId4" imgW="8172332" imgH="4905443" progId="Excel.Sheet.8">
              <p:embed/>
            </p:oleObj>
          </a:graphicData>
        </a:graphic>
      </p:graphicFrame>
    </p:spTree>
    <p:extLst>
      <p:ext uri="{BB962C8B-B14F-4D97-AF65-F5344CB8AC3E}">
        <p14:creationId xmlns="" xmlns:p14="http://schemas.microsoft.com/office/powerpoint/2010/main" val="2654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64705"/>
            <a:ext cx="7704856" cy="584775"/>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РАСПРЕДЕЛЕНИЕ РАБОТАЮЩИХ ПО ВИДАМ ЭКОНОМИЧЕСКОЙ ДЕЯТЕЛЬНОСТИ В САНКТ-ПЕТЕРБУРГЕ</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360040"/>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84784"/>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1" name="Диаграмма 4"/>
          <p:cNvGraphicFramePr/>
          <p:nvPr>
            <p:extLst>
              <p:ext uri="{D42A27DB-BD31-4B8C-83A1-F6EECF244321}">
                <p14:modId xmlns="" xmlns:p14="http://schemas.microsoft.com/office/powerpoint/2010/main" val="460560623"/>
              </p:ext>
            </p:extLst>
          </p:nvPr>
        </p:nvGraphicFramePr>
        <p:xfrm>
          <a:off x="179512" y="1772816"/>
          <a:ext cx="8640960" cy="4768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89782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786190"/>
            <a:ext cx="7704856" cy="338554"/>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МИГРАЦИЯ НАСЕЛЕНИЯ В САНКТ-ПЕТЕРБУРГ</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144016"/>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196752"/>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0" name="Содержимое 7"/>
          <p:cNvGraphicFramePr>
            <a:graphicFrameLocks/>
          </p:cNvGraphicFramePr>
          <p:nvPr>
            <p:extLst>
              <p:ext uri="{D42A27DB-BD31-4B8C-83A1-F6EECF244321}">
                <p14:modId xmlns="" xmlns:p14="http://schemas.microsoft.com/office/powerpoint/2010/main" val="582237096"/>
              </p:ext>
            </p:extLst>
          </p:nvPr>
        </p:nvGraphicFramePr>
        <p:xfrm>
          <a:off x="1187624" y="1628800"/>
          <a:ext cx="7482532" cy="4591050"/>
        </p:xfrm>
        <a:graphic>
          <a:graphicData uri="http://schemas.openxmlformats.org/presentationml/2006/ole">
            <p:oleObj spid="_x0000_s3083" name="Worksheet" r:id="rId4" imgW="8134243" imgH="4553010" progId="Excel.Sheet.8">
              <p:embed/>
            </p:oleObj>
          </a:graphicData>
        </a:graphic>
      </p:graphicFrame>
    </p:spTree>
    <p:extLst>
      <p:ext uri="{BB962C8B-B14F-4D97-AF65-F5344CB8AC3E}">
        <p14:creationId xmlns="" xmlns:p14="http://schemas.microsoft.com/office/powerpoint/2010/main" val="213927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1484784"/>
            <a:ext cx="7956376" cy="576064"/>
          </a:xfrm>
          <a:noFill/>
        </p:spPr>
        <p:txBody>
          <a:bodyPr/>
          <a:lstStyle/>
          <a:p>
            <a:pPr algn="l"/>
            <a:r>
              <a:rPr lang="ru-RU" sz="1400" dirty="0">
                <a:solidFill>
                  <a:schemeClr val="tx1">
                    <a:lumMod val="75000"/>
                    <a:lumOff val="25000"/>
                  </a:schemeClr>
                </a:solidFill>
                <a:latin typeface="Verdana"/>
                <a:cs typeface="Verdana"/>
              </a:rPr>
              <a:t>По данным Мониторинга миграционной ситуации </a:t>
            </a:r>
            <a:r>
              <a:rPr lang="ru-RU" sz="1400" dirty="0" smtClean="0">
                <a:solidFill>
                  <a:schemeClr val="tx1">
                    <a:lumMod val="75000"/>
                    <a:lumOff val="25000"/>
                  </a:schemeClr>
                </a:solidFill>
                <a:latin typeface="Verdana"/>
                <a:cs typeface="Verdana"/>
              </a:rPr>
              <a:t>в </a:t>
            </a:r>
            <a:r>
              <a:rPr lang="ru-RU" sz="1400" dirty="0">
                <a:solidFill>
                  <a:schemeClr val="tx1">
                    <a:lumMod val="75000"/>
                    <a:lumOff val="25000"/>
                  </a:schemeClr>
                </a:solidFill>
                <a:latin typeface="Verdana"/>
                <a:cs typeface="Verdana"/>
              </a:rPr>
              <a:t>Санкт-Петербурге работает </a:t>
            </a:r>
            <a:r>
              <a:rPr lang="ru-RU" sz="1400" dirty="0">
                <a:solidFill>
                  <a:srgbClr val="276DB6"/>
                </a:solidFill>
                <a:latin typeface="Verdana"/>
                <a:cs typeface="Verdana"/>
              </a:rPr>
              <a:t>916 тыс. </a:t>
            </a:r>
            <a:r>
              <a:rPr lang="ru-RU" sz="1400" dirty="0">
                <a:solidFill>
                  <a:schemeClr val="tx1">
                    <a:lumMod val="75000"/>
                    <a:lumOff val="25000"/>
                  </a:schemeClr>
                </a:solidFill>
                <a:latin typeface="Verdana"/>
                <a:cs typeface="Verdana"/>
              </a:rPr>
              <a:t>внутренних и внешних мигрантов</a:t>
            </a:r>
          </a:p>
        </p:txBody>
      </p:sp>
      <p:sp>
        <p:nvSpPr>
          <p:cNvPr id="9" name="Rectangle 1"/>
          <p:cNvSpPr>
            <a:spLocks noChangeArrowheads="1"/>
          </p:cNvSpPr>
          <p:nvPr/>
        </p:nvSpPr>
        <p:spPr bwMode="auto">
          <a:xfrm>
            <a:off x="1115616" y="908720"/>
            <a:ext cx="7704856" cy="338554"/>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СТРУКТУРА ТРУДОВЫХ МИГРАНТОВ В САНКТ-ПЕТЕРБУРГЕ В 2014 г., </a:t>
            </a:r>
            <a:r>
              <a:rPr lang="en-US" sz="1600" dirty="0" smtClean="0">
                <a:solidFill>
                  <a:schemeClr val="tx1">
                    <a:lumMod val="95000"/>
                    <a:lumOff val="5000"/>
                  </a:schemeClr>
                </a:solidFill>
                <a:latin typeface="Verdana"/>
                <a:cs typeface="Verdana"/>
              </a:rPr>
              <a:t>%</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340768"/>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10" name="Rectangle 9"/>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14"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15" name="Picture 14" descr="GERB.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1" name="Диаграмма 7"/>
          <p:cNvGraphicFramePr/>
          <p:nvPr>
            <p:extLst/>
          </p:nvPr>
        </p:nvGraphicFramePr>
        <p:xfrm>
          <a:off x="1043608" y="1439333"/>
          <a:ext cx="8488040" cy="541866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167293" y="6383566"/>
            <a:ext cx="7956376"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ru-RU" sz="1100" dirty="0" smtClean="0">
                <a:solidFill>
                  <a:schemeClr val="tx1">
                    <a:lumMod val="75000"/>
                    <a:lumOff val="25000"/>
                  </a:schemeClr>
                </a:solidFill>
                <a:latin typeface="Verdana"/>
                <a:cs typeface="Verdana"/>
              </a:rPr>
              <a:t>Данные НИР, выполненной по заказу КТЗН СПб</a:t>
            </a:r>
            <a:endParaRPr lang="ru-RU" sz="1100" dirty="0">
              <a:solidFill>
                <a:schemeClr val="tx1">
                  <a:lumMod val="75000"/>
                  <a:lumOff val="25000"/>
                </a:schemeClr>
              </a:solidFill>
              <a:latin typeface="Verdana"/>
              <a:cs typeface="Verdana"/>
            </a:endParaRPr>
          </a:p>
        </p:txBody>
      </p:sp>
    </p:spTree>
    <p:extLst>
      <p:ext uri="{BB962C8B-B14F-4D97-AF65-F5344CB8AC3E}">
        <p14:creationId xmlns="" xmlns:p14="http://schemas.microsoft.com/office/powerpoint/2010/main" val="161345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115616" y="887815"/>
            <a:ext cx="7704856" cy="338554"/>
          </a:xfrm>
          <a:prstGeom prst="rect">
            <a:avLst/>
          </a:prstGeom>
          <a:noFill/>
          <a:ln w="12700" cap="sq">
            <a:noFill/>
            <a:miter lim="800000"/>
            <a:headEnd type="none" w="sm" len="sm"/>
            <a:tailEnd type="none" w="sm" len="sm"/>
          </a:ln>
        </p:spPr>
        <p:txBody>
          <a:bodyPr wrap="square" anchor="ctr">
            <a:spAutoFit/>
          </a:bodyPr>
          <a:lstStyle/>
          <a:p>
            <a:r>
              <a:rPr lang="ru-RU" sz="1600" dirty="0" smtClean="0">
                <a:solidFill>
                  <a:schemeClr val="tx1">
                    <a:lumMod val="95000"/>
                    <a:lumOff val="5000"/>
                  </a:schemeClr>
                </a:solidFill>
                <a:latin typeface="Verdana"/>
                <a:cs typeface="Verdana"/>
              </a:rPr>
              <a:t>ПО ПОСЛЕДНИМ ДАННЫМ РОССТАТА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288032"/>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59" name="Rectangle 5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60"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66" name="Picture 65"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sp>
        <p:nvSpPr>
          <p:cNvPr id="11" name="Rectangle 2"/>
          <p:cNvSpPr>
            <a:spLocks noGrp="1" noChangeArrowheads="1"/>
          </p:cNvSpPr>
          <p:nvPr>
            <p:ph type="ctrTitle"/>
          </p:nvPr>
        </p:nvSpPr>
        <p:spPr>
          <a:xfrm>
            <a:off x="1187624" y="2060848"/>
            <a:ext cx="7272808" cy="3024336"/>
          </a:xfrm>
          <a:noFill/>
        </p:spPr>
        <p:txBody>
          <a:bodyPr/>
          <a:lstStyle/>
          <a:p>
            <a:pPr algn="l" eaLnBrk="1" hangingPunct="1">
              <a:lnSpc>
                <a:spcPct val="90000"/>
              </a:lnSpc>
              <a:defRPr/>
            </a:pPr>
            <a:r>
              <a:rPr lang="ru-RU" sz="1800" dirty="0" smtClean="0">
                <a:solidFill>
                  <a:schemeClr val="tx1">
                    <a:lumMod val="75000"/>
                    <a:lumOff val="25000"/>
                  </a:schemeClr>
                </a:solidFill>
                <a:latin typeface="Verdana"/>
                <a:cs typeface="Verdana"/>
              </a:rPr>
              <a:t>Средняя </a:t>
            </a:r>
            <a:r>
              <a:rPr lang="ru-RU" sz="1800" dirty="0">
                <a:solidFill>
                  <a:schemeClr val="tx1">
                    <a:lumMod val="75000"/>
                    <a:lumOff val="25000"/>
                  </a:schemeClr>
                </a:solidFill>
                <a:latin typeface="Verdana"/>
                <a:cs typeface="Verdana"/>
              </a:rPr>
              <a:t>номинальная заработная плата одного работника</a:t>
            </a:r>
            <a:r>
              <a:rPr lang="ru-RU" sz="1800" dirty="0" smtClean="0">
                <a:solidFill>
                  <a:schemeClr val="tx1">
                    <a:lumMod val="75000"/>
                    <a:lumOff val="25000"/>
                  </a:schemeClr>
                </a:solidFill>
                <a:latin typeface="Verdana"/>
                <a:cs typeface="Verdana"/>
              </a:rPr>
              <a:t>, начисленная </a:t>
            </a:r>
            <a:r>
              <a:rPr lang="ru-RU" sz="1800" dirty="0">
                <a:solidFill>
                  <a:schemeClr val="tx1">
                    <a:lumMod val="75000"/>
                    <a:lumOff val="25000"/>
                  </a:schemeClr>
                </a:solidFill>
                <a:latin typeface="Verdana"/>
                <a:cs typeface="Verdana"/>
              </a:rPr>
              <a:t>в марте 2015 года, составила </a:t>
            </a:r>
            <a:r>
              <a:rPr lang="en-US" sz="1800" dirty="0" smtClean="0">
                <a:solidFill>
                  <a:schemeClr val="tx1">
                    <a:lumMod val="75000"/>
                    <a:lumOff val="25000"/>
                  </a:schemeClr>
                </a:solidFill>
                <a:latin typeface="Verdana"/>
                <a:cs typeface="Verdana"/>
              </a:rPr>
              <a:t>    </a:t>
            </a:r>
            <a:r>
              <a:rPr lang="ru-RU" sz="1800" dirty="0" smtClean="0">
                <a:solidFill>
                  <a:schemeClr val="tx1">
                    <a:lumMod val="75000"/>
                    <a:lumOff val="25000"/>
                  </a:schemeClr>
                </a:solidFill>
                <a:latin typeface="Verdana"/>
                <a:cs typeface="Verdana"/>
              </a:rPr>
              <a:t>42 </a:t>
            </a:r>
            <a:r>
              <a:rPr lang="ru-RU" sz="1800" dirty="0">
                <a:solidFill>
                  <a:schemeClr val="tx1">
                    <a:lumMod val="75000"/>
                    <a:lumOff val="25000"/>
                  </a:schemeClr>
                </a:solidFill>
                <a:latin typeface="Verdana"/>
                <a:cs typeface="Verdana"/>
              </a:rPr>
              <a:t>598 руб. – на 6,1% больше, чем в марте 2014 года.</a:t>
            </a:r>
            <a:br>
              <a:rPr lang="ru-RU" sz="1800" dirty="0">
                <a:solidFill>
                  <a:schemeClr val="tx1">
                    <a:lumMod val="75000"/>
                    <a:lumOff val="25000"/>
                  </a:schemeClr>
                </a:solidFill>
                <a:latin typeface="Verdana"/>
                <a:cs typeface="Verdana"/>
              </a:rPr>
            </a:br>
            <a:r>
              <a:rPr lang="ru-RU" sz="1800" dirty="0" smtClean="0">
                <a:solidFill>
                  <a:schemeClr val="tx1">
                    <a:lumMod val="75000"/>
                    <a:lumOff val="25000"/>
                  </a:schemeClr>
                </a:solidFill>
                <a:latin typeface="Verdana"/>
                <a:cs typeface="Verdana"/>
              </a:rPr>
              <a:t/>
            </a:r>
            <a:br>
              <a:rPr lang="ru-RU" sz="1800" dirty="0" smtClean="0">
                <a:solidFill>
                  <a:schemeClr val="tx1">
                    <a:lumMod val="75000"/>
                    <a:lumOff val="25000"/>
                  </a:schemeClr>
                </a:solidFill>
                <a:latin typeface="Verdana"/>
                <a:cs typeface="Verdana"/>
              </a:rPr>
            </a:br>
            <a:r>
              <a:rPr lang="ru-RU" sz="1800" dirty="0" smtClean="0">
                <a:solidFill>
                  <a:schemeClr val="tx1">
                    <a:lumMod val="75000"/>
                    <a:lumOff val="25000"/>
                  </a:schemeClr>
                </a:solidFill>
                <a:latin typeface="Verdana"/>
                <a:cs typeface="Verdana"/>
              </a:rPr>
              <a:t>За </a:t>
            </a:r>
            <a:r>
              <a:rPr lang="ru-RU" sz="1800" dirty="0">
                <a:solidFill>
                  <a:schemeClr val="tx1">
                    <a:lumMod val="75000"/>
                    <a:lumOff val="25000"/>
                  </a:schemeClr>
                </a:solidFill>
                <a:latin typeface="Verdana"/>
                <a:cs typeface="Verdana"/>
              </a:rPr>
              <a:t>февраль – апрель 2015 г. уровень общей безработицы (по методологии МОТ) в Санкт-Петербурге составил 2,1% от экономически активного населения (ЭАН).</a:t>
            </a:r>
            <a:br>
              <a:rPr lang="ru-RU" sz="1800" dirty="0">
                <a:solidFill>
                  <a:schemeClr val="tx1">
                    <a:lumMod val="75000"/>
                    <a:lumOff val="25000"/>
                  </a:schemeClr>
                </a:solidFill>
                <a:latin typeface="Verdana"/>
                <a:cs typeface="Verdana"/>
              </a:rPr>
            </a:br>
            <a:r>
              <a:rPr lang="ru-RU" sz="1800" dirty="0" smtClean="0">
                <a:solidFill>
                  <a:schemeClr val="tx1">
                    <a:lumMod val="75000"/>
                    <a:lumOff val="25000"/>
                  </a:schemeClr>
                </a:solidFill>
                <a:latin typeface="Verdana"/>
                <a:cs typeface="Verdana"/>
              </a:rPr>
              <a:t/>
            </a:r>
            <a:br>
              <a:rPr lang="ru-RU" sz="1800" dirty="0" smtClean="0">
                <a:solidFill>
                  <a:schemeClr val="tx1">
                    <a:lumMod val="75000"/>
                    <a:lumOff val="25000"/>
                  </a:schemeClr>
                </a:solidFill>
                <a:latin typeface="Verdana"/>
                <a:cs typeface="Verdana"/>
              </a:rPr>
            </a:br>
            <a:r>
              <a:rPr lang="ru-RU" sz="1800" dirty="0" smtClean="0">
                <a:solidFill>
                  <a:schemeClr val="tx1">
                    <a:lumMod val="75000"/>
                    <a:lumOff val="25000"/>
                  </a:schemeClr>
                </a:solidFill>
                <a:latin typeface="Verdana"/>
                <a:cs typeface="Verdana"/>
              </a:rPr>
              <a:t>Уровень </a:t>
            </a:r>
            <a:r>
              <a:rPr lang="ru-RU" sz="1800" dirty="0">
                <a:solidFill>
                  <a:schemeClr val="tx1">
                    <a:lumMod val="75000"/>
                    <a:lumOff val="25000"/>
                  </a:schemeClr>
                </a:solidFill>
                <a:latin typeface="Verdana"/>
                <a:cs typeface="Verdana"/>
              </a:rPr>
              <a:t>занятости населения Санкт-Петербурга в возрасте 15-72 лет составил 71,9%.</a:t>
            </a:r>
            <a:br>
              <a:rPr lang="ru-RU" sz="1800" dirty="0">
                <a:solidFill>
                  <a:schemeClr val="tx1">
                    <a:lumMod val="75000"/>
                    <a:lumOff val="25000"/>
                  </a:schemeClr>
                </a:solidFill>
                <a:latin typeface="Verdana"/>
                <a:cs typeface="Verdana"/>
              </a:rPr>
            </a:br>
            <a:r>
              <a:rPr lang="ru-RU" sz="1800" dirty="0">
                <a:solidFill>
                  <a:schemeClr val="tx1">
                    <a:lumMod val="75000"/>
                    <a:lumOff val="25000"/>
                  </a:schemeClr>
                </a:solidFill>
                <a:latin typeface="Verdana"/>
                <a:cs typeface="Verdana"/>
              </a:rPr>
              <a:t> </a:t>
            </a:r>
            <a:br>
              <a:rPr lang="ru-RU" sz="1800" dirty="0">
                <a:solidFill>
                  <a:schemeClr val="tx1">
                    <a:lumMod val="75000"/>
                    <a:lumOff val="25000"/>
                  </a:schemeClr>
                </a:solidFill>
                <a:latin typeface="Verdana"/>
                <a:cs typeface="Verdana"/>
              </a:rPr>
            </a:br>
            <a:endParaRPr lang="ru-RU" sz="1800" dirty="0">
              <a:solidFill>
                <a:schemeClr val="tx1">
                  <a:lumMod val="75000"/>
                  <a:lumOff val="25000"/>
                </a:schemeClr>
              </a:solidFill>
              <a:latin typeface="Verdana"/>
              <a:cs typeface="Verdana"/>
            </a:endParaRPr>
          </a:p>
        </p:txBody>
      </p:sp>
    </p:spTree>
    <p:extLst>
      <p:ext uri="{BB962C8B-B14F-4D97-AF65-F5344CB8AC3E}">
        <p14:creationId xmlns="" xmlns:p14="http://schemas.microsoft.com/office/powerpoint/2010/main" val="75487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1556792"/>
            <a:ext cx="7272808" cy="792088"/>
          </a:xfrm>
          <a:noFill/>
        </p:spPr>
        <p:txBody>
          <a:bodyPr/>
          <a:lstStyle/>
          <a:p>
            <a:pPr algn="l"/>
            <a:r>
              <a:rPr lang="ru-RU" sz="1400" dirty="0">
                <a:solidFill>
                  <a:schemeClr val="tx1">
                    <a:lumMod val="75000"/>
                    <a:lumOff val="25000"/>
                  </a:schemeClr>
                </a:solidFill>
                <a:latin typeface="Verdana"/>
                <a:cs typeface="Verdana"/>
              </a:rPr>
              <a:t>Потребность организаций в работниках, заявленная в Службу занятости на </a:t>
            </a:r>
            <a:r>
              <a:rPr lang="ru-RU" sz="1400" dirty="0" smtClean="0">
                <a:solidFill>
                  <a:schemeClr val="tx1">
                    <a:lumMod val="75000"/>
                    <a:lumOff val="25000"/>
                  </a:schemeClr>
                </a:solidFill>
                <a:latin typeface="Verdana"/>
                <a:cs typeface="Verdana"/>
              </a:rPr>
              <a:t>23.06.2015 составила </a:t>
            </a:r>
            <a:r>
              <a:rPr lang="ru-RU" sz="1400" dirty="0">
                <a:solidFill>
                  <a:schemeClr val="tx1">
                    <a:lumMod val="75000"/>
                    <a:lumOff val="25000"/>
                  </a:schemeClr>
                </a:solidFill>
                <a:latin typeface="Verdana"/>
                <a:cs typeface="Verdana"/>
              </a:rPr>
              <a:t>59 940 чел., из них по рабочим профессиям 43 553 чел. </a:t>
            </a:r>
            <a:r>
              <a:rPr lang="en-US" sz="1400" dirty="0" smtClean="0">
                <a:solidFill>
                  <a:schemeClr val="tx1">
                    <a:lumMod val="75000"/>
                    <a:lumOff val="25000"/>
                  </a:schemeClr>
                </a:solidFill>
                <a:latin typeface="Verdana"/>
                <a:cs typeface="Verdana"/>
              </a:rPr>
              <a:t> (72</a:t>
            </a:r>
            <a:r>
              <a:rPr lang="ru-RU" sz="1400" dirty="0" smtClean="0">
                <a:solidFill>
                  <a:schemeClr val="tx1">
                    <a:lumMod val="75000"/>
                    <a:lumOff val="25000"/>
                  </a:schemeClr>
                </a:solidFill>
                <a:latin typeface="Verdana"/>
                <a:cs typeface="Verdana"/>
              </a:rPr>
              <a:t>.6%)</a:t>
            </a:r>
            <a:endParaRPr lang="ru-RU" sz="1400" dirty="0">
              <a:solidFill>
                <a:schemeClr val="tx1">
                  <a:lumMod val="75000"/>
                  <a:lumOff val="25000"/>
                </a:schemeClr>
              </a:solidFill>
              <a:latin typeface="Verdana"/>
              <a:cs typeface="Verdana"/>
            </a:endParaRPr>
          </a:p>
        </p:txBody>
      </p:sp>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360040"/>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19" name="Rectangle 1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21"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22" name="Picture 21"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graphicFrame>
        <p:nvGraphicFramePr>
          <p:cNvPr id="10" name="Диаграмма 5"/>
          <p:cNvGraphicFramePr/>
          <p:nvPr>
            <p:extLst>
              <p:ext uri="{D42A27DB-BD31-4B8C-83A1-F6EECF244321}">
                <p14:modId xmlns="" xmlns:p14="http://schemas.microsoft.com/office/powerpoint/2010/main" val="1807506977"/>
              </p:ext>
            </p:extLst>
          </p:nvPr>
        </p:nvGraphicFramePr>
        <p:xfrm>
          <a:off x="1187624" y="2564904"/>
          <a:ext cx="7671445"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83245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1556792"/>
            <a:ext cx="7272808" cy="1008112"/>
          </a:xfrm>
          <a:noFill/>
        </p:spPr>
        <p:txBody>
          <a:bodyPr/>
          <a:lstStyle/>
          <a:p>
            <a:pPr algn="l"/>
            <a:r>
              <a:rPr lang="ru-RU" sz="1400" dirty="0">
                <a:solidFill>
                  <a:schemeClr val="tx1">
                    <a:lumMod val="75000"/>
                    <a:lumOff val="25000"/>
                  </a:schemeClr>
                </a:solidFill>
                <a:latin typeface="Verdana"/>
                <a:cs typeface="Verdana"/>
              </a:rPr>
              <a:t>За отчётный период в Службе занятости зарегистрированы 51 646 человек, обратившихся за содействием в поиске подходящей работы, из них – 40 789 незанятых граждан, 421 человек – иностранные граждане и лица без </a:t>
            </a:r>
            <a:r>
              <a:rPr lang="ru-RU" sz="1400" dirty="0" smtClean="0">
                <a:solidFill>
                  <a:schemeClr val="tx1">
                    <a:lumMod val="75000"/>
                    <a:lumOff val="25000"/>
                  </a:schemeClr>
                </a:solidFill>
                <a:latin typeface="Verdana"/>
                <a:cs typeface="Verdana"/>
              </a:rPr>
              <a:t>гражданства трудоустроено </a:t>
            </a:r>
            <a:r>
              <a:rPr lang="ru-RU" sz="1400" dirty="0">
                <a:solidFill>
                  <a:schemeClr val="tx1">
                    <a:lumMod val="75000"/>
                    <a:lumOff val="25000"/>
                  </a:schemeClr>
                </a:solidFill>
                <a:latin typeface="Verdana"/>
                <a:cs typeface="Verdana"/>
              </a:rPr>
              <a:t>21 326 человек)</a:t>
            </a:r>
            <a:r>
              <a:rPr lang="ru-RU" sz="1400" dirty="0" smtClean="0">
                <a:solidFill>
                  <a:schemeClr val="tx1">
                    <a:lumMod val="75000"/>
                    <a:lumOff val="25000"/>
                  </a:schemeClr>
                </a:solidFill>
                <a:latin typeface="Verdana"/>
                <a:cs typeface="Verdana"/>
              </a:rPr>
              <a:t>.</a:t>
            </a:r>
            <a:endParaRPr lang="ru-RU" sz="1400" dirty="0">
              <a:solidFill>
                <a:schemeClr val="tx1">
                  <a:lumMod val="75000"/>
                  <a:lumOff val="25000"/>
                </a:schemeClr>
              </a:solidFill>
              <a:latin typeface="Verdana"/>
              <a:cs typeface="Verdana"/>
            </a:endParaRPr>
          </a:p>
        </p:txBody>
      </p:sp>
      <p:sp>
        <p:nvSpPr>
          <p:cNvPr id="9" name="Rectangle 1"/>
          <p:cNvSpPr>
            <a:spLocks noChangeArrowheads="1"/>
          </p:cNvSpPr>
          <p:nvPr/>
        </p:nvSpPr>
        <p:spPr bwMode="auto">
          <a:xfrm>
            <a:off x="1115616" y="764702"/>
            <a:ext cx="7704856" cy="584776"/>
          </a:xfrm>
          <a:prstGeom prst="rect">
            <a:avLst/>
          </a:prstGeom>
          <a:noFill/>
          <a:ln w="12700" cap="sq">
            <a:noFill/>
            <a:miter lim="800000"/>
            <a:headEnd type="none" w="sm" len="sm"/>
            <a:tailEnd type="none" w="sm" len="sm"/>
          </a:ln>
        </p:spPr>
        <p:txBody>
          <a:bodyPr wrap="square" anchor="ctr">
            <a:spAutoFit/>
          </a:bodyPr>
          <a:lstStyle/>
          <a:p>
            <a:r>
              <a:rPr lang="bg-BG" sz="1600" dirty="0" smtClean="0">
                <a:solidFill>
                  <a:schemeClr val="tx1">
                    <a:lumMod val="95000"/>
                    <a:lumOff val="5000"/>
                  </a:schemeClr>
                </a:solidFill>
                <a:latin typeface="Verdana"/>
                <a:cs typeface="Verdana"/>
              </a:rPr>
              <a:t>СОСТОЯНИЕ </a:t>
            </a:r>
            <a:r>
              <a:rPr lang="bg-BG" sz="1600" dirty="0">
                <a:solidFill>
                  <a:schemeClr val="tx1">
                    <a:lumMod val="95000"/>
                    <a:lumOff val="5000"/>
                  </a:schemeClr>
                </a:solidFill>
                <a:latin typeface="Verdana"/>
                <a:cs typeface="Verdana"/>
              </a:rPr>
              <a:t>РЫНКА ТРУДА И СФЕРЫ ЗАНЯТОСТИ НАСЕЛЕНИЯ</a:t>
            </a:r>
            <a:br>
              <a:rPr lang="bg-BG" sz="1600" dirty="0">
                <a:solidFill>
                  <a:schemeClr val="tx1">
                    <a:lumMod val="95000"/>
                    <a:lumOff val="5000"/>
                  </a:schemeClr>
                </a:solidFill>
                <a:latin typeface="Verdana"/>
                <a:cs typeface="Verdana"/>
              </a:rPr>
            </a:br>
            <a:r>
              <a:rPr lang="bg-BG" sz="1600" dirty="0">
                <a:solidFill>
                  <a:schemeClr val="tx1">
                    <a:lumMod val="95000"/>
                    <a:lumOff val="5000"/>
                  </a:schemeClr>
                </a:solidFill>
                <a:latin typeface="Verdana"/>
                <a:cs typeface="Verdana"/>
              </a:rPr>
              <a:t>В ЯНВАРЕ - МАЕ 2015 </a:t>
            </a:r>
            <a:r>
              <a:rPr lang="bg-BG" sz="1600" dirty="0" smtClean="0">
                <a:solidFill>
                  <a:schemeClr val="tx1">
                    <a:lumMod val="95000"/>
                    <a:lumOff val="5000"/>
                  </a:schemeClr>
                </a:solidFill>
                <a:latin typeface="Verdana"/>
                <a:cs typeface="Verdana"/>
              </a:rPr>
              <a:t>ГОДА</a:t>
            </a:r>
            <a:endParaRPr lang="ru-RU" sz="3600" dirty="0">
              <a:solidFill>
                <a:schemeClr val="tx1">
                  <a:lumMod val="95000"/>
                  <a:lumOff val="5000"/>
                </a:schemeClr>
              </a:solidFill>
              <a:latin typeface="Verdana"/>
              <a:cs typeface="Verdana"/>
            </a:endParaRPr>
          </a:p>
        </p:txBody>
      </p:sp>
      <p:cxnSp>
        <p:nvCxnSpPr>
          <p:cNvPr id="5" name="Straight Connector 4"/>
          <p:cNvCxnSpPr/>
          <p:nvPr/>
        </p:nvCxnSpPr>
        <p:spPr bwMode="auto">
          <a:xfrm>
            <a:off x="971600" y="908720"/>
            <a:ext cx="0" cy="360040"/>
          </a:xfrm>
          <a:prstGeom prst="line">
            <a:avLst/>
          </a:prstGeom>
          <a:solidFill>
            <a:schemeClr val="accent1"/>
          </a:solidFill>
          <a:ln w="76200" cap="sq" cmpd="sng" algn="ctr">
            <a:solidFill>
              <a:srgbClr val="CC0000"/>
            </a:solidFill>
            <a:prstDash val="solid"/>
            <a:round/>
            <a:headEnd type="none" w="sm" len="sm"/>
            <a:tailEnd type="none" w="sm" len="sm"/>
          </a:ln>
          <a:effectLst/>
        </p:spPr>
      </p:cxnSp>
      <p:cxnSp>
        <p:nvCxnSpPr>
          <p:cNvPr id="20" name="Straight Connector 19"/>
          <p:cNvCxnSpPr/>
          <p:nvPr/>
        </p:nvCxnSpPr>
        <p:spPr bwMode="auto">
          <a:xfrm flipH="1">
            <a:off x="1187624" y="1412776"/>
            <a:ext cx="7956376" cy="0"/>
          </a:xfrm>
          <a:prstGeom prst="line">
            <a:avLst/>
          </a:prstGeom>
          <a:solidFill>
            <a:schemeClr val="accent1"/>
          </a:solidFill>
          <a:ln w="9525" cap="sq" cmpd="sng" algn="ctr">
            <a:solidFill>
              <a:srgbClr val="276DB6"/>
            </a:solidFill>
            <a:prstDash val="solid"/>
            <a:round/>
            <a:headEnd type="none" w="sm" len="sm"/>
            <a:tailEnd type="none" w="sm" len="sm"/>
          </a:ln>
          <a:effectLst/>
        </p:spPr>
      </p:cxnSp>
      <p:sp>
        <p:nvSpPr>
          <p:cNvPr id="19" name="Rectangle 18"/>
          <p:cNvSpPr/>
          <p:nvPr/>
        </p:nvSpPr>
        <p:spPr bwMode="auto">
          <a:xfrm>
            <a:off x="899592" y="0"/>
            <a:ext cx="8244408" cy="692696"/>
          </a:xfrm>
          <a:prstGeom prst="rect">
            <a:avLst/>
          </a:prstGeom>
          <a:solidFill>
            <a:srgbClr val="276DB6"/>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solidFill>
                  <a:schemeClr val="bg1"/>
                </a:solidFill>
              </a:ln>
              <a:noFill/>
              <a:effectLst/>
              <a:latin typeface="Times New Roman" pitchFamily="18" charset="0"/>
            </a:endParaRPr>
          </a:p>
        </p:txBody>
      </p:sp>
      <p:sp>
        <p:nvSpPr>
          <p:cNvPr id="21" name="Rectangle 3"/>
          <p:cNvSpPr txBox="1">
            <a:spLocks noChangeArrowheads="1"/>
          </p:cNvSpPr>
          <p:nvPr/>
        </p:nvSpPr>
        <p:spPr bwMode="auto">
          <a:xfrm>
            <a:off x="1043608" y="76949"/>
            <a:ext cx="7641977" cy="5437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80000"/>
              </a:lnSpc>
            </a:pPr>
            <a:r>
              <a:rPr lang="ru-RU" sz="1600" dirty="0" smtClean="0">
                <a:solidFill>
                  <a:schemeClr val="bg1"/>
                </a:solidFill>
                <a:latin typeface="Verdana"/>
                <a:cs typeface="Verdana"/>
              </a:rPr>
              <a:t>ПРАВИТЕЛЬСТВО САНКТ-ПЕТЕРБУРГА </a:t>
            </a:r>
          </a:p>
          <a:p>
            <a:pPr algn="l">
              <a:lnSpc>
                <a:spcPct val="80000"/>
              </a:lnSpc>
            </a:pPr>
            <a:r>
              <a:rPr lang="ru-RU" sz="1600" dirty="0" smtClean="0">
                <a:solidFill>
                  <a:schemeClr val="bg1"/>
                </a:solidFill>
                <a:latin typeface="Verdana"/>
                <a:cs typeface="Verdana"/>
              </a:rPr>
              <a:t>КОМИТЕТ ПО ТРУДУ И ЗАНЯТОСТИ НАСЕЛЕНИЯ САНКТ-ПЕТЕРБУРГА</a:t>
            </a:r>
          </a:p>
        </p:txBody>
      </p:sp>
      <p:pic>
        <p:nvPicPr>
          <p:cNvPr id="22" name="Picture 21" descr="GERB.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16632"/>
            <a:ext cx="504056" cy="504056"/>
          </a:xfrm>
          <a:prstGeom prst="rect">
            <a:avLst/>
          </a:prstGeom>
        </p:spPr>
      </p:pic>
      <p:pic>
        <p:nvPicPr>
          <p:cNvPr id="10"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9872" y="2714568"/>
            <a:ext cx="5544616" cy="3666760"/>
          </a:xfrm>
          <a:prstGeom prst="rect">
            <a:avLst/>
          </a:prstGeom>
        </p:spPr>
      </p:pic>
      <p:sp>
        <p:nvSpPr>
          <p:cNvPr id="2" name="Rectangle 1"/>
          <p:cNvSpPr/>
          <p:nvPr/>
        </p:nvSpPr>
        <p:spPr>
          <a:xfrm>
            <a:off x="1187624" y="2636912"/>
            <a:ext cx="1944216" cy="2462213"/>
          </a:xfrm>
          <a:prstGeom prst="rect">
            <a:avLst/>
          </a:prstGeom>
        </p:spPr>
        <p:txBody>
          <a:bodyPr wrap="square">
            <a:spAutoFit/>
          </a:bodyPr>
          <a:lstStyle/>
          <a:p>
            <a:r>
              <a:rPr lang="ru-RU" sz="1400" dirty="0" smtClean="0">
                <a:solidFill>
                  <a:schemeClr val="tx1">
                    <a:lumMod val="75000"/>
                    <a:lumOff val="25000"/>
                  </a:schemeClr>
                </a:solidFill>
                <a:latin typeface="Verdana"/>
                <a:cs typeface="Verdana"/>
              </a:rPr>
              <a:t>Из </a:t>
            </a:r>
            <a:r>
              <a:rPr lang="ru-RU" sz="1400" dirty="0">
                <a:solidFill>
                  <a:schemeClr val="tx1">
                    <a:lumMod val="75000"/>
                    <a:lumOff val="25000"/>
                  </a:schemeClr>
                </a:solidFill>
                <a:latin typeface="Verdana"/>
                <a:cs typeface="Verdana"/>
              </a:rPr>
              <a:t>числа обратившихся в Службу занятости за содействием в поиске подходящей работы в январе - мае 2015 года трудоустроено 18 548 человек (в январе – мае 2014 </a:t>
            </a:r>
            <a:endParaRPr lang="en-US" sz="1400" dirty="0"/>
          </a:p>
        </p:txBody>
      </p:sp>
    </p:spTree>
    <p:extLst>
      <p:ext uri="{BB962C8B-B14F-4D97-AF65-F5344CB8AC3E}">
        <p14:creationId xmlns="" xmlns:p14="http://schemas.microsoft.com/office/powerpoint/2010/main" val="3834404744"/>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3383</TotalTime>
  <Words>1119</Words>
  <Application>Microsoft Office PowerPoint</Application>
  <PresentationFormat>Экран (4:3)</PresentationFormat>
  <Paragraphs>383</Paragraphs>
  <Slides>19</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19</vt:i4>
      </vt:variant>
    </vt:vector>
  </HeadingPairs>
  <TitlesOfParts>
    <vt:vector size="22" baseType="lpstr">
      <vt:lpstr>Оформление по умолчанию</vt:lpstr>
      <vt:lpstr>Worksheet</vt:lpstr>
      <vt:lpstr>Лист</vt:lpstr>
      <vt:lpstr>РЫНОК ТРУДА САНКТ-ПЕТЕРБУРГА</vt:lpstr>
      <vt:lpstr>Слайд 2</vt:lpstr>
      <vt:lpstr>Слайд 3</vt:lpstr>
      <vt:lpstr>Слайд 4</vt:lpstr>
      <vt:lpstr>Слайд 5</vt:lpstr>
      <vt:lpstr>По данным Мониторинга миграционной ситуации в Санкт-Петербурге работает 916 тыс. внутренних и внешних мигрантов</vt:lpstr>
      <vt:lpstr>Средняя номинальная заработная плата одного работника, начисленная в марте 2015 года, составила     42 598 руб. – на 6,1% больше, чем в марте 2014 года.  За февраль – апрель 2015 г. уровень общей безработицы (по методологии МОТ) в Санкт-Петербурге составил 2,1% от экономически активного населения (ЭАН).  Уровень занятости населения Санкт-Петербурга в возрасте 15-72 лет составил 71,9%.   </vt:lpstr>
      <vt:lpstr>Потребность организаций в работниках, заявленная в Службу занятости на 23.06.2015 составила 59 940 чел., из них по рабочим профессиям 43 553 чел.  (72.6%)</vt:lpstr>
      <vt:lpstr>За отчётный период в Службе занятости зарегистрированы 51 646 человек, обратившихся за содействием в поиске подходящей работы, из них – 40 789 незанятых граждан, 421 человек – иностранные граждане и лица без гражданства трудоустроено 21 326 человек).</vt:lpstr>
      <vt:lpstr>Напряжённость на рынке труда (численность незанятых граждан, зарегистрированных в Службе занятости, в расчёте на одну вакансию)  в конце мая 2015 года составила 0,48 чел./вакансию  (В конце мая 2014 года –  0,38 чел./вакансию).    Численность безработных граждан, зарегистрированных в органах службы занятости населения, на конец мая 2015 года составила 13 172 чел. (В конце мая 2014 года численность безработных составляла 9 514 чел.)</vt:lpstr>
      <vt:lpstr>Слайд 11</vt:lpstr>
      <vt:lpstr>Уровень регистрируемой безработицы (отношение численности зарегистрированных безработных к численности экономически активного населения на конец мая 2015 года составил 0,46% от ЭАН (на конец мая 2014 года этот показатель составлял 0,33%).</vt:lpstr>
      <vt:lpstr>Слайд 13</vt:lpstr>
      <vt:lpstr>Слайд 14</vt:lpstr>
      <vt:lpstr>Слайд 15</vt:lpstr>
      <vt:lpstr>Наиболее дефицитные специалисты на конец мая 2015 года</vt:lpstr>
      <vt:lpstr>За январь-май 2015 заявлено о 6454 вакантных местах  по рабочим профессиям с заработной платой  от 10 тыс. руб.  до 65 тыс.руб.   Каменщик          790 рабочих мест маляр                 680 рабочих мест штукатур           360 рабочих мест монтажник по монтажу  стальных и железобетонных изделий     270 рабочих мест  На конец мая 2015 в службе занятости  зарегистрировано 226 строительных организаций, заявивших сведения о потребности в работниках для замещения свободных рабочих мест, из них -172 предприятия с местами по рабочим профессиям  ООО Строительная компания «МИР»      590 рабочих мест  ООО «КАНСОН»                                                 478 рабочих мест  ООО «Генеральное строительное общество ПХЕНЬЯН»                                          476 рабочих мест  ЗАО «Ренейссанс  констракшн»                          437 рабочих мест  ЗАО   «Стройуниверсал корпорация»                  400 рабочих мест  ООО «Петрострой»                                             350 рабочих мест                        </vt:lpstr>
      <vt:lpstr>Выстраивание диалога и формирование единой кадровой  потребности внутри кластеров и отраслей  Научные исследования как  базис принятия управленческих решений  Технологический форсайт  Профессиональные стандарты и компетентностные модели   Участие в разработке программ обучения,  включая обучение на производстве  Управление трудом: нормирование,  система мотивации, кадровое проектирование   Оценка источников  кадрового обеспечения и  их стоимости   Подбор необходимых работников, в том числе  в других регионах и странах  Профориентация молодёжи, включая популяризацию  востребованных профессий и специальностей</vt:lpstr>
      <vt:lpstr>СПАСИБО ЗА ВНИМАНИЕ!</vt:lpstr>
    </vt:vector>
  </TitlesOfParts>
  <Company>KZN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berezina_aa</dc:creator>
  <cp:lastModifiedBy>Koldunova_LU</cp:lastModifiedBy>
  <cp:revision>516</cp:revision>
  <dcterms:created xsi:type="dcterms:W3CDTF">2010-12-07T09:54:28Z</dcterms:created>
  <dcterms:modified xsi:type="dcterms:W3CDTF">2015-06-26T07:05:46Z</dcterms:modified>
</cp:coreProperties>
</file>