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71"/>
  </p:notesMasterIdLst>
  <p:sldIdLst>
    <p:sldId id="256" r:id="rId2"/>
    <p:sldId id="281" r:id="rId3"/>
    <p:sldId id="282" r:id="rId4"/>
    <p:sldId id="284" r:id="rId5"/>
    <p:sldId id="285" r:id="rId6"/>
    <p:sldId id="286" r:id="rId7"/>
    <p:sldId id="287" r:id="rId8"/>
    <p:sldId id="335" r:id="rId9"/>
    <p:sldId id="279" r:id="rId10"/>
    <p:sldId id="326" r:id="rId11"/>
    <p:sldId id="330" r:id="rId12"/>
    <p:sldId id="331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321" r:id="rId21"/>
    <p:sldId id="322" r:id="rId22"/>
    <p:sldId id="323" r:id="rId23"/>
    <p:sldId id="264" r:id="rId24"/>
    <p:sldId id="265" r:id="rId25"/>
    <p:sldId id="266" r:id="rId26"/>
    <p:sldId id="267" r:id="rId27"/>
    <p:sldId id="268" r:id="rId28"/>
    <p:sldId id="320" r:id="rId29"/>
    <p:sldId id="269" r:id="rId30"/>
    <p:sldId id="270" r:id="rId31"/>
    <p:sldId id="271" r:id="rId32"/>
    <p:sldId id="303" r:id="rId33"/>
    <p:sldId id="304" r:id="rId34"/>
    <p:sldId id="305" r:id="rId35"/>
    <p:sldId id="306" r:id="rId36"/>
    <p:sldId id="307" r:id="rId37"/>
    <p:sldId id="272" r:id="rId38"/>
    <p:sldId id="274" r:id="rId39"/>
    <p:sldId id="292" r:id="rId40"/>
    <p:sldId id="332" r:id="rId41"/>
    <p:sldId id="297" r:id="rId42"/>
    <p:sldId id="333" r:id="rId43"/>
    <p:sldId id="275" r:id="rId44"/>
    <p:sldId id="308" r:id="rId45"/>
    <p:sldId id="277" r:id="rId46"/>
    <p:sldId id="293" r:id="rId47"/>
    <p:sldId id="295" r:id="rId48"/>
    <p:sldId id="314" r:id="rId49"/>
    <p:sldId id="313" r:id="rId50"/>
    <p:sldId id="312" r:id="rId51"/>
    <p:sldId id="310" r:id="rId52"/>
    <p:sldId id="311" r:id="rId53"/>
    <p:sldId id="289" r:id="rId54"/>
    <p:sldId id="290" r:id="rId55"/>
    <p:sldId id="291" r:id="rId56"/>
    <p:sldId id="327" r:id="rId57"/>
    <p:sldId id="329" r:id="rId58"/>
    <p:sldId id="278" r:id="rId59"/>
    <p:sldId id="315" r:id="rId60"/>
    <p:sldId id="316" r:id="rId61"/>
    <p:sldId id="317" r:id="rId62"/>
    <p:sldId id="337" r:id="rId63"/>
    <p:sldId id="338" r:id="rId64"/>
    <p:sldId id="341" r:id="rId65"/>
    <p:sldId id="339" r:id="rId66"/>
    <p:sldId id="340" r:id="rId67"/>
    <p:sldId id="328" r:id="rId68"/>
    <p:sldId id="334" r:id="rId69"/>
    <p:sldId id="302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86146" autoAdjust="0"/>
  </p:normalViewPr>
  <p:slideViewPr>
    <p:cSldViewPr>
      <p:cViewPr varScale="1">
        <p:scale>
          <a:sx n="63" d="100"/>
          <a:sy n="63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9A14D-077D-40B3-9BAC-E70B2405DCA7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F8D0B-706D-4704-AC87-391B330CF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1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F8D0B-706D-4704-AC87-391B330CF19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41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49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51350" cy="31416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69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67225" cy="31575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589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1988" cy="3162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957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49763" cy="31400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2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1988" cy="3162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854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565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769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179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60875" cy="31511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6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60875" cy="31511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438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60875" cy="31511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541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49763" cy="31400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029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3975" y="8778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13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08525" cy="33909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3975" y="8778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23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08525" cy="33909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50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05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08525" cy="3479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90500"/>
            <a:ext cx="7508875" cy="13112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43000" y="1600200"/>
            <a:ext cx="3678238" cy="4491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73638" y="1600200"/>
            <a:ext cx="3678237" cy="4491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>
          <a:xfrm>
            <a:off x="6553200" y="6245225"/>
            <a:ext cx="2098675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5875-4F4E-4C7A-919B-4EACB8113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99570"/>
      </p:ext>
    </p:extLst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500174"/>
            <a:ext cx="8229600" cy="460851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/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chemeClr val="tx1"/>
                </a:solidFill>
              </a:rPr>
              <a:t>Санкт-Петербургское государственное </a:t>
            </a:r>
            <a:r>
              <a:rPr lang="ru-RU" sz="4800" b="1" dirty="0">
                <a:solidFill>
                  <a:schemeClr val="tx1"/>
                </a:solidFill>
              </a:rPr>
              <a:t>б</a:t>
            </a:r>
            <a:r>
              <a:rPr lang="ru-RU" sz="4800" b="1" dirty="0" smtClean="0">
                <a:solidFill>
                  <a:schemeClr val="tx1"/>
                </a:solidFill>
              </a:rPr>
              <a:t>юджетное  профессиональное образовательное учреждение </a:t>
            </a:r>
            <a:br>
              <a:rPr lang="ru-RU" sz="48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«Колледж </a:t>
            </a:r>
            <a:r>
              <a:rPr lang="ru-RU" sz="4800" b="1" dirty="0" smtClean="0">
                <a:solidFill>
                  <a:srgbClr val="FF0000"/>
                </a:solidFill>
                <a:cs typeface="David" pitchFamily="34" charset="-79"/>
              </a:rPr>
              <a:t>«</a:t>
            </a:r>
            <a:r>
              <a:rPr lang="ru-RU" sz="4800" b="1" dirty="0" err="1" smtClean="0">
                <a:solidFill>
                  <a:srgbClr val="FF0000"/>
                </a:solidFill>
                <a:cs typeface="David" pitchFamily="34" charset="-79"/>
              </a:rPr>
              <a:t>ПетроСтройСервис</a:t>
            </a:r>
            <a:r>
              <a:rPr lang="ru-RU" sz="4800" b="1" dirty="0" smtClean="0">
                <a:solidFill>
                  <a:srgbClr val="FF0000"/>
                </a:solidFill>
                <a:cs typeface="David" pitchFamily="34" charset="-79"/>
              </a:rPr>
              <a:t>»</a:t>
            </a:r>
            <a:endParaRPr lang="ru-RU" sz="4800" b="1" dirty="0">
              <a:solidFill>
                <a:srgbClr val="FF0000"/>
              </a:solidFill>
              <a:cs typeface="David" pitchFamily="34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214290"/>
            <a:ext cx="151491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540593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Строительство и эксплуатация зданий и сооружений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техник-строитель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074" name="Picture 2" descr="I:\DCIM\100PHOTO\SAM_2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348880"/>
            <a:ext cx="6192688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27284"/>
      </p:ext>
    </p:extLst>
  </p:cSld>
  <p:clrMapOvr>
    <a:masterClrMapping/>
  </p:clrMapOvr>
  <p:transition spd="med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I:\DCIM\100PHOTO\SAM_4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16824" cy="57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10403"/>
      </p:ext>
    </p:extLst>
  </p:cSld>
  <p:clrMapOvr>
    <a:masterClrMapping/>
  </p:clrMapOvr>
  <p:transition spd="med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I:\DCIM\100PHOTO\SAM_2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5739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88321"/>
      </p:ext>
    </p:extLst>
  </p:cSld>
  <p:clrMapOvr>
    <a:masterClrMapping/>
  </p:clrMapOvr>
  <p:transition spd="med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4" y="2419147"/>
            <a:ext cx="7056784" cy="39694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Мастер отделочных строительных работ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772816"/>
            <a:ext cx="705678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Маляр строительный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1679308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453833" cy="5590375"/>
          </a:xfrm>
        </p:spPr>
      </p:pic>
    </p:spTree>
    <p:extLst>
      <p:ext uri="{BB962C8B-B14F-4D97-AF65-F5344CB8AC3E}">
        <p14:creationId xmlns:p14="http://schemas.microsoft.com/office/powerpoint/2010/main" val="163109743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92358675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200800" cy="5400600"/>
          </a:xfrm>
        </p:spPr>
      </p:pic>
    </p:spTree>
    <p:extLst>
      <p:ext uri="{BB962C8B-B14F-4D97-AF65-F5344CB8AC3E}">
        <p14:creationId xmlns:p14="http://schemas.microsoft.com/office/powerpoint/2010/main" val="181105107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7995312" cy="4497363"/>
          </a:xfrm>
        </p:spPr>
      </p:pic>
    </p:spTree>
    <p:extLst>
      <p:ext uri="{BB962C8B-B14F-4D97-AF65-F5344CB8AC3E}">
        <p14:creationId xmlns:p14="http://schemas.microsoft.com/office/powerpoint/2010/main" val="64634312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7272808" cy="5454606"/>
          </a:xfrm>
        </p:spPr>
      </p:pic>
    </p:spTree>
    <p:extLst>
      <p:ext uri="{BB962C8B-B14F-4D97-AF65-F5344CB8AC3E}">
        <p14:creationId xmlns:p14="http://schemas.microsoft.com/office/powerpoint/2010/main" val="184583664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39" y="2378496"/>
            <a:ext cx="5688897" cy="405084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Мастер отделочных строительных работ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191683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Облицовщик-плиточник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6059241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47091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Колледж 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ведет подготовку специалистов строительного профиля, в том числе из числа взрослого населения и принимает участие в конкурсах на право подготовки, переподготовки и повышения квалификаций из числа безработного населения Санкт-Петербурга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9801602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1260475" y="179388"/>
            <a:ext cx="12985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179388" y="179388"/>
            <a:ext cx="6300787" cy="1100137"/>
          </a:xfrm>
          <a:prstGeom prst="rect">
            <a:avLst/>
          </a:prstGeom>
          <a:solidFill>
            <a:srgbClr val="A2DF9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</a:rPr>
              <a:t>Станок по резке камня, стекла и плитки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0000"/>
                </a:solidFill>
              </a:rPr>
              <a:t>Производитель </a:t>
            </a:r>
            <a:r>
              <a:rPr lang="ru-RU" b="1" i="1">
                <a:solidFill>
                  <a:srgbClr val="000000"/>
                </a:solidFill>
              </a:rPr>
              <a:t>- Германия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9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788"/>
            <a:ext cx="9144000" cy="670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411503283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8720"/>
            <a:ext cx="6956590" cy="5217443"/>
          </a:xfrm>
        </p:spPr>
      </p:pic>
    </p:spTree>
    <p:extLst>
      <p:ext uri="{BB962C8B-B14F-4D97-AF65-F5344CB8AC3E}">
        <p14:creationId xmlns:p14="http://schemas.microsoft.com/office/powerpoint/2010/main" val="32671332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337408" cy="5503056"/>
          </a:xfrm>
        </p:spPr>
      </p:pic>
    </p:spTree>
    <p:extLst>
      <p:ext uri="{BB962C8B-B14F-4D97-AF65-F5344CB8AC3E}">
        <p14:creationId xmlns:p14="http://schemas.microsoft.com/office/powerpoint/2010/main" val="208749475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704856" cy="5778642"/>
          </a:xfrm>
        </p:spPr>
      </p:pic>
    </p:spTree>
    <p:extLst>
      <p:ext uri="{BB962C8B-B14F-4D97-AF65-F5344CB8AC3E}">
        <p14:creationId xmlns:p14="http://schemas.microsoft.com/office/powerpoint/2010/main" val="377337093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128792" cy="5346594"/>
          </a:xfrm>
        </p:spPr>
      </p:pic>
    </p:spTree>
    <p:extLst>
      <p:ext uri="{BB962C8B-B14F-4D97-AF65-F5344CB8AC3E}">
        <p14:creationId xmlns:p14="http://schemas.microsoft.com/office/powerpoint/2010/main" val="298957629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9254" name="Picture 6" descr="SAM_126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54039" y="0"/>
            <a:ext cx="9398039" cy="6858000"/>
          </a:xfr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07" y="2510402"/>
            <a:ext cx="5545145" cy="415885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Мастер отделочных строительных работ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840" y="198718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Штукатур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1337389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3357562"/>
            <a:ext cx="8358246" cy="400052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С 2005 года образовательное учреждение является ресурсным центром по подготовке специалистов строительного профиля. Имеет инновационный учебно-производственный комплекс, в котором осуществляется непрерывная профессиональная подготовка рабочих строительного профиля. 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568325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7001899" cy="5251425"/>
          </a:xfrm>
        </p:spPr>
      </p:pic>
    </p:spTree>
    <p:extLst>
      <p:ext uri="{BB962C8B-B14F-4D97-AF65-F5344CB8AC3E}">
        <p14:creationId xmlns:p14="http://schemas.microsoft.com/office/powerpoint/2010/main" val="313703517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560840" cy="5670630"/>
          </a:xfrm>
        </p:spPr>
      </p:pic>
    </p:spTree>
    <p:extLst>
      <p:ext uri="{BB962C8B-B14F-4D97-AF65-F5344CB8AC3E}">
        <p14:creationId xmlns:p14="http://schemas.microsoft.com/office/powerpoint/2010/main" val="160134002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" y="0"/>
            <a:ext cx="43434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905000"/>
            <a:ext cx="39243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5292725" y="0"/>
            <a:ext cx="4176713" cy="161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000000"/>
                </a:solidFill>
              </a:rPr>
              <a:t>Штукатурная станция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000000"/>
                </a:solidFill>
              </a:rPr>
              <a:t>   m — tec duo Plus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000000"/>
                </a:solidFill>
              </a:rPr>
              <a:t>  Производитель - Германия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000000"/>
                </a:solidFill>
              </a:rPr>
              <a:t>Назначение - оштукатуривание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000000"/>
                </a:solidFill>
              </a:rPr>
              <a:t>поверхностей   с автоматическим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000000"/>
                </a:solidFill>
              </a:rPr>
              <a:t>нанесением смеси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0"/>
            <a:ext cx="8243887" cy="684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0"/>
            <a:ext cx="90265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9888" y="3060700"/>
            <a:ext cx="3789363" cy="379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0"/>
            <a:ext cx="57594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0038" y="0"/>
            <a:ext cx="3721101" cy="3419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61" y="2316430"/>
            <a:ext cx="5865213" cy="439891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Мастер </a:t>
            </a:r>
            <a:r>
              <a:rPr lang="ru-RU" b="1" dirty="0" smtClean="0">
                <a:solidFill>
                  <a:schemeClr val="tx1"/>
                </a:solidFill>
              </a:rPr>
              <a:t>общестроительных </a:t>
            </a:r>
            <a:r>
              <a:rPr lang="ru-RU" b="1" dirty="0">
                <a:solidFill>
                  <a:schemeClr val="tx1"/>
                </a:solidFill>
              </a:rPr>
              <a:t>работ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5816" y="182766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Каменщик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7426369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191673814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82975018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10" y="2285992"/>
            <a:ext cx="7772400" cy="265748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С 2011 года коллектив колледжа  принимал активное участие в работе международного финско-российского проекта «ВАЛО: вклад в развитие современной  системы квалификаций,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2011-2014</a:t>
            </a:r>
            <a:r>
              <a:rPr lang="ru-RU" sz="4000" dirty="0" smtClean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4149080"/>
            <a:ext cx="6400800" cy="1752600"/>
          </a:xfrm>
        </p:spPr>
        <p:txBody>
          <a:bodyPr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Северо-западное агентство международных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72028308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I:\DCIM\100PHOTO\SAM_45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" y="729098"/>
            <a:ext cx="7196088" cy="539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11149"/>
      </p:ext>
    </p:extLst>
  </p:cSld>
  <p:clrMapOvr>
    <a:masterClrMapping/>
  </p:clrMapOvr>
  <p:transition spd="med"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6552728" cy="436848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Мастер общестроительных работ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840" y="155679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Печник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9926801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I:\DCIM\100PHOTO\SAM_45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3546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94824"/>
      </p:ext>
    </p:extLst>
  </p:cSld>
  <p:clrMapOvr>
    <a:masterClrMapping/>
  </p:clrMapOvr>
  <p:transition spd="med"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401936"/>
            <a:ext cx="5616624" cy="42124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Мастер </a:t>
            </a:r>
            <a:r>
              <a:rPr lang="ru-RU" b="1" dirty="0" smtClean="0"/>
              <a:t>столярного и мебельного производства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190788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Столяр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3763427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9916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5943600" y="9525"/>
            <a:ext cx="3200400" cy="7043738"/>
          </a:xfrm>
          <a:prstGeom prst="rect">
            <a:avLst/>
          </a:prstGeom>
          <a:solidFill>
            <a:srgbClr val="A2DF9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</a:rPr>
              <a:t>Маятниковый лобзик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>
                <a:solidFill>
                  <a:srgbClr val="000000"/>
                </a:solidFill>
              </a:rPr>
              <a:t>TRION PS 300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0000"/>
                </a:solidFill>
              </a:rPr>
              <a:t>Назначение</a:t>
            </a:r>
            <a:r>
              <a:rPr lang="ru-RU" sz="2000" b="1" i="1">
                <a:solidFill>
                  <a:srgbClr val="000000"/>
                </a:solidFill>
              </a:rPr>
              <a:t> -  </a:t>
            </a:r>
            <a:r>
              <a:rPr lang="ru-RU" b="1" i="1">
                <a:solidFill>
                  <a:srgbClr val="000000"/>
                </a:solidFill>
              </a:rPr>
              <a:t>выпиливание криволинейных заготовок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0000"/>
                </a:solidFill>
              </a:rPr>
              <a:t>Производитель – Германия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385942" cy="5539457"/>
          </a:xfrm>
        </p:spPr>
      </p:pic>
    </p:spTree>
    <p:extLst>
      <p:ext uri="{BB962C8B-B14F-4D97-AF65-F5344CB8AC3E}">
        <p14:creationId xmlns:p14="http://schemas.microsoft.com/office/powerpoint/2010/main" val="377019767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81955" cy="5611466"/>
          </a:xfrm>
        </p:spPr>
      </p:pic>
    </p:spTree>
    <p:extLst>
      <p:ext uri="{BB962C8B-B14F-4D97-AF65-F5344CB8AC3E}">
        <p14:creationId xmlns:p14="http://schemas.microsoft.com/office/powerpoint/2010/main" val="66469726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57566"/>
            <a:ext cx="7128792" cy="5346595"/>
          </a:xfrm>
        </p:spPr>
      </p:pic>
    </p:spTree>
    <p:extLst>
      <p:ext uri="{BB962C8B-B14F-4D97-AF65-F5344CB8AC3E}">
        <p14:creationId xmlns:p14="http://schemas.microsoft.com/office/powerpoint/2010/main" val="212532139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000108"/>
            <a:ext cx="3600450" cy="29575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000108"/>
            <a:ext cx="4500562" cy="274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714752"/>
            <a:ext cx="4464050" cy="31432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660776"/>
            <a:ext cx="3905250" cy="3197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25272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Мастер столярно-плотничных и паркетных работ</a:t>
            </a:r>
            <a:endParaRPr lang="ru-RU" sz="3600" b="1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00338"/>
            <a:ext cx="5040313" cy="415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0"/>
            <a:ext cx="3959225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79388" y="-17463"/>
            <a:ext cx="5219701" cy="3617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0313" y="3186113"/>
            <a:ext cx="4140200" cy="367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7508875" cy="131127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Итоги  проекта: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844824"/>
            <a:ext cx="3684588" cy="4491038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Разработана модель оценки и признания квалификаций, полученных как в результате обучения, так и в других условиях.</a:t>
            </a:r>
          </a:p>
        </p:txBody>
      </p:sp>
      <p:pic>
        <p:nvPicPr>
          <p:cNvPr id="337924" name="Picture 4" descr="SAM_127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700213"/>
            <a:ext cx="4465637" cy="410527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76033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4859338" y="0"/>
            <a:ext cx="4341812" cy="6858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59338" cy="414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97300"/>
            <a:ext cx="4859338" cy="306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0675" y="0"/>
            <a:ext cx="50133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079500" y="1639888"/>
            <a:ext cx="3527425" cy="123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</a:rPr>
              <a:t>Ленточно-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</a:rPr>
              <a:t>циклевочная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</a:rPr>
              <a:t>машина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</a:rPr>
              <a:t>Lagler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000000"/>
              </a:solidFill>
              <a:latin typeface="Comic Sans MS" pitchFamily="66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omic Sans MS" pitchFamily="66" charset="0"/>
              </a:rPr>
              <a:t>Производитель -</a:t>
            </a:r>
            <a:r>
              <a:rPr lang="ru-RU" sz="2400" b="1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omic Sans MS" pitchFamily="66" charset="0"/>
              </a:rPr>
              <a:t>Германия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9750"/>
            <a:ext cx="4500563" cy="6318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539750"/>
            <a:ext cx="4643437" cy="6318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079500" y="-104775"/>
            <a:ext cx="7621588" cy="70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000000"/>
                </a:solidFill>
              </a:rPr>
              <a:t>Многофункциональная дисковая шлифовальная машина со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000000"/>
                </a:solidFill>
              </a:rPr>
              <a:t>встроенным пылесборником Производитель - Германия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5580063" y="6119813"/>
            <a:ext cx="3060700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>
                <a:solidFill>
                  <a:srgbClr val="FFFF00"/>
                </a:solidFill>
              </a:rPr>
              <a:t>трёхдисковая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5580063" y="6119813"/>
            <a:ext cx="3060700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>
                <a:solidFill>
                  <a:srgbClr val="FFFF00"/>
                </a:solidFill>
              </a:rPr>
              <a:t>трёхдисковая</a:t>
            </a: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369888" y="6119813"/>
            <a:ext cx="2149475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>
                <a:solidFill>
                  <a:srgbClr val="FFFF00"/>
                </a:solidFill>
              </a:rPr>
              <a:t>однодисковая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819982" cy="511498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Сварщик  (электросварочные и газосварочные работы)</a:t>
            </a:r>
          </a:p>
        </p:txBody>
      </p:sp>
    </p:spTree>
    <p:extLst>
      <p:ext uri="{BB962C8B-B14F-4D97-AF65-F5344CB8AC3E}">
        <p14:creationId xmlns:p14="http://schemas.microsoft.com/office/powerpoint/2010/main" val="168986095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344816" cy="5508612"/>
          </a:xfrm>
        </p:spPr>
      </p:pic>
    </p:spTree>
    <p:extLst>
      <p:ext uri="{BB962C8B-B14F-4D97-AF65-F5344CB8AC3E}">
        <p14:creationId xmlns:p14="http://schemas.microsoft.com/office/powerpoint/2010/main" val="287731532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678"/>
            <a:ext cx="7488832" cy="5616624"/>
          </a:xfrm>
        </p:spPr>
      </p:pic>
    </p:spTree>
    <p:extLst>
      <p:ext uri="{BB962C8B-B14F-4D97-AF65-F5344CB8AC3E}">
        <p14:creationId xmlns:p14="http://schemas.microsoft.com/office/powerpoint/2010/main" val="365140039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Автомеханик</a:t>
            </a:r>
            <a:endParaRPr lang="ru-RU" dirty="0"/>
          </a:p>
        </p:txBody>
      </p:sp>
      <p:pic>
        <p:nvPicPr>
          <p:cNvPr id="1026" name="Picture 2" descr="I:\DCIM\100PHOTO\SAM_47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840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94989"/>
      </p:ext>
    </p:extLst>
  </p:cSld>
  <p:clrMapOvr>
    <a:masterClrMapping/>
  </p:clrMapOvr>
  <p:transition spd="med">
    <p:strips dir="r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I:\DCIM\100PHOTO\SAM_47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9" y="548680"/>
            <a:ext cx="7436645" cy="557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57161"/>
      </p:ext>
    </p:extLst>
  </p:cSld>
  <p:clrMapOvr>
    <a:masterClrMapping/>
  </p:clrMapOvr>
  <p:transition spd="med">
    <p:strips dir="r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0"/>
            <a:ext cx="8543956" cy="125272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Награждение победителей конкурсов профессионального мастерства в ВК «</a:t>
            </a:r>
            <a:r>
              <a:rPr lang="ru-RU" sz="3200" b="1" dirty="0" err="1" smtClean="0"/>
              <a:t>Ленэкспо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428736"/>
            <a:ext cx="7786742" cy="5429264"/>
          </a:xfrm>
        </p:spPr>
      </p:pic>
    </p:spTree>
    <p:extLst>
      <p:ext uri="{BB962C8B-B14F-4D97-AF65-F5344CB8AC3E}">
        <p14:creationId xmlns:p14="http://schemas.microsoft.com/office/powerpoint/2010/main" val="198852916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2707" name="WordArt 2"/>
          <p:cNvSpPr>
            <a:spLocks noChangeArrowheads="1" noChangeShapeType="1" noTextEdit="1"/>
          </p:cNvSpPr>
          <p:nvPr/>
        </p:nvSpPr>
        <p:spPr bwMode="auto">
          <a:xfrm>
            <a:off x="360363" y="179388"/>
            <a:ext cx="8459787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/>
              </a:rPr>
              <a:t>Кабинет </a:t>
            </a:r>
            <a:r>
              <a:rPr lang="ru-RU" sz="36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/>
              </a:rPr>
              <a:t>столярно-плотничных работ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Итоги  проекта: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Поддержка процессов модернизации системы квалификаций и развитие непрерывного профессионального образования в России в соответствии с последними европейскими тенденциями в системе профессионального образования и подготовки кадров.</a:t>
            </a:r>
          </a:p>
        </p:txBody>
      </p:sp>
    </p:spTree>
    <p:extLst>
      <p:ext uri="{BB962C8B-B14F-4D97-AF65-F5344CB8AC3E}">
        <p14:creationId xmlns:p14="http://schemas.microsoft.com/office/powerpoint/2010/main" val="181014421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8643998" cy="59293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Кабинет столярно-мебельного производства</a:t>
            </a:r>
            <a:endParaRPr lang="ru-RU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8851" name="WordArt 2"/>
          <p:cNvSpPr>
            <a:spLocks noChangeArrowheads="1" noChangeShapeType="1" noTextEdit="1"/>
          </p:cNvSpPr>
          <p:nvPr/>
        </p:nvSpPr>
        <p:spPr bwMode="auto">
          <a:xfrm>
            <a:off x="619125" y="0"/>
            <a:ext cx="7121525" cy="5397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Кабинет материаловедения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5786" y="1571612"/>
          <a:ext cx="7358113" cy="4803597"/>
        </p:xfrm>
        <a:graphic>
          <a:graphicData uri="http://schemas.openxmlformats.org/drawingml/2006/table">
            <a:tbl>
              <a:tblPr/>
              <a:tblGrid>
                <a:gridCol w="665072"/>
                <a:gridCol w="2307805"/>
                <a:gridCol w="2077431"/>
                <a:gridCol w="2307805"/>
              </a:tblGrid>
              <a:tr h="647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предприятия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Ф.И.О. руководителя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Адрес, телефон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71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ЗАО «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ЛенСпецСМУ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Заренков Вячеслав Адамович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</a:t>
                      </a:r>
                      <a:r>
                        <a:rPr lang="ru-RU" sz="1600" b="1" spc="-100" dirty="0">
                          <a:latin typeface="Times New Roman"/>
                          <a:ea typeface="Calibri"/>
                          <a:cs typeface="Times New Roman"/>
                        </a:rPr>
                        <a:t>Богатырский пр., дом 2,</a:t>
                      </a:r>
                      <a:br>
                        <a:rPr lang="ru-RU" sz="1600" b="1" spc="-1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 380-05-25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9659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ЗАО «Строительный трест»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Резвов Евгений Георгиевич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Кондратьевский пр., д.62, корп.4,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 331-20-00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540-03-92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ООО «Шлиф проект»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Мотора Анатолий Никифорович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ул.Таллинская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, д.5 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 302-35-11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907-13-13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71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СПб ГУП «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Горэлектротранс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Остряков Василий Андреевич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ул.Сызранская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, д.15,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тел.388-70-00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1311330" y="29624"/>
            <a:ext cx="11789831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Предприятия-партнеры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Колледжа 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ПетроСтройСервис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на основании сетевого взаимодействия и сотрудничества</a:t>
            </a:r>
            <a:endParaRPr lang="ru-RU" sz="2400" dirty="0" smtClean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433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15189"/>
              </p:ext>
            </p:extLst>
          </p:nvPr>
        </p:nvGraphicFramePr>
        <p:xfrm>
          <a:off x="500033" y="1285859"/>
          <a:ext cx="7929619" cy="4909888"/>
        </p:xfrm>
        <a:graphic>
          <a:graphicData uri="http://schemas.openxmlformats.org/drawingml/2006/table">
            <a:tbl>
              <a:tblPr/>
              <a:tblGrid>
                <a:gridCol w="716727"/>
                <a:gridCol w="2487053"/>
                <a:gridCol w="2238786"/>
                <a:gridCol w="2487053"/>
              </a:tblGrid>
              <a:tr h="500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предприятия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Ф.И.О. руководителя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Адрес, телефон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941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Ремикс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Волков Александр Сергеевич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г.Колпино, ул.Финляндская, д.31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тел.461-99-88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93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ЭскароКемикал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 АС»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Урубков Александр Валентинович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ул.Маршала Новикова, д.28,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тел.448-32-69,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448-32-65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941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Северо-Западный филиал «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Кнауф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 Гипс» Санкт-Петербург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Лобан Алексей Алексеевич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Выборгская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наб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., 61,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тел.495-35-11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06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ООО «Корпорация «КРЕПС»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Мармур Леонид Маркович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Санкт-Петербург, ул.Уральская, д.17</a:t>
                      </a:r>
                      <a:b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тел. 334-79-79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90561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125272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Обучающий семинар для педагогических работников строительного профиля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1785926"/>
            <a:ext cx="7127875" cy="4703758"/>
          </a:xfrm>
        </p:spPr>
      </p:pic>
    </p:spTree>
    <p:extLst>
      <p:ext uri="{BB962C8B-B14F-4D97-AF65-F5344CB8AC3E}">
        <p14:creationId xmlns:p14="http://schemas.microsoft.com/office/powerpoint/2010/main" val="325589648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Мастер-класс «Использование современных отделочных строительных материалов»</a:t>
            </a:r>
          </a:p>
        </p:txBody>
      </p:sp>
      <p:pic>
        <p:nvPicPr>
          <p:cNvPr id="307206" name="Picture 6" descr="SAM_124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500174"/>
            <a:ext cx="8643998" cy="5357826"/>
          </a:xfrm>
        </p:spPr>
      </p:pic>
    </p:spTree>
    <p:extLst>
      <p:ext uri="{BB962C8B-B14F-4D97-AF65-F5344CB8AC3E}">
        <p14:creationId xmlns:p14="http://schemas.microsoft.com/office/powerpoint/2010/main" val="122999419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6598" name="Picture 6" descr="SAM_125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4643674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DCIM\100PHOTO\SAM_1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76672"/>
            <a:ext cx="794914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5786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DCIM\100PHOTO\SAM_3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3833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00472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7544" y="116632"/>
            <a:ext cx="8027987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АДРЕС УЧЕБНОГО ЗАВЕДЕНИЯ: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700213"/>
            <a:ext cx="7632700" cy="48251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Санкт –Петербург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пр. </a:t>
            </a:r>
            <a:r>
              <a:rPr lang="ru-RU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Сизова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дом 17,</a:t>
            </a:r>
          </a:p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(метро Пионерская)</a:t>
            </a:r>
          </a:p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пр. Непокоренных, дом 13,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корп.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(метро пл. Мужества)</a:t>
            </a:r>
          </a:p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тел.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факс 393-40-66</a:t>
            </a:r>
          </a:p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тел. пр. ком. 393-41-88; 534-17-49</a:t>
            </a:r>
          </a:p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Email:sipl50@mail.ru</a:t>
            </a:r>
            <a:endParaRPr lang="ru-RU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http://sites.google.com/site/nposipl50/</a:t>
            </a:r>
            <a:endParaRPr lang="ru-RU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5134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Рабочая группа РРР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28596" y="285728"/>
            <a:ext cx="8429684" cy="9398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Рабочая группа Финско-российского проекта «ВАЛО»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285860"/>
            <a:ext cx="7493054" cy="5214974"/>
          </a:xfrm>
        </p:spPr>
      </p:pic>
    </p:spTree>
    <p:extLst>
      <p:ext uri="{BB962C8B-B14F-4D97-AF65-F5344CB8AC3E}">
        <p14:creationId xmlns:p14="http://schemas.microsoft.com/office/powerpoint/2010/main" val="91337499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7272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</a:rPr>
              <a:t>С 2014 года в колледже функционирует структурное подразделение «Учебный центр профессиональных квалификаций в строительной отрасли» в целях осуществления образовательной деятельности и оказания услуг по договорам за счет средств физических и юридических лиц.</a:t>
            </a:r>
            <a:br>
              <a:rPr lang="ru-RU" sz="3200" b="1" dirty="0">
                <a:solidFill>
                  <a:prstClr val="black"/>
                </a:solidFill>
              </a:rPr>
            </a:br>
            <a:endParaRPr lang="ru-RU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21133"/>
      </p:ext>
    </p:extLst>
  </p:cSld>
  <p:clrMapOvr>
    <a:masterClrMapping/>
  </p:clrMapOvr>
  <p:transition spd="med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706856" cy="286281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СПб ГБ ПОУ «Колледж «</a:t>
            </a:r>
            <a:r>
              <a:rPr lang="ru-RU" b="1" dirty="0" err="1">
                <a:solidFill>
                  <a:schemeClr val="tx1"/>
                </a:solidFill>
              </a:rPr>
              <a:t>ПетроСтройСервис</a:t>
            </a:r>
            <a:r>
              <a:rPr lang="ru-RU" b="1" dirty="0">
                <a:solidFill>
                  <a:schemeClr val="tx1"/>
                </a:solidFill>
              </a:rPr>
              <a:t>»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 подготовке рабочих профессий для строительного комплекса Санкт-Петербурга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9989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446</TotalTime>
  <Words>523</Words>
  <Application>Microsoft Office PowerPoint</Application>
  <PresentationFormat>Экран (4:3)</PresentationFormat>
  <Paragraphs>140</Paragraphs>
  <Slides>69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Волна</vt:lpstr>
      <vt:lpstr>   Санкт-Петербургское государственное бюджетное  профессиональное образовательное учреждение  «Колледж «ПетроСтройСервис»</vt:lpstr>
      <vt:lpstr>Колледж  ведет подготовку специалистов строительного профиля, в том числе из числа взрослого населения и принимает участие в конкурсах на право подготовки, переподготовки и повышения квалификаций из числа безработного населения Санкт-Петербурга  </vt:lpstr>
      <vt:lpstr> С 2005 года образовательное учреждение является ресурсным центром по подготовке специалистов строительного профиля. Имеет инновационный учебно-производственный комплекс, в котором осуществляется непрерывная профессиональная подготовка рабочих строительного профиля.   </vt:lpstr>
      <vt:lpstr>С 2011 года коллектив колледжа  принимал активное участие в работе международного финско-российского проекта «ВАЛО: вклад в развитие современной  системы квалификаций,  2011-2014»</vt:lpstr>
      <vt:lpstr>Итоги  проекта:</vt:lpstr>
      <vt:lpstr>Итоги  проекта:</vt:lpstr>
      <vt:lpstr>Рабочая группа РРР</vt:lpstr>
      <vt:lpstr>Презентация PowerPoint</vt:lpstr>
      <vt:lpstr>СПб ГБ ПОУ «Колледж «ПетроСтройСервис» о подготовке рабочих профессий для строительного комплекса Санкт-Петербурга</vt:lpstr>
      <vt:lpstr>Презентация PowerPoint</vt:lpstr>
      <vt:lpstr>Презентация PowerPoint</vt:lpstr>
      <vt:lpstr>Презентация PowerPoint</vt:lpstr>
      <vt:lpstr>Мастер отделочных строительных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отделочных строительных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отделочных строительных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общестроительных работ</vt:lpstr>
      <vt:lpstr>Презентация PowerPoint</vt:lpstr>
      <vt:lpstr>Презентация PowerPoint</vt:lpstr>
      <vt:lpstr>Презентация PowerPoint</vt:lpstr>
      <vt:lpstr>Мастер общестроительных работ</vt:lpstr>
      <vt:lpstr>Презентация PowerPoint</vt:lpstr>
      <vt:lpstr>Мастер столярного и мебельного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столярно-плотничных и паркетных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Сварщик  (электросварочные и газосварочные работы)</vt:lpstr>
      <vt:lpstr>Презентация PowerPoint</vt:lpstr>
      <vt:lpstr>Презентация PowerPoint</vt:lpstr>
      <vt:lpstr>Автомеханик</vt:lpstr>
      <vt:lpstr>Презентация PowerPoint</vt:lpstr>
      <vt:lpstr>Награждение победителей конкурсов профессионального мастерства в ВК «Ленэкспо»</vt:lpstr>
      <vt:lpstr>Презентация PowerPoint</vt:lpstr>
      <vt:lpstr>Кабинет столярно-мебельного производства</vt:lpstr>
      <vt:lpstr>Презентация PowerPoint</vt:lpstr>
      <vt:lpstr>Презентация PowerPoint</vt:lpstr>
      <vt:lpstr>Презентация PowerPoint</vt:lpstr>
      <vt:lpstr>Обучающий семинар для педагогических работников строительного профиля</vt:lpstr>
      <vt:lpstr>Мастер-класс «Использование современных отделочных строительных материалов»</vt:lpstr>
      <vt:lpstr>Презентация PowerPoint</vt:lpstr>
      <vt:lpstr>Презентация PowerPoint</vt:lpstr>
      <vt:lpstr>Презентация PowerPoint</vt:lpstr>
      <vt:lpstr>АДРЕС УЧЕБНОГО ЗАВЕДЕНИЯ: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СПб ГБ ПОУ «Колледж «ПетроСтройСервис» приглашает к сотрудничеству по строительным профессиям</dc:title>
  <dc:creator>1</dc:creator>
  <cp:lastModifiedBy>1</cp:lastModifiedBy>
  <cp:revision>56</cp:revision>
  <dcterms:created xsi:type="dcterms:W3CDTF">2014-02-19T09:07:25Z</dcterms:created>
  <dcterms:modified xsi:type="dcterms:W3CDTF">2015-06-25T11:42:31Z</dcterms:modified>
</cp:coreProperties>
</file>