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67" r:id="rId2"/>
    <p:sldId id="266" r:id="rId3"/>
    <p:sldId id="268" r:id="rId4"/>
    <p:sldId id="269" r:id="rId5"/>
    <p:sldId id="270" r:id="rId6"/>
    <p:sldId id="271" r:id="rId7"/>
    <p:sldId id="272" r:id="rId8"/>
    <p:sldId id="273" r:id="rId9"/>
    <p:sldId id="274" r:id="rId10"/>
    <p:sldId id="275" r:id="rId11"/>
    <p:sldId id="276" r:id="rId1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1" autoAdjust="0"/>
    <p:restoredTop sz="94643" autoAdjust="0"/>
  </p:normalViewPr>
  <p:slideViewPr>
    <p:cSldViewPr snapToGrid="0">
      <p:cViewPr varScale="1">
        <p:scale>
          <a:sx n="145" d="100"/>
          <a:sy n="145" d="100"/>
        </p:scale>
        <p:origin x="246" y="102"/>
      </p:cViewPr>
      <p:guideLst>
        <p:guide orient="horz" pos="162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D809D-7802-4C70-BAFA-438A166AC3D8}" type="datetimeFigureOut">
              <a:rPr lang="ru-RU" smtClean="0"/>
              <a:pPr/>
              <a:t>14.12.2016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A1E7D-F1E0-47E1-AA92-195FE0E0B42A}" type="slidenum">
              <a:rPr lang="ru-RU" smtClean="0"/>
              <a:pPr/>
              <a:t>‹#›</a:t>
            </a:fld>
            <a:endParaRPr lang="ru-RU"/>
          </a:p>
        </p:txBody>
      </p:sp>
    </p:spTree>
    <p:extLst>
      <p:ext uri="{BB962C8B-B14F-4D97-AF65-F5344CB8AC3E}">
        <p14:creationId xmlns:p14="http://schemas.microsoft.com/office/powerpoint/2010/main" val="38400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1"/>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B352AA-1F0F-4E8A-8EF8-7B9CD3F719DE}" type="datetime1">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94130-5F66-4BDA-BB82-24045900163E}" type="datetime1">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9670A4-C9CA-49A0-A363-8C653D09B693}" type="datetime1">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9E63E8-096D-413F-B955-10B530FEE901}" type="datetime1">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27C0D9-609B-42D6-9CF8-D8996ACC804B}" type="datetime1">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CF06EB-5ACD-4133-9E13-3315B3B9E86B}" type="datetime1">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617720-05DE-4A28-A7A4-B627FC44F658}" type="datetime1">
              <a:rPr lang="ru-RU" smtClean="0"/>
              <a:pPr/>
              <a:t>14.12.2016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BFFF9C-753C-4890-A78B-37C686CB03E9}" type="datetime1">
              <a:rPr lang="ru-RU" smtClean="0"/>
              <a:pPr/>
              <a:t>14.12.2016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03BB23-A199-4392-A94E-71BF681A4EDC}" type="datetime1">
              <a:rPr lang="ru-RU" smtClean="0"/>
              <a:pPr/>
              <a:t>14.12.2016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80E2FE-2D7F-4553-BD51-6B1650133888}" type="datetime1">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41F675-CCDD-4098-A4DA-E9E28E0D24CA}" type="datetime1">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D7C55-9E46-48F3-891C-1FF4727AA4B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E79C83B-3B1F-43B8-A299-3A005392F699}" type="datetime1">
              <a:rPr lang="ru-RU" smtClean="0"/>
              <a:pPr/>
              <a:t>14.12.2016</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DD7C55-9E46-48F3-891C-1FF4727AA4B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550114"/>
            <a:ext cx="8568952" cy="1333971"/>
          </a:xfrm>
        </p:spPr>
        <p:txBody>
          <a:bodyPr anchor="t">
            <a:noAutofit/>
          </a:bodyPr>
          <a:lstStyle/>
          <a:p>
            <a:pPr algn="l"/>
            <a:r>
              <a:rPr lang="ru-RU" sz="2800" dirty="0">
                <a:solidFill>
                  <a:schemeClr val="tx1">
                    <a:lumMod val="65000"/>
                    <a:lumOff val="35000"/>
                  </a:schemeClr>
                </a:solidFill>
                <a:latin typeface="+mn-lt"/>
              </a:rPr>
              <a:t>Практика применения Федерального </a:t>
            </a:r>
            <a:r>
              <a:rPr lang="ru-RU" sz="2800" dirty="0" smtClean="0">
                <a:solidFill>
                  <a:schemeClr val="tx1">
                    <a:lumMod val="65000"/>
                    <a:lumOff val="35000"/>
                  </a:schemeClr>
                </a:solidFill>
                <a:latin typeface="+mn-lt"/>
              </a:rPr>
              <a:t>закона №</a:t>
            </a:r>
            <a:r>
              <a:rPr lang="ru-RU" sz="2800" dirty="0">
                <a:solidFill>
                  <a:schemeClr val="tx1">
                    <a:lumMod val="65000"/>
                    <a:lumOff val="35000"/>
                  </a:schemeClr>
                </a:solidFill>
                <a:latin typeface="+mn-lt"/>
              </a:rPr>
              <a:t>372-ФЗ</a:t>
            </a:r>
            <a:r>
              <a:rPr lang="ru-RU" sz="2800" dirty="0" smtClean="0">
                <a:solidFill>
                  <a:schemeClr val="tx1">
                    <a:lumMod val="65000"/>
                    <a:lumOff val="35000"/>
                  </a:schemeClr>
                </a:solidFill>
                <a:latin typeface="+mn-lt"/>
              </a:rPr>
              <a:t>.</a:t>
            </a:r>
            <a:r>
              <a:rPr lang="en-US" sz="2800" dirty="0" smtClean="0">
                <a:solidFill>
                  <a:schemeClr val="tx1">
                    <a:lumMod val="65000"/>
                    <a:lumOff val="35000"/>
                  </a:schemeClr>
                </a:solidFill>
                <a:latin typeface="+mn-lt"/>
              </a:rPr>
              <a:t/>
            </a:r>
            <a:br>
              <a:rPr lang="en-US" sz="2800" dirty="0" smtClean="0">
                <a:solidFill>
                  <a:schemeClr val="tx1">
                    <a:lumMod val="65000"/>
                    <a:lumOff val="35000"/>
                  </a:schemeClr>
                </a:solidFill>
                <a:latin typeface="+mn-lt"/>
              </a:rPr>
            </a:br>
            <a:r>
              <a:rPr lang="ru-RU" sz="2800" dirty="0" smtClean="0">
                <a:solidFill>
                  <a:schemeClr val="tx1">
                    <a:lumMod val="65000"/>
                    <a:lumOff val="35000"/>
                  </a:schemeClr>
                </a:solidFill>
                <a:latin typeface="+mn-lt"/>
              </a:rPr>
              <a:t>Основные </a:t>
            </a:r>
            <a:r>
              <a:rPr lang="ru-RU" sz="2800" dirty="0">
                <a:solidFill>
                  <a:schemeClr val="tx1">
                    <a:lumMod val="65000"/>
                    <a:lumOff val="35000"/>
                  </a:schemeClr>
                </a:solidFill>
                <a:latin typeface="+mn-lt"/>
              </a:rPr>
              <a:t>коллизии, выявленные в процессе реализации Федерального закона №372-ФЗ</a:t>
            </a:r>
            <a:endParaRPr lang="ru-RU" sz="2000" dirty="0">
              <a:latin typeface="+mn-lt"/>
            </a:endParaRPr>
          </a:p>
        </p:txBody>
      </p:sp>
      <p:sp>
        <p:nvSpPr>
          <p:cNvPr id="3" name="Заголовок 1"/>
          <p:cNvSpPr txBox="1">
            <a:spLocks/>
          </p:cNvSpPr>
          <p:nvPr/>
        </p:nvSpPr>
        <p:spPr>
          <a:xfrm>
            <a:off x="575209" y="2909278"/>
            <a:ext cx="8282543" cy="122540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j-ea"/>
                <a:cs typeface="+mj-cs"/>
              </a:rPr>
              <a:t>Автор:	</a:t>
            </a:r>
            <a:r>
              <a:rPr kumimoji="0" lang="ru-RU" sz="2000" i="0" u="none" strike="noStrike" kern="1200" cap="none" spc="0" normalizeH="0" baseline="0" noProof="0" dirty="0" err="1" smtClean="0">
                <a:ln>
                  <a:noFill/>
                </a:ln>
                <a:solidFill>
                  <a:schemeClr val="tx1"/>
                </a:solidFill>
                <a:effectLst/>
                <a:uLnTx/>
                <a:uFillTx/>
                <a:latin typeface="+mn-lt"/>
                <a:ea typeface="+mj-ea"/>
                <a:cs typeface="+mj-cs"/>
              </a:rPr>
              <a:t>Абдульманов</a:t>
            </a:r>
            <a:endParaRPr kumimoji="0" lang="ru-RU" sz="2000" i="0" u="none" strike="noStrike" kern="1200" cap="none" spc="0" normalizeH="0" baseline="0" noProof="0" dirty="0" smtClean="0">
              <a:ln>
                <a:noFill/>
              </a:ln>
              <a:solidFill>
                <a:schemeClr val="tx1"/>
              </a:solidFill>
              <a:effectLst/>
              <a:uLnTx/>
              <a:uFillTx/>
              <a:latin typeface="+mn-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i="0" u="none" strike="noStrike" kern="1200" cap="none" spc="0" normalizeH="0" baseline="0" noProof="0" dirty="0" smtClean="0">
                <a:ln>
                  <a:noFill/>
                </a:ln>
                <a:solidFill>
                  <a:schemeClr val="tx1"/>
                </a:solidFill>
                <a:effectLst/>
                <a:uLnTx/>
                <a:uFillTx/>
                <a:latin typeface="+mn-lt"/>
                <a:ea typeface="+mj-ea"/>
                <a:cs typeface="+mj-cs"/>
              </a:rPr>
              <a:t>	Артем </a:t>
            </a:r>
            <a:r>
              <a:rPr kumimoji="0" lang="ru-RU" sz="2000" i="0" u="none" strike="noStrike" kern="1200" cap="none" spc="0" normalizeH="0" baseline="0" noProof="0" dirty="0" err="1" smtClean="0">
                <a:ln>
                  <a:noFill/>
                </a:ln>
                <a:solidFill>
                  <a:schemeClr val="tx1"/>
                </a:solidFill>
                <a:effectLst/>
                <a:uLnTx/>
                <a:uFillTx/>
                <a:latin typeface="+mn-lt"/>
                <a:ea typeface="+mj-ea"/>
                <a:cs typeface="+mj-cs"/>
              </a:rPr>
              <a:t>Рашитович</a:t>
            </a:r>
            <a:endParaRPr kumimoji="0" lang="ru-RU" sz="2000" i="0" u="none" strike="noStrike" kern="1200" cap="none" spc="0" normalizeH="0" baseline="0" noProof="0" dirty="0" smtClean="0">
              <a:ln>
                <a:noFill/>
              </a:ln>
              <a:solidFill>
                <a:schemeClr val="tx1"/>
              </a:solidFill>
              <a:effectLst/>
              <a:uLnTx/>
              <a:uFillTx/>
              <a:latin typeface="+mn-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ru-RU" sz="2000" dirty="0">
                <a:ea typeface="+mj-ea"/>
                <a:cs typeface="+mj-cs"/>
              </a:rPr>
              <a:t>	</a:t>
            </a:r>
            <a:r>
              <a:rPr lang="ru-RU" sz="2000" dirty="0" smtClean="0">
                <a:ea typeface="+mj-ea"/>
                <a:cs typeface="+mj-cs"/>
              </a:rPr>
              <a:t>Руководитель Рабочей группы по законодательству Комитета по 	</a:t>
            </a:r>
            <a:r>
              <a:rPr lang="ru-RU" sz="2000" dirty="0" err="1" smtClean="0">
                <a:ea typeface="+mj-ea"/>
                <a:cs typeface="+mj-cs"/>
              </a:rPr>
              <a:t>саморегулиованию</a:t>
            </a:r>
            <a:r>
              <a:rPr lang="ru-RU" sz="2000" dirty="0" smtClean="0">
                <a:ea typeface="+mj-ea"/>
                <a:cs typeface="+mj-cs"/>
              </a:rPr>
              <a:t> НОПРИЗ	</a:t>
            </a:r>
            <a:endParaRPr kumimoji="0" lang="ru-RU" sz="20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8296" y="1779662"/>
            <a:ext cx="8631932" cy="2808312"/>
          </a:xfrm>
        </p:spPr>
        <p:txBody>
          <a:bodyPr numCol="1">
            <a:normAutofit fontScale="92500" lnSpcReduction="20000"/>
          </a:bodyPr>
          <a:lstStyle/>
          <a:p>
            <a:r>
              <a:rPr lang="ru-RU" sz="1600" b="1" dirty="0">
                <a:solidFill>
                  <a:schemeClr val="tx1"/>
                </a:solidFill>
              </a:rPr>
              <a:t>НЕ ПОЗДНЕЕ 1 ИЮЛЯ 2017 Г.</a:t>
            </a:r>
          </a:p>
          <a:p>
            <a:pPr>
              <a:spcAft>
                <a:spcPts val="300"/>
              </a:spcAft>
            </a:pPr>
            <a:r>
              <a:rPr lang="ru-RU" sz="1600" b="1" dirty="0">
                <a:solidFill>
                  <a:schemeClr val="tx1"/>
                </a:solidFill>
              </a:rPr>
              <a:t>СРО обязаны привести внутренние документы саморегулируемой организации в соответствие с Градостроительным кодексом </a:t>
            </a:r>
            <a:r>
              <a:rPr lang="ru-RU" sz="1600" b="1" dirty="0" smtClean="0">
                <a:solidFill>
                  <a:schemeClr val="tx1"/>
                </a:solidFill>
              </a:rPr>
              <a:t>РФ</a:t>
            </a:r>
            <a:endParaRPr lang="ru-RU" sz="1600" dirty="0">
              <a:solidFill>
                <a:schemeClr val="tx1"/>
              </a:solidFill>
            </a:endParaRPr>
          </a:p>
          <a:p>
            <a:pPr marL="285750" indent="-285750" algn="just">
              <a:spcBef>
                <a:spcPts val="0"/>
              </a:spcBef>
              <a:buFont typeface="Arial" panose="020B0604020202020204" pitchFamily="34" charset="0"/>
              <a:buChar char="•"/>
            </a:pPr>
            <a:r>
              <a:rPr lang="ru-RU" sz="1600" dirty="0" smtClean="0">
                <a:solidFill>
                  <a:schemeClr val="tx1"/>
                </a:solidFill>
              </a:rPr>
              <a:t>о </a:t>
            </a:r>
            <a:r>
              <a:rPr lang="ru-RU" sz="1600" dirty="0">
                <a:solidFill>
                  <a:schemeClr val="tx1"/>
                </a:solidFill>
              </a:rPr>
              <a:t>компенсационном фонде возмещения </a:t>
            </a:r>
            <a:r>
              <a:rPr lang="ru-RU" sz="1600" dirty="0" smtClean="0">
                <a:solidFill>
                  <a:schemeClr val="tx1"/>
                </a:solidFill>
              </a:rPr>
              <a:t>вреда;</a:t>
            </a:r>
          </a:p>
          <a:p>
            <a:pPr marL="285750" indent="-285750" algn="just">
              <a:spcBef>
                <a:spcPts val="0"/>
              </a:spcBef>
              <a:buFont typeface="Arial" panose="020B0604020202020204" pitchFamily="34" charset="0"/>
              <a:buChar char="•"/>
            </a:pPr>
            <a:r>
              <a:rPr lang="ru-RU" sz="1600" dirty="0" smtClean="0">
                <a:solidFill>
                  <a:schemeClr val="tx1"/>
                </a:solidFill>
              </a:rPr>
              <a:t>о </a:t>
            </a:r>
            <a:r>
              <a:rPr lang="ru-RU" sz="1600" dirty="0">
                <a:solidFill>
                  <a:schemeClr val="tx1"/>
                </a:solidFill>
              </a:rPr>
              <a:t>компенсационном фонде обеспечения договорных обязательств</a:t>
            </a:r>
          </a:p>
          <a:p>
            <a:pPr marL="285750" indent="-285750" algn="just">
              <a:spcBef>
                <a:spcPts val="0"/>
              </a:spcBef>
              <a:buFont typeface="Arial" panose="020B0604020202020204" pitchFamily="34" charset="0"/>
              <a:buChar char="•"/>
            </a:pPr>
            <a:r>
              <a:rPr lang="ru-RU" sz="1600" dirty="0" smtClean="0">
                <a:solidFill>
                  <a:schemeClr val="tx1"/>
                </a:solidFill>
              </a:rPr>
              <a:t>о </a:t>
            </a:r>
            <a:r>
              <a:rPr lang="ru-RU" sz="1600" dirty="0">
                <a:solidFill>
                  <a:schemeClr val="tx1"/>
                </a:solidFill>
              </a:rPr>
              <a:t>реестре членов саморегулируемой организации;</a:t>
            </a:r>
          </a:p>
          <a:p>
            <a:pPr marL="285750" indent="-285750" algn="just">
              <a:spcBef>
                <a:spcPts val="0"/>
              </a:spcBef>
              <a:buFont typeface="Arial" panose="020B0604020202020204" pitchFamily="34" charset="0"/>
              <a:buChar char="•"/>
            </a:pPr>
            <a:r>
              <a:rPr lang="ru-RU" sz="1600" dirty="0" smtClean="0">
                <a:solidFill>
                  <a:schemeClr val="tx1"/>
                </a:solidFill>
              </a:rPr>
              <a:t>о </a:t>
            </a:r>
            <a:r>
              <a:rPr lang="ru-RU" sz="1600" dirty="0">
                <a:solidFill>
                  <a:schemeClr val="tx1"/>
                </a:solidFill>
              </a:rPr>
              <a:t>процедуре рассмотрения жалоб на действия (бездействие) членов саморегулируемой организации и иных обращений, поступивших в саморегулируемую организацию; о проведении саморегулируемой организацией анализа деятельности своих членов на основании информации, представляемой ими в форме отчетов;</a:t>
            </a:r>
          </a:p>
          <a:p>
            <a:pPr marL="285750" indent="-285750" algn="just">
              <a:spcBef>
                <a:spcPts val="0"/>
              </a:spcBef>
              <a:buFont typeface="Arial" panose="020B0604020202020204" pitchFamily="34" charset="0"/>
              <a:buChar char="•"/>
            </a:pPr>
            <a:r>
              <a:rPr lang="ru-RU" sz="1600" dirty="0">
                <a:solidFill>
                  <a:schemeClr val="tx1"/>
                </a:solidFill>
              </a:rPr>
              <a:t>о членстве в саморегулируемой организации, в том числе о требованиях к членам саморегулируемой организации, о размере, порядке расчета и уплаты вступительного взноса, членских взносов;</a:t>
            </a:r>
          </a:p>
          <a:p>
            <a:pPr marL="285750" indent="-285750" algn="just">
              <a:spcBef>
                <a:spcPts val="0"/>
              </a:spcBef>
              <a:buFont typeface="Arial" panose="020B0604020202020204" pitchFamily="34" charset="0"/>
              <a:buChar char="•"/>
            </a:pPr>
            <a:r>
              <a:rPr lang="ru-RU" sz="1600" dirty="0">
                <a:solidFill>
                  <a:schemeClr val="tx1"/>
                </a:solidFill>
              </a:rPr>
              <a:t>иные документы</a:t>
            </a:r>
            <a:r>
              <a:rPr lang="ru-RU" sz="1600" dirty="0" smtClean="0">
                <a:solidFill>
                  <a:schemeClr val="tx1"/>
                </a:solidFill>
              </a:rPr>
              <a:t>.</a:t>
            </a:r>
            <a:endParaRPr lang="ru-RU" sz="1600" dirty="0">
              <a:solidFill>
                <a:schemeClr val="tx1"/>
              </a:solidFill>
            </a:endParaRPr>
          </a:p>
        </p:txBody>
      </p:sp>
      <p:sp>
        <p:nvSpPr>
          <p:cNvPr id="2" name="Заголовок 1"/>
          <p:cNvSpPr>
            <a:spLocks noGrp="1"/>
          </p:cNvSpPr>
          <p:nvPr>
            <p:ph type="ctrTitle"/>
          </p:nvPr>
        </p:nvSpPr>
        <p:spPr>
          <a:xfrm>
            <a:off x="472486" y="987576"/>
            <a:ext cx="8131962" cy="756085"/>
          </a:xfrm>
        </p:spPr>
        <p:txBody>
          <a:bodyPr>
            <a:noAutofit/>
          </a:bodyPr>
          <a:lstStyle/>
          <a:p>
            <a:pPr algn="l"/>
            <a:r>
              <a:rPr lang="ru-RU" sz="2400" b="1" dirty="0">
                <a:solidFill>
                  <a:srgbClr val="FFC000"/>
                </a:solidFill>
                <a:latin typeface="PT Sans" pitchFamily="34" charset="-52"/>
              </a:rPr>
              <a:t>ОСНОВНЫЕ ЭТАПЫ </a:t>
            </a:r>
            <a:r>
              <a:rPr lang="ru-RU" sz="2400" b="1" dirty="0" smtClean="0">
                <a:solidFill>
                  <a:srgbClr val="FFC000"/>
                </a:solidFill>
                <a:latin typeface="PT Sans" pitchFamily="34" charset="-52"/>
              </a:rPr>
              <a:t>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a:t>
            </a:r>
            <a:r>
              <a:rPr lang="ru-RU" sz="2400" b="1" dirty="0">
                <a:solidFill>
                  <a:srgbClr val="FFC000"/>
                </a:solidFill>
                <a:latin typeface="PT Sans" pitchFamily="34" charset="-52"/>
              </a:rPr>
              <a:t>ЗАКОНА № 372-ФЗ</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986201503"/>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779662"/>
            <a:ext cx="7718154" cy="2808312"/>
          </a:xfrm>
        </p:spPr>
        <p:txBody>
          <a:bodyPr numCol="1">
            <a:normAutofit/>
          </a:bodyPr>
          <a:lstStyle/>
          <a:p>
            <a:endParaRPr lang="ru-RU" sz="4400" b="1" dirty="0" smtClean="0">
              <a:solidFill>
                <a:srgbClr val="FFC000"/>
              </a:solidFill>
            </a:endParaRPr>
          </a:p>
          <a:p>
            <a:r>
              <a:rPr lang="ru-RU" sz="4400" b="1" dirty="0" smtClean="0">
                <a:solidFill>
                  <a:srgbClr val="FFC000"/>
                </a:solidFill>
              </a:rPr>
              <a:t>Спасибо за внимание!</a:t>
            </a:r>
            <a:endParaRPr lang="ru-RU" sz="4400" b="1" dirty="0">
              <a:solidFill>
                <a:srgbClr val="FFC000"/>
              </a:solidFill>
            </a:endParaRP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696174256"/>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779662"/>
            <a:ext cx="7646146" cy="2808312"/>
          </a:xfrm>
        </p:spPr>
        <p:txBody>
          <a:bodyPr numCol="1">
            <a:noAutofit/>
          </a:bodyPr>
          <a:lstStyle/>
          <a:p>
            <a:r>
              <a:rPr lang="ru-RU" sz="1600" b="1" dirty="0">
                <a:solidFill>
                  <a:schemeClr val="tx1"/>
                </a:solidFill>
              </a:rPr>
              <a:t>ДО 1 НОЯБРЯ 2016 Г.</a:t>
            </a:r>
          </a:p>
          <a:p>
            <a:pPr>
              <a:spcAft>
                <a:spcPts val="600"/>
              </a:spcAft>
            </a:pPr>
            <a:r>
              <a:rPr lang="ru-RU" sz="1600" b="1" dirty="0">
                <a:solidFill>
                  <a:schemeClr val="tx1"/>
                </a:solidFill>
              </a:rPr>
              <a:t>СРО обязаны разместить средства компенсационного фонда </a:t>
            </a:r>
            <a:r>
              <a:rPr lang="ru-RU" sz="1600" b="1" dirty="0" smtClean="0">
                <a:solidFill>
                  <a:schemeClr val="tx1"/>
                </a:solidFill>
              </a:rPr>
              <a:t>на </a:t>
            </a:r>
            <a:r>
              <a:rPr lang="ru-RU" sz="1600" b="1" dirty="0">
                <a:solidFill>
                  <a:schemeClr val="tx1"/>
                </a:solidFill>
              </a:rPr>
              <a:t>специальном банковском счете, </a:t>
            </a:r>
            <a:r>
              <a:rPr lang="ru-RU" sz="1600" b="1" dirty="0" smtClean="0">
                <a:solidFill>
                  <a:schemeClr val="tx1"/>
                </a:solidFill>
              </a:rPr>
              <a:t>открытом </a:t>
            </a:r>
            <a:r>
              <a:rPr lang="ru-RU" sz="1600" b="1" dirty="0">
                <a:solidFill>
                  <a:schemeClr val="tx1"/>
                </a:solidFill>
              </a:rPr>
              <a:t>в российской кредитной организации, </a:t>
            </a:r>
            <a:r>
              <a:rPr lang="ru-RU" sz="1600" b="1" dirty="0" smtClean="0">
                <a:solidFill>
                  <a:schemeClr val="tx1"/>
                </a:solidFill>
              </a:rPr>
              <a:t>соответствующей требованиям,  </a:t>
            </a:r>
            <a:r>
              <a:rPr lang="ru-RU" sz="1600" b="1" dirty="0">
                <a:solidFill>
                  <a:schemeClr val="tx1"/>
                </a:solidFill>
              </a:rPr>
              <a:t>установленным Правительством РФ</a:t>
            </a:r>
          </a:p>
          <a:p>
            <a:pPr algn="just"/>
            <a:r>
              <a:rPr lang="ru-RU" sz="1600" u="sng" dirty="0" smtClean="0">
                <a:solidFill>
                  <a:schemeClr val="tx1"/>
                </a:solidFill>
              </a:rPr>
              <a:t>206 </a:t>
            </a:r>
            <a:r>
              <a:rPr lang="ru-RU" sz="1600" u="sng" dirty="0">
                <a:solidFill>
                  <a:schemeClr val="tx1"/>
                </a:solidFill>
              </a:rPr>
              <a:t>СРО из 230-ти</a:t>
            </a:r>
            <a:r>
              <a:rPr lang="ru-RU" sz="1600" dirty="0">
                <a:solidFill>
                  <a:schemeClr val="tx1"/>
                </a:solidFill>
              </a:rPr>
              <a:t>, являющихся членами НОПРИЗ, уведомили о размещении средств компенсационного фонда на специальном банковском счете.</a:t>
            </a:r>
          </a:p>
          <a:p>
            <a:pPr algn="just">
              <a:spcAft>
                <a:spcPts val="600"/>
              </a:spcAft>
            </a:pPr>
            <a:r>
              <a:rPr lang="ru-RU" sz="1600" dirty="0">
                <a:solidFill>
                  <a:schemeClr val="tx1"/>
                </a:solidFill>
              </a:rPr>
              <a:t>Из них </a:t>
            </a:r>
            <a:r>
              <a:rPr lang="ru-RU" sz="1600" u="sng" dirty="0">
                <a:solidFill>
                  <a:schemeClr val="tx1"/>
                </a:solidFill>
              </a:rPr>
              <a:t>121</a:t>
            </a:r>
            <a:r>
              <a:rPr lang="ru-RU" sz="1600" dirty="0">
                <a:solidFill>
                  <a:schemeClr val="tx1"/>
                </a:solidFill>
              </a:rPr>
              <a:t> СРО уведомила о размещении средств компенсационного фонда </a:t>
            </a:r>
            <a:r>
              <a:rPr lang="ru-RU" sz="1600" dirty="0" smtClean="0">
                <a:solidFill>
                  <a:schemeClr val="tx1"/>
                </a:solidFill>
              </a:rPr>
              <a:t>в 100% </a:t>
            </a:r>
            <a:r>
              <a:rPr lang="ru-RU" sz="1600" dirty="0">
                <a:solidFill>
                  <a:schemeClr val="tx1"/>
                </a:solidFill>
              </a:rPr>
              <a:t>размере</a:t>
            </a:r>
            <a:r>
              <a:rPr lang="ru-RU" sz="1600" dirty="0" smtClean="0">
                <a:solidFill>
                  <a:schemeClr val="tx1"/>
                </a:solidFill>
              </a:rPr>
              <a:t>.</a:t>
            </a:r>
            <a:endParaRPr lang="ru-RU" sz="1600" dirty="0">
              <a:solidFill>
                <a:schemeClr val="tx1"/>
              </a:solidFill>
            </a:endParaRPr>
          </a:p>
          <a:p>
            <a:pPr algn="just"/>
            <a:r>
              <a:rPr lang="ru-RU" sz="1600" dirty="0">
                <a:solidFill>
                  <a:schemeClr val="tx1"/>
                </a:solidFill>
              </a:rPr>
              <a:t>Нарушение сроков размещения компенсационного фонда на специальном банковском </a:t>
            </a:r>
            <a:r>
              <a:rPr lang="ru-RU" sz="1600" dirty="0" smtClean="0">
                <a:solidFill>
                  <a:schemeClr val="tx1"/>
                </a:solidFill>
              </a:rPr>
              <a:t>счете </a:t>
            </a:r>
            <a:r>
              <a:rPr lang="ru-RU" sz="1600" u="sng" dirty="0" smtClean="0">
                <a:solidFill>
                  <a:schemeClr val="tx1"/>
                </a:solidFill>
              </a:rPr>
              <a:t>не </a:t>
            </a:r>
            <a:r>
              <a:rPr lang="ru-RU" sz="1600" u="sng" dirty="0">
                <a:solidFill>
                  <a:schemeClr val="tx1"/>
                </a:solidFill>
              </a:rPr>
              <a:t>является основанием для исключения СРО из </a:t>
            </a:r>
            <a:r>
              <a:rPr lang="ru-RU" sz="1600" u="sng" dirty="0" err="1">
                <a:solidFill>
                  <a:schemeClr val="tx1"/>
                </a:solidFill>
              </a:rPr>
              <a:t>госреестра</a:t>
            </a:r>
            <a:r>
              <a:rPr lang="ru-RU" sz="1600" dirty="0">
                <a:solidFill>
                  <a:schemeClr val="tx1"/>
                </a:solidFill>
              </a:rPr>
              <a:t>. </a:t>
            </a:r>
          </a:p>
          <a:p>
            <a:pPr algn="l"/>
            <a:endParaRPr lang="en-US" sz="1600" dirty="0" smtClean="0">
              <a:solidFill>
                <a:schemeClr val="tx1"/>
              </a:solidFill>
            </a:endParaRPr>
          </a:p>
        </p:txBody>
      </p:sp>
      <p:sp>
        <p:nvSpPr>
          <p:cNvPr id="2" name="Заголовок 1"/>
          <p:cNvSpPr>
            <a:spLocks noGrp="1"/>
          </p:cNvSpPr>
          <p:nvPr>
            <p:ph type="ctrTitle"/>
          </p:nvPr>
        </p:nvSpPr>
        <p:spPr>
          <a:xfrm>
            <a:off x="472486" y="955772"/>
            <a:ext cx="8131962" cy="756085"/>
          </a:xfrm>
        </p:spPr>
        <p:txBody>
          <a:bodyPr>
            <a:noAutofit/>
          </a:bodyPr>
          <a:lstStyle/>
          <a:p>
            <a:pPr algn="l"/>
            <a:r>
              <a:rPr lang="ru-RU" sz="2400" b="1" dirty="0">
                <a:solidFill>
                  <a:srgbClr val="FFC000"/>
                </a:solidFill>
                <a:latin typeface="PT Sans" pitchFamily="34" charset="-52"/>
              </a:rPr>
              <a:t>ОСНОВНЫЕ ЭТАПЫ </a:t>
            </a:r>
            <a:r>
              <a:rPr lang="ru-RU" sz="2400" b="1" dirty="0" smtClean="0">
                <a:solidFill>
                  <a:srgbClr val="FFC000"/>
                </a:solidFill>
                <a:latin typeface="PT Sans" pitchFamily="34" charset="-52"/>
              </a:rPr>
              <a:t>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a:t>
            </a:r>
            <a:r>
              <a:rPr lang="ru-RU" sz="2400" b="1" dirty="0">
                <a:solidFill>
                  <a:srgbClr val="FFC000"/>
                </a:solidFill>
                <a:latin typeface="PT Sans" pitchFamily="34" charset="-52"/>
              </a:rPr>
              <a:t>ЗАКОНА № 372-ФЗ</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779662"/>
            <a:ext cx="7718154" cy="2808312"/>
          </a:xfrm>
        </p:spPr>
        <p:txBody>
          <a:bodyPr numCol="1">
            <a:noAutofit/>
          </a:bodyPr>
          <a:lstStyle/>
          <a:p>
            <a:r>
              <a:rPr lang="ru-RU" sz="1600" b="1" dirty="0">
                <a:solidFill>
                  <a:schemeClr val="tx1"/>
                </a:solidFill>
              </a:rPr>
              <a:t>НЕ ПОЗДНЕЕ 1 ДЕКАБРЯ 2016 Г.</a:t>
            </a:r>
          </a:p>
          <a:p>
            <a:pPr>
              <a:spcAft>
                <a:spcPts val="600"/>
              </a:spcAft>
            </a:pPr>
            <a:r>
              <a:rPr lang="ru-RU" sz="1600" b="1" dirty="0">
                <a:solidFill>
                  <a:schemeClr val="tx1"/>
                </a:solidFill>
              </a:rPr>
              <a:t>члены СРО обязаны письменно уведомить СРО о намерении добровольно прекратить членство в такой СРО, в том числе с последующим переходом в другую саморегулируемую организацию, либо о сохранении членства в такой СРО</a:t>
            </a:r>
          </a:p>
          <a:p>
            <a:pPr algn="just"/>
            <a:r>
              <a:rPr lang="ru-RU" sz="1600" dirty="0">
                <a:solidFill>
                  <a:schemeClr val="tx1"/>
                </a:solidFill>
              </a:rPr>
              <a:t>«Региональный» принцип деятельности СРО распространяется исключительно на саморегулируемые организации, основанные на членстве лиц, осуществляющих строительство. </a:t>
            </a:r>
          </a:p>
          <a:p>
            <a:pPr algn="just"/>
            <a:r>
              <a:rPr lang="ru-RU" sz="1600" dirty="0">
                <a:solidFill>
                  <a:schemeClr val="tx1"/>
                </a:solidFill>
              </a:rPr>
              <a:t>Проектные и изыскательские организации вправе состоять в  саморегулируемых организациях, зарегистрированных в любом субъекте Российской Федерации независимо от места их регистрации. </a:t>
            </a:r>
            <a:endParaRPr lang="en-US" sz="1600" dirty="0" smtClean="0">
              <a:solidFill>
                <a:schemeClr val="tx1"/>
              </a:solidFill>
            </a:endParaRPr>
          </a:p>
        </p:txBody>
      </p:sp>
      <p:sp>
        <p:nvSpPr>
          <p:cNvPr id="2" name="Заголовок 1"/>
          <p:cNvSpPr>
            <a:spLocks noGrp="1"/>
          </p:cNvSpPr>
          <p:nvPr>
            <p:ph type="ctrTitle"/>
          </p:nvPr>
        </p:nvSpPr>
        <p:spPr>
          <a:xfrm>
            <a:off x="472486" y="987576"/>
            <a:ext cx="8131962" cy="756085"/>
          </a:xfrm>
        </p:spPr>
        <p:txBody>
          <a:bodyPr>
            <a:noAutofit/>
          </a:bodyPr>
          <a:lstStyle/>
          <a:p>
            <a:pPr algn="l"/>
            <a:r>
              <a:rPr lang="ru-RU" sz="2400" b="1" dirty="0">
                <a:solidFill>
                  <a:srgbClr val="FFC000"/>
                </a:solidFill>
                <a:latin typeface="PT Sans" pitchFamily="34" charset="-52"/>
              </a:rPr>
              <a:t>ОСНОВНЫЕ ЭТАПЫ </a:t>
            </a:r>
            <a:r>
              <a:rPr lang="ru-RU" sz="2400" b="1" dirty="0" smtClean="0">
                <a:solidFill>
                  <a:srgbClr val="FFC000"/>
                </a:solidFill>
                <a:latin typeface="PT Sans" pitchFamily="34" charset="-52"/>
              </a:rPr>
              <a:t>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a:t>
            </a:r>
            <a:r>
              <a:rPr lang="ru-RU" sz="2400" b="1" dirty="0">
                <a:solidFill>
                  <a:srgbClr val="FFC000"/>
                </a:solidFill>
                <a:latin typeface="PT Sans" pitchFamily="34" charset="-52"/>
              </a:rPr>
              <a:t>ЗАКОНА № 372-ФЗ</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867292360"/>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635646"/>
            <a:ext cx="8222210" cy="3042338"/>
          </a:xfrm>
        </p:spPr>
        <p:txBody>
          <a:bodyPr numCol="1">
            <a:noAutofit/>
          </a:bodyPr>
          <a:lstStyle/>
          <a:p>
            <a:pPr algn="just"/>
            <a:r>
              <a:rPr lang="ru-RU" sz="1600" u="sng" dirty="0">
                <a:solidFill>
                  <a:schemeClr val="tx1"/>
                </a:solidFill>
              </a:rPr>
              <a:t>Действие части 13 статьи 3.3 Федерального закона от 29.12.2004 №191-ФЗ, предусматривающей переход в другую СРО по месту регистрации с перечислением взноса в компенсационный фонд, не распространяется на членов СРО, основанных на членстве лиц, выполняющих инженерные изыскания, и членов СРО, основанных на членстве лиц, осуществляющих подготовку проектной документации.</a:t>
            </a:r>
          </a:p>
          <a:p>
            <a:pPr algn="just"/>
            <a:r>
              <a:rPr lang="ru-RU" sz="1600" dirty="0">
                <a:solidFill>
                  <a:schemeClr val="tx1"/>
                </a:solidFill>
              </a:rPr>
              <a:t>При подаче уведомления в СРО о сохранении членства необходимо прикладывать документы, предусмотренные частью 2 статьи 55.6 Градостроительного кодекса РФ, несмотря на то, что ранее такие документы уже представлялись членом СРО для получения свидетельства о допуске к работам, за исключением заявления о приеме в члены саморегулируемой организации, которое возможно заменить на заявление о сохранении членства с указанием уровня ответственности члена саморегулируемой организации и определенного вида или видов работ.</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Заголовок 1"/>
          <p:cNvSpPr>
            <a:spLocks noGrp="1"/>
          </p:cNvSpPr>
          <p:nvPr>
            <p:ph type="ctrTitle"/>
          </p:nvPr>
        </p:nvSpPr>
        <p:spPr>
          <a:xfrm>
            <a:off x="472486" y="963721"/>
            <a:ext cx="8131962" cy="648072"/>
          </a:xfrm>
        </p:spPr>
        <p:txBody>
          <a:bodyPr>
            <a:noAutofit/>
          </a:bodyPr>
          <a:lstStyle/>
          <a:p>
            <a:pPr algn="l"/>
            <a:r>
              <a:rPr lang="ru-RU" sz="2400" b="1" dirty="0">
                <a:solidFill>
                  <a:srgbClr val="FFC000"/>
                </a:solidFill>
                <a:latin typeface="PT Sans" pitchFamily="34" charset="-52"/>
              </a:rPr>
              <a:t>ОСНОВНЫЕ ЭТАПЫ </a:t>
            </a:r>
            <a:r>
              <a:rPr lang="ru-RU" sz="2400" b="1" dirty="0" smtClean="0">
                <a:solidFill>
                  <a:srgbClr val="FFC000"/>
                </a:solidFill>
                <a:latin typeface="PT Sans" pitchFamily="34" charset="-52"/>
              </a:rPr>
              <a:t>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a:t>
            </a:r>
            <a:r>
              <a:rPr lang="ru-RU" sz="2400" b="1" dirty="0">
                <a:solidFill>
                  <a:srgbClr val="FFC000"/>
                </a:solidFill>
                <a:latin typeface="PT Sans" pitchFamily="34" charset="-52"/>
              </a:rPr>
              <a:t>ЗАКОНА № 372-ФЗ</a:t>
            </a:r>
          </a:p>
        </p:txBody>
      </p:sp>
    </p:spTree>
    <p:extLst>
      <p:ext uri="{BB962C8B-B14F-4D97-AF65-F5344CB8AC3E}">
        <p14:creationId xmlns:p14="http://schemas.microsoft.com/office/powerpoint/2010/main" val="3806838028"/>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709530"/>
            <a:ext cx="8300140" cy="2968456"/>
          </a:xfrm>
        </p:spPr>
        <p:txBody>
          <a:bodyPr numCol="1">
            <a:noAutofit/>
          </a:bodyPr>
          <a:lstStyle/>
          <a:p>
            <a:r>
              <a:rPr lang="ru-RU" sz="1600" b="1" dirty="0">
                <a:solidFill>
                  <a:schemeClr val="tx1"/>
                </a:solidFill>
              </a:rPr>
              <a:t>НЕ ПОЗДНЕЕ 1 ИЮЛЯ 2017 Г.</a:t>
            </a:r>
          </a:p>
          <a:p>
            <a:pPr algn="just">
              <a:spcAft>
                <a:spcPts val="300"/>
              </a:spcAft>
            </a:pPr>
            <a:r>
              <a:rPr lang="ru-RU" sz="1600" b="1" dirty="0">
                <a:solidFill>
                  <a:schemeClr val="tx1"/>
                </a:solidFill>
              </a:rPr>
              <a:t>СРО обязана сформировать компенсационный фонд возмещения вреда в соответствии с новыми требованиями, а также компенсационный  обеспечения договорных обязательств,  в случае если принято решение о формировании такого компенсационного </a:t>
            </a:r>
            <a:r>
              <a:rPr lang="ru-RU" sz="1600" b="1" dirty="0" smtClean="0">
                <a:solidFill>
                  <a:schemeClr val="tx1"/>
                </a:solidFill>
              </a:rPr>
              <a:t>фонда</a:t>
            </a:r>
            <a:endParaRPr lang="en-US" sz="1600" b="1" dirty="0" smtClean="0">
              <a:solidFill>
                <a:schemeClr val="tx1"/>
              </a:solidFill>
            </a:endParaRPr>
          </a:p>
          <a:p>
            <a:pPr algn="just">
              <a:spcAft>
                <a:spcPts val="300"/>
              </a:spcAft>
            </a:pPr>
            <a:r>
              <a:rPr lang="ru-RU" sz="1600" dirty="0">
                <a:solidFill>
                  <a:schemeClr val="tx1"/>
                </a:solidFill>
              </a:rPr>
              <a:t>Размеры компенсационных фондов СРО определяются на основании документов, представленных ее членами</a:t>
            </a:r>
            <a:r>
              <a:rPr lang="ru-RU" sz="1600" dirty="0" smtClean="0">
                <a:solidFill>
                  <a:schemeClr val="tx1"/>
                </a:solidFill>
              </a:rPr>
              <a:t>.</a:t>
            </a:r>
            <a:endParaRPr lang="en-US" sz="1600" dirty="0" smtClean="0">
              <a:solidFill>
                <a:schemeClr val="tx1"/>
              </a:solidFill>
            </a:endParaRPr>
          </a:p>
          <a:p>
            <a:pPr algn="just">
              <a:spcAft>
                <a:spcPts val="600"/>
              </a:spcAft>
            </a:pPr>
            <a:r>
              <a:rPr lang="ru-RU" sz="1600" dirty="0">
                <a:solidFill>
                  <a:schemeClr val="tx1"/>
                </a:solidFill>
              </a:rPr>
              <a:t>Уведомление и расчет размера взносов в компенсационные фонды СРО в письменной форме направляются СРО ее членам. В пятидневный срок с даты получения данных уведомления и расчета член СРО при необходимости обязан внести дополнительно взносы в компенсационные фонды такой СРО, указанные в данном уведомлении.</a:t>
            </a:r>
          </a:p>
          <a:p>
            <a:pPr algn="just"/>
            <a:endParaRPr lang="ru-RU" sz="1600" dirty="0">
              <a:solidFill>
                <a:schemeClr val="tx1"/>
              </a:solidFill>
            </a:endParaRPr>
          </a:p>
        </p:txBody>
      </p:sp>
      <p:sp>
        <p:nvSpPr>
          <p:cNvPr id="2" name="Заголовок 1"/>
          <p:cNvSpPr>
            <a:spLocks noGrp="1"/>
          </p:cNvSpPr>
          <p:nvPr>
            <p:ph type="ctrTitle"/>
          </p:nvPr>
        </p:nvSpPr>
        <p:spPr>
          <a:xfrm>
            <a:off x="472486" y="963723"/>
            <a:ext cx="8131962" cy="756085"/>
          </a:xfrm>
        </p:spPr>
        <p:txBody>
          <a:bodyPr>
            <a:noAutofit/>
          </a:bodyPr>
          <a:lstStyle/>
          <a:p>
            <a:pPr algn="l"/>
            <a:r>
              <a:rPr lang="ru-RU" sz="2400" b="1" dirty="0">
                <a:solidFill>
                  <a:srgbClr val="FFC000"/>
                </a:solidFill>
                <a:latin typeface="PT Sans" pitchFamily="34" charset="-52"/>
              </a:rPr>
              <a:t>ОСНОВНЫЕ ЭТАПЫ </a:t>
            </a:r>
            <a:r>
              <a:rPr lang="ru-RU" sz="2400" b="1" dirty="0" smtClean="0">
                <a:solidFill>
                  <a:srgbClr val="FFC000"/>
                </a:solidFill>
                <a:latin typeface="PT Sans" pitchFamily="34" charset="-52"/>
              </a:rPr>
              <a:t>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a:t>
            </a:r>
            <a:r>
              <a:rPr lang="ru-RU" sz="2400" b="1" dirty="0">
                <a:solidFill>
                  <a:srgbClr val="FFC000"/>
                </a:solidFill>
                <a:latin typeface="PT Sans" pitchFamily="34" charset="-52"/>
              </a:rPr>
              <a:t>ЗАКОНА № 372-ФЗ</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01037203"/>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635646"/>
            <a:ext cx="8222210" cy="3042338"/>
          </a:xfrm>
        </p:spPr>
        <p:txBody>
          <a:bodyPr numCol="1">
            <a:noAutofit/>
          </a:bodyPr>
          <a:lstStyle/>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a:solidFill>
                <a:schemeClr val="tx1"/>
              </a:solidFill>
            </a:endParaRPr>
          </a:p>
          <a:p>
            <a:pPr algn="just"/>
            <a:endParaRPr lang="en-US" sz="1600" dirty="0" smtClean="0">
              <a:solidFill>
                <a:schemeClr val="tx1"/>
              </a:solidFill>
            </a:endParaRPr>
          </a:p>
          <a:p>
            <a:pPr algn="just"/>
            <a:endParaRPr lang="en-US" sz="1600" dirty="0">
              <a:solidFill>
                <a:schemeClr val="tx1"/>
              </a:solidFill>
            </a:endParaRPr>
          </a:p>
          <a:p>
            <a:pPr algn="just"/>
            <a:endParaRPr lang="en-US" sz="1000" dirty="0" smtClean="0">
              <a:solidFill>
                <a:schemeClr val="tx1"/>
              </a:solidFill>
            </a:endParaRPr>
          </a:p>
          <a:p>
            <a:pPr algn="just">
              <a:spcBef>
                <a:spcPts val="600"/>
              </a:spcBef>
            </a:pPr>
            <a:endParaRPr lang="en-US" sz="1600" dirty="0" smtClean="0">
              <a:solidFill>
                <a:schemeClr val="tx1"/>
              </a:solidFill>
            </a:endParaRPr>
          </a:p>
          <a:p>
            <a:pPr algn="just">
              <a:spcBef>
                <a:spcPts val="600"/>
              </a:spcBef>
            </a:pPr>
            <a:r>
              <a:rPr lang="ru-RU" sz="1600" dirty="0" smtClean="0">
                <a:solidFill>
                  <a:schemeClr val="tx1"/>
                </a:solidFill>
              </a:rPr>
              <a:t>* </a:t>
            </a:r>
            <a:r>
              <a:rPr lang="ru-RU" sz="1600" dirty="0">
                <a:solidFill>
                  <a:schemeClr val="tx1"/>
                </a:solidFill>
              </a:rPr>
              <a:t>В случае, если не принято решение о формировании компенсационного фонда ОДО, взносы исключенных членов СРО, доходы, полученные от размещения КФ СРО, зачисляются в компенсационный фонд ВВ</a:t>
            </a:r>
          </a:p>
          <a:p>
            <a:pPr algn="just"/>
            <a:endParaRPr lang="ru-RU" sz="1600" dirty="0">
              <a:solidFill>
                <a:schemeClr val="tx1"/>
              </a:solidFill>
            </a:endParaRP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Заголовок 1"/>
          <p:cNvSpPr>
            <a:spLocks noGrp="1"/>
          </p:cNvSpPr>
          <p:nvPr>
            <p:ph type="ctrTitle"/>
          </p:nvPr>
        </p:nvSpPr>
        <p:spPr>
          <a:xfrm>
            <a:off x="472486" y="987574"/>
            <a:ext cx="8131962" cy="648072"/>
          </a:xfrm>
        </p:spPr>
        <p:txBody>
          <a:bodyPr>
            <a:noAutofit/>
          </a:bodyPr>
          <a:lstStyle/>
          <a:p>
            <a:pPr algn="l"/>
            <a:r>
              <a:rPr lang="ru-RU" sz="2400" b="1" dirty="0">
                <a:solidFill>
                  <a:srgbClr val="FFC000"/>
                </a:solidFill>
                <a:latin typeface="PT Sans" pitchFamily="34" charset="-52"/>
              </a:rPr>
              <a:t>ОСНОВНЫЕ ЭТАПЫ </a:t>
            </a:r>
            <a:r>
              <a:rPr lang="ru-RU" sz="2400" b="1" dirty="0" smtClean="0">
                <a:solidFill>
                  <a:srgbClr val="FFC000"/>
                </a:solidFill>
                <a:latin typeface="PT Sans" pitchFamily="34" charset="-52"/>
              </a:rPr>
              <a:t>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a:t>
            </a:r>
            <a:r>
              <a:rPr lang="ru-RU" sz="2400" b="1" dirty="0">
                <a:solidFill>
                  <a:srgbClr val="FFC000"/>
                </a:solidFill>
                <a:latin typeface="PT Sans" pitchFamily="34" charset="-52"/>
              </a:rPr>
              <a:t>ЗАКОНА № 372-ФЗ</a:t>
            </a:r>
          </a:p>
        </p:txBody>
      </p:sp>
      <p:grpSp>
        <p:nvGrpSpPr>
          <p:cNvPr id="2" name="Группа 1"/>
          <p:cNvGrpSpPr/>
          <p:nvPr/>
        </p:nvGrpSpPr>
        <p:grpSpPr>
          <a:xfrm>
            <a:off x="483140" y="1898700"/>
            <a:ext cx="8193316" cy="1443830"/>
            <a:chOff x="483140" y="1771484"/>
            <a:chExt cx="8193316" cy="1443830"/>
          </a:xfrm>
        </p:grpSpPr>
        <p:sp>
          <p:nvSpPr>
            <p:cNvPr id="6" name="Скругленный прямоугольник 5"/>
            <p:cNvSpPr/>
            <p:nvPr/>
          </p:nvSpPr>
          <p:spPr>
            <a:xfrm>
              <a:off x="508955" y="1776278"/>
              <a:ext cx="2520280" cy="50405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Компенсационный фонд ВВ</a:t>
              </a:r>
              <a:endParaRPr lang="ru-RU" dirty="0"/>
            </a:p>
          </p:txBody>
        </p:sp>
        <p:sp>
          <p:nvSpPr>
            <p:cNvPr id="8" name="Скругленный прямоугольник 7"/>
            <p:cNvSpPr/>
            <p:nvPr/>
          </p:nvSpPr>
          <p:spPr>
            <a:xfrm>
              <a:off x="4675223" y="1771484"/>
              <a:ext cx="2520280" cy="50405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Компенсационный фонд ОДО* </a:t>
              </a:r>
            </a:p>
          </p:txBody>
        </p:sp>
        <p:sp>
          <p:nvSpPr>
            <p:cNvPr id="9" name="Скругленный прямоугольник 8"/>
            <p:cNvSpPr/>
            <p:nvPr/>
          </p:nvSpPr>
          <p:spPr>
            <a:xfrm>
              <a:off x="483140" y="2707586"/>
              <a:ext cx="2520280" cy="50405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ранее внесенные членами СРО взносы</a:t>
              </a:r>
            </a:p>
          </p:txBody>
        </p:sp>
        <p:sp>
          <p:nvSpPr>
            <p:cNvPr id="10" name="Скругленный прямоугольник 9"/>
            <p:cNvSpPr/>
            <p:nvPr/>
          </p:nvSpPr>
          <p:spPr>
            <a:xfrm>
              <a:off x="3276474" y="2707586"/>
              <a:ext cx="2520280" cy="50405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взносы исключенных членов СРО</a:t>
              </a:r>
            </a:p>
          </p:txBody>
        </p:sp>
        <p:sp>
          <p:nvSpPr>
            <p:cNvPr id="11" name="Скругленный прямоугольник 10"/>
            <p:cNvSpPr/>
            <p:nvPr/>
          </p:nvSpPr>
          <p:spPr>
            <a:xfrm>
              <a:off x="6043375" y="2711258"/>
              <a:ext cx="2633081" cy="50405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доходы, полученные от размещения КФ СРО.</a:t>
              </a:r>
            </a:p>
          </p:txBody>
        </p:sp>
        <p:grpSp>
          <p:nvGrpSpPr>
            <p:cNvPr id="12" name="Группа 11"/>
            <p:cNvGrpSpPr/>
            <p:nvPr/>
          </p:nvGrpSpPr>
          <p:grpSpPr>
            <a:xfrm>
              <a:off x="2624679" y="2056571"/>
              <a:ext cx="2050544" cy="635876"/>
              <a:chOff x="2377440" y="3432903"/>
              <a:chExt cx="2050544" cy="635876"/>
            </a:xfrm>
          </p:grpSpPr>
          <p:cxnSp>
            <p:nvCxnSpPr>
              <p:cNvPr id="13" name="Соединительная линия уступом 12"/>
              <p:cNvCxnSpPr/>
              <p:nvPr/>
            </p:nvCxnSpPr>
            <p:spPr>
              <a:xfrm flipV="1">
                <a:off x="2377440" y="3432903"/>
                <a:ext cx="2050544" cy="447522"/>
              </a:xfrm>
              <a:prstGeom prst="bentConnector3">
                <a:avLst/>
              </a:prstGeom>
              <a:ln w="762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2417195" y="3876971"/>
                <a:ext cx="0" cy="191808"/>
              </a:xfrm>
              <a:prstGeom prst="line">
                <a:avLst/>
              </a:prstGeom>
              <a:ln w="76200">
                <a:solidFill>
                  <a:srgbClr val="FFC000"/>
                </a:solidFill>
              </a:ln>
            </p:spPr>
            <p:style>
              <a:lnRef idx="1">
                <a:schemeClr val="accent6"/>
              </a:lnRef>
              <a:fillRef idx="0">
                <a:schemeClr val="accent6"/>
              </a:fillRef>
              <a:effectRef idx="0">
                <a:schemeClr val="accent6"/>
              </a:effectRef>
              <a:fontRef idx="minor">
                <a:schemeClr val="tx1"/>
              </a:fontRef>
            </p:style>
          </p:cxnSp>
        </p:grpSp>
        <p:cxnSp>
          <p:nvCxnSpPr>
            <p:cNvPr id="15" name="Прямая со стрелкой 14"/>
            <p:cNvCxnSpPr/>
            <p:nvPr/>
          </p:nvCxnSpPr>
          <p:spPr>
            <a:xfrm flipV="1">
              <a:off x="5336078" y="2280334"/>
              <a:ext cx="7951" cy="4121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6538047" y="2280334"/>
              <a:ext cx="7951" cy="4121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1752561" y="2299145"/>
              <a:ext cx="7951" cy="4121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5834231"/>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667450"/>
            <a:ext cx="8222210" cy="453898"/>
          </a:xfrm>
        </p:spPr>
        <p:txBody>
          <a:bodyPr numCol="1">
            <a:noAutofit/>
          </a:bodyPr>
          <a:lstStyle/>
          <a:p>
            <a:pPr algn="just"/>
            <a:r>
              <a:rPr lang="ru-RU" sz="1600" b="1" dirty="0">
                <a:solidFill>
                  <a:schemeClr val="tx1"/>
                </a:solidFill>
              </a:rPr>
              <a:t>РАЗМЕРЫ ВЗНОСОВ В КОМПЕНСАЦИОННЫЕ ФОНДЫ</a:t>
            </a:r>
            <a:endParaRPr lang="ru-RU" sz="1600" dirty="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000" dirty="0" smtClean="0">
              <a:solidFill>
                <a:schemeClr val="tx1"/>
              </a:solidFill>
            </a:endParaRPr>
          </a:p>
          <a:p>
            <a:pPr algn="just"/>
            <a:endParaRPr lang="ru-RU" sz="1600" dirty="0">
              <a:solidFill>
                <a:schemeClr val="tx1"/>
              </a:solidFill>
            </a:endParaRP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Заголовок 1"/>
          <p:cNvSpPr>
            <a:spLocks noGrp="1"/>
          </p:cNvSpPr>
          <p:nvPr>
            <p:ph type="ctrTitle"/>
          </p:nvPr>
        </p:nvSpPr>
        <p:spPr>
          <a:xfrm>
            <a:off x="472486" y="987574"/>
            <a:ext cx="8131962" cy="648072"/>
          </a:xfrm>
        </p:spPr>
        <p:txBody>
          <a:bodyPr>
            <a:noAutofit/>
          </a:bodyPr>
          <a:lstStyle/>
          <a:p>
            <a:pPr algn="l"/>
            <a:r>
              <a:rPr lang="ru-RU" sz="2400" b="1" dirty="0" smtClean="0">
                <a:solidFill>
                  <a:srgbClr val="FFC000"/>
                </a:solidFill>
                <a:latin typeface="PT Sans" pitchFamily="34" charset="-52"/>
              </a:rPr>
              <a:t>ОСНОВНЫЕ ЭТАПЫ РЕАЛИЗАЦИИ</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ФЕДЕРАЛЬНОГО ЗАКОНА № 372-ФЗ</a:t>
            </a:r>
            <a:endParaRPr lang="ru-RU" sz="2400" b="1" dirty="0">
              <a:solidFill>
                <a:srgbClr val="FFC000"/>
              </a:solidFill>
              <a:latin typeface="PT Sans" pitchFamily="34" charset="-52"/>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234382599"/>
              </p:ext>
            </p:extLst>
          </p:nvPr>
        </p:nvGraphicFramePr>
        <p:xfrm>
          <a:off x="381659" y="2078018"/>
          <a:ext cx="8382261" cy="2532250"/>
        </p:xfrm>
        <a:graphic>
          <a:graphicData uri="http://schemas.openxmlformats.org/drawingml/2006/table">
            <a:tbl>
              <a:tblPr firstRow="1" firstCol="1" bandRow="1">
                <a:tableStyleId>{93296810-A885-4BE3-A3E7-6D5BEEA58F35}</a:tableStyleId>
              </a:tblPr>
              <a:tblGrid>
                <a:gridCol w="826936"/>
                <a:gridCol w="1932167"/>
                <a:gridCol w="795130"/>
                <a:gridCol w="1995778"/>
                <a:gridCol w="882594"/>
                <a:gridCol w="1949656"/>
              </a:tblGrid>
              <a:tr h="710152">
                <a:tc gridSpan="2">
                  <a:txBody>
                    <a:bodyPr/>
                    <a:lstStyle/>
                    <a:p>
                      <a:pPr algn="ctr">
                        <a:lnSpc>
                          <a:spcPct val="115000"/>
                        </a:lnSpc>
                        <a:spcAft>
                          <a:spcPts val="0"/>
                        </a:spcAft>
                      </a:pPr>
                      <a:r>
                        <a:rPr lang="ru-RU" sz="1400" dirty="0">
                          <a:effectLst/>
                        </a:rPr>
                        <a:t>Градация по старой версии ГК </a:t>
                      </a:r>
                      <a:endParaRPr lang="ru-RU" sz="1200" dirty="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400" dirty="0">
                          <a:effectLst/>
                        </a:rPr>
                        <a:t>К/Ф возмещения </a:t>
                      </a:r>
                      <a:r>
                        <a:rPr lang="ru-RU" sz="1400" dirty="0" smtClean="0">
                          <a:effectLst/>
                        </a:rPr>
                        <a:t>вреда</a:t>
                      </a:r>
                    </a:p>
                    <a:p>
                      <a:pPr algn="ctr">
                        <a:lnSpc>
                          <a:spcPct val="115000"/>
                        </a:lnSpc>
                        <a:spcAft>
                          <a:spcPts val="0"/>
                        </a:spcAft>
                      </a:pPr>
                      <a:r>
                        <a:rPr lang="ru-RU" sz="1400" dirty="0" smtClean="0">
                          <a:effectLst/>
                        </a:rPr>
                        <a:t>(по одному договору)</a:t>
                      </a:r>
                      <a:endParaRPr lang="ru-RU" sz="1200" dirty="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400" dirty="0">
                          <a:effectLst/>
                        </a:rPr>
                        <a:t>К/Ф обеспечения договорных </a:t>
                      </a:r>
                      <a:r>
                        <a:rPr lang="ru-RU" sz="1400" dirty="0" smtClean="0">
                          <a:effectLst/>
                        </a:rPr>
                        <a:t>обязательств</a:t>
                      </a:r>
                    </a:p>
                    <a:p>
                      <a:pPr algn="ctr">
                        <a:lnSpc>
                          <a:spcPct val="115000"/>
                        </a:lnSpc>
                        <a:spcAft>
                          <a:spcPts val="0"/>
                        </a:spcAft>
                      </a:pPr>
                      <a:r>
                        <a:rPr lang="ru-RU" sz="1400" dirty="0" smtClean="0">
                          <a:effectLst/>
                        </a:rPr>
                        <a:t>(по совокупности </a:t>
                      </a:r>
                      <a:r>
                        <a:rPr lang="ru-RU" sz="1400" dirty="0" err="1" smtClean="0">
                          <a:effectLst/>
                        </a:rPr>
                        <a:t>госконтрактов</a:t>
                      </a:r>
                      <a:r>
                        <a:rPr lang="ru-RU" sz="1400" dirty="0" smtClean="0">
                          <a:effectLst/>
                        </a:rPr>
                        <a:t>)</a:t>
                      </a:r>
                      <a:endParaRPr lang="ru-RU" sz="1200" dirty="0">
                        <a:effectLst/>
                        <a:latin typeface="Calibri"/>
                        <a:ea typeface="Calibri"/>
                        <a:cs typeface="Times New Roman"/>
                      </a:endParaRPr>
                    </a:p>
                  </a:txBody>
                  <a:tcPr marL="68580" marR="68580" marT="0" marB="0" anchor="ctr"/>
                </a:tc>
                <a:tc hMerge="1">
                  <a:txBody>
                    <a:bodyPr/>
                    <a:lstStyle/>
                    <a:p>
                      <a:endParaRPr lang="ru-RU"/>
                    </a:p>
                  </a:txBody>
                  <a:tcPr/>
                </a:tc>
              </a:tr>
              <a:tr h="338724">
                <a:tc>
                  <a:txBody>
                    <a:bodyPr/>
                    <a:lstStyle/>
                    <a:p>
                      <a:pPr algn="l">
                        <a:lnSpc>
                          <a:spcPct val="115000"/>
                        </a:lnSpc>
                        <a:spcAft>
                          <a:spcPts val="0"/>
                        </a:spcAft>
                      </a:pPr>
                      <a:r>
                        <a:rPr lang="ru-RU" sz="1200" dirty="0" smtClean="0">
                          <a:effectLst/>
                        </a:rPr>
                        <a:t>150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5</a:t>
                      </a:r>
                      <a:r>
                        <a:rPr lang="ru-RU" sz="1200" dirty="0">
                          <a:effectLst/>
                        </a:rPr>
                        <a:t>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a:effectLst/>
                        </a:rPr>
                        <a:t> </a:t>
                      </a:r>
                      <a:endParaRPr lang="ru-RU" sz="1200" b="1">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 </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a:effectLst/>
                        </a:rPr>
                        <a:t> </a:t>
                      </a:r>
                      <a:endParaRPr lang="ru-RU" sz="1200" b="1">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a:effectLst/>
                        </a:rPr>
                        <a:t> </a:t>
                      </a:r>
                      <a:endParaRPr lang="ru-RU" sz="1200" b="1">
                        <a:effectLst/>
                        <a:latin typeface="Calibri"/>
                        <a:ea typeface="Calibri"/>
                        <a:cs typeface="Times New Roman"/>
                      </a:endParaRPr>
                    </a:p>
                  </a:txBody>
                  <a:tcPr marL="68580" marR="68580" marT="0" marB="0" anchor="ctr"/>
                </a:tc>
              </a:tr>
              <a:tr h="338724">
                <a:tc>
                  <a:txBody>
                    <a:bodyPr/>
                    <a:lstStyle/>
                    <a:p>
                      <a:pPr algn="l">
                        <a:lnSpc>
                          <a:spcPct val="115000"/>
                        </a:lnSpc>
                        <a:spcAft>
                          <a:spcPts val="0"/>
                        </a:spcAft>
                      </a:pPr>
                      <a:r>
                        <a:rPr lang="ru-RU" sz="1200" dirty="0" smtClean="0">
                          <a:effectLst/>
                        </a:rPr>
                        <a:t>250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25</a:t>
                      </a:r>
                      <a:r>
                        <a:rPr lang="ru-RU" sz="1200" dirty="0">
                          <a:effectLst/>
                        </a:rPr>
                        <a:t>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50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25</a:t>
                      </a:r>
                      <a:r>
                        <a:rPr lang="ru-RU" sz="1200" dirty="0">
                          <a:effectLst/>
                        </a:rPr>
                        <a:t>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150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25</a:t>
                      </a:r>
                      <a:r>
                        <a:rPr lang="ru-RU" sz="1200" dirty="0">
                          <a:effectLst/>
                        </a:rPr>
                        <a:t> 000 000</a:t>
                      </a:r>
                      <a:endParaRPr lang="ru-RU" sz="1200" b="1" dirty="0">
                        <a:effectLst/>
                        <a:latin typeface="Calibri"/>
                        <a:ea typeface="Calibri"/>
                        <a:cs typeface="Times New Roman"/>
                      </a:endParaRPr>
                    </a:p>
                  </a:txBody>
                  <a:tcPr marL="68580" marR="68580" marT="0" marB="0" anchor="ctr"/>
                </a:tc>
              </a:tr>
              <a:tr h="338724">
                <a:tc>
                  <a:txBody>
                    <a:bodyPr/>
                    <a:lstStyle/>
                    <a:p>
                      <a:pPr algn="l">
                        <a:lnSpc>
                          <a:spcPct val="115000"/>
                        </a:lnSpc>
                        <a:spcAft>
                          <a:spcPts val="0"/>
                        </a:spcAft>
                      </a:pPr>
                      <a:r>
                        <a:rPr lang="ru-RU" sz="1200" dirty="0" smtClean="0">
                          <a:effectLst/>
                        </a:rPr>
                        <a:t>500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50</a:t>
                      </a:r>
                      <a:r>
                        <a:rPr lang="ru-RU" sz="1200" dirty="0">
                          <a:effectLst/>
                        </a:rPr>
                        <a:t>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150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50</a:t>
                      </a:r>
                      <a:r>
                        <a:rPr lang="ru-RU" sz="1200" dirty="0">
                          <a:effectLst/>
                        </a:rPr>
                        <a:t> 000 000 </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350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50</a:t>
                      </a:r>
                      <a:r>
                        <a:rPr lang="ru-RU" sz="1200" dirty="0">
                          <a:effectLst/>
                        </a:rPr>
                        <a:t> 000 000 </a:t>
                      </a:r>
                      <a:endParaRPr lang="ru-RU" sz="1200" b="1" dirty="0">
                        <a:effectLst/>
                        <a:latin typeface="Calibri"/>
                        <a:ea typeface="Calibri"/>
                        <a:cs typeface="Times New Roman"/>
                      </a:endParaRPr>
                    </a:p>
                  </a:txBody>
                  <a:tcPr marL="68580" marR="68580" marT="0" marB="0" anchor="ctr"/>
                </a:tc>
              </a:tr>
              <a:tr h="389993">
                <a:tc>
                  <a:txBody>
                    <a:bodyPr/>
                    <a:lstStyle/>
                    <a:p>
                      <a:pPr algn="l">
                        <a:lnSpc>
                          <a:spcPct val="115000"/>
                        </a:lnSpc>
                        <a:spcAft>
                          <a:spcPts val="0"/>
                        </a:spcAft>
                      </a:pPr>
                      <a:r>
                        <a:rPr lang="ru-RU" sz="1200" dirty="0" smtClean="0">
                          <a:effectLst/>
                        </a:rPr>
                        <a:t>1</a:t>
                      </a:r>
                      <a:r>
                        <a:rPr lang="ru-RU" sz="1200" dirty="0">
                          <a:effectLst/>
                        </a:rPr>
                        <a:t>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не превышает 300 000 000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500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300</a:t>
                      </a:r>
                      <a:r>
                        <a:rPr lang="ru-RU" sz="1200" dirty="0">
                          <a:effectLst/>
                        </a:rPr>
                        <a:t>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2</a:t>
                      </a:r>
                      <a:r>
                        <a:rPr lang="ru-RU" sz="1200" dirty="0">
                          <a:effectLst/>
                        </a:rPr>
                        <a:t> 500 000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не превышает </a:t>
                      </a:r>
                      <a:r>
                        <a:rPr lang="ru-RU" sz="1200" dirty="0" smtClean="0">
                          <a:effectLst/>
                        </a:rPr>
                        <a:t>300</a:t>
                      </a:r>
                      <a:r>
                        <a:rPr lang="ru-RU" sz="1200" dirty="0">
                          <a:effectLst/>
                        </a:rPr>
                        <a:t> 000 000</a:t>
                      </a:r>
                      <a:endParaRPr lang="ru-RU" sz="1200" b="1" dirty="0">
                        <a:effectLst/>
                        <a:latin typeface="Calibri"/>
                        <a:ea typeface="Calibri"/>
                        <a:cs typeface="Times New Roman"/>
                      </a:endParaRPr>
                    </a:p>
                  </a:txBody>
                  <a:tcPr marL="68580" marR="68580" marT="0" marB="0" anchor="ctr"/>
                </a:tc>
              </a:tr>
              <a:tr h="389993">
                <a:tc>
                  <a:txBody>
                    <a:bodyPr/>
                    <a:lstStyle/>
                    <a:p>
                      <a:pPr algn="l">
                        <a:lnSpc>
                          <a:spcPct val="115000"/>
                        </a:lnSpc>
                        <a:spcAft>
                          <a:spcPts val="0"/>
                        </a:spcAft>
                      </a:pPr>
                      <a:r>
                        <a:rPr lang="ru-RU" sz="1200" dirty="0" smtClean="0">
                          <a:effectLst/>
                        </a:rPr>
                        <a:t>1 </a:t>
                      </a:r>
                      <a:r>
                        <a:rPr lang="ru-RU" sz="1200" dirty="0">
                          <a:effectLst/>
                        </a:rPr>
                        <a:t>5</a:t>
                      </a:r>
                      <a:r>
                        <a:rPr lang="ru-RU" sz="1200" dirty="0" smtClean="0">
                          <a:effectLst/>
                        </a:rPr>
                        <a:t>00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300 000 000 и более</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a:effectLst/>
                        </a:rPr>
                        <a:t>1 000 000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300</a:t>
                      </a:r>
                      <a:r>
                        <a:rPr lang="ru-RU" sz="1200" dirty="0">
                          <a:effectLst/>
                        </a:rPr>
                        <a:t> 000 000 </a:t>
                      </a:r>
                      <a:r>
                        <a:rPr lang="ru-RU" sz="1200" dirty="0" smtClean="0">
                          <a:effectLst/>
                        </a:rPr>
                        <a:t>и более</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3</a:t>
                      </a:r>
                      <a:r>
                        <a:rPr lang="ru-RU" sz="1200" dirty="0">
                          <a:effectLst/>
                        </a:rPr>
                        <a:t> </a:t>
                      </a:r>
                      <a:r>
                        <a:rPr lang="ru-RU" sz="1200" dirty="0" smtClean="0">
                          <a:effectLst/>
                        </a:rPr>
                        <a:t>5000 </a:t>
                      </a:r>
                      <a:r>
                        <a:rPr lang="ru-RU" sz="1200" dirty="0">
                          <a:effectLst/>
                        </a:rPr>
                        <a:t>000</a:t>
                      </a:r>
                      <a:endParaRPr lang="ru-RU" sz="12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ru-RU" sz="1200" dirty="0" smtClean="0">
                          <a:effectLst/>
                        </a:rPr>
                        <a:t>300</a:t>
                      </a:r>
                      <a:r>
                        <a:rPr lang="ru-RU" sz="1200" dirty="0">
                          <a:effectLst/>
                        </a:rPr>
                        <a:t> 000 000 </a:t>
                      </a:r>
                      <a:r>
                        <a:rPr lang="ru-RU" sz="1200" dirty="0" smtClean="0">
                          <a:effectLst/>
                        </a:rPr>
                        <a:t>и более</a:t>
                      </a:r>
                      <a:endParaRPr lang="ru-RU" sz="1200" b="1" dirty="0">
                        <a:effectLst/>
                        <a:latin typeface="Calibri"/>
                        <a:ea typeface="Calibri"/>
                        <a:cs typeface="Times New Roman"/>
                      </a:endParaRPr>
                    </a:p>
                  </a:txBody>
                  <a:tcPr marL="68580" marR="68580" marT="0" marB="0" anchor="ctr"/>
                </a:tc>
              </a:tr>
            </a:tbl>
          </a:graphicData>
        </a:graphic>
      </p:graphicFrame>
      <p:sp>
        <p:nvSpPr>
          <p:cNvPr id="22" name="Подзаголовок 2"/>
          <p:cNvSpPr txBox="1">
            <a:spLocks/>
          </p:cNvSpPr>
          <p:nvPr/>
        </p:nvSpPr>
        <p:spPr>
          <a:xfrm>
            <a:off x="454246" y="1599694"/>
            <a:ext cx="8222210" cy="390611"/>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sz="1600" dirty="0">
              <a:solidFill>
                <a:schemeClr val="tx1"/>
              </a:solidFill>
            </a:endParaRPr>
          </a:p>
        </p:txBody>
      </p:sp>
    </p:spTree>
    <p:extLst>
      <p:ext uri="{BB962C8B-B14F-4D97-AF65-F5344CB8AC3E}">
        <p14:creationId xmlns:p14="http://schemas.microsoft.com/office/powerpoint/2010/main" val="1974408977"/>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0343" y="1709530"/>
            <a:ext cx="8698727" cy="2878373"/>
          </a:xfrm>
        </p:spPr>
        <p:txBody>
          <a:bodyPr numCol="1">
            <a:normAutofit fontScale="92500" lnSpcReduction="10000"/>
          </a:bodyPr>
          <a:lstStyle/>
          <a:p>
            <a:pPr algn="just"/>
            <a:r>
              <a:rPr lang="ru-RU" sz="1600" dirty="0" smtClean="0">
                <a:solidFill>
                  <a:schemeClr val="tx1"/>
                </a:solidFill>
              </a:rPr>
              <a:t>1</a:t>
            </a:r>
            <a:r>
              <a:rPr lang="ru-RU" sz="1600" dirty="0">
                <a:solidFill>
                  <a:schemeClr val="tx1"/>
                </a:solidFill>
              </a:rPr>
              <a:t>. В законе нет однозначного толкования порядка формирования компенсационного фонда ОДО. </a:t>
            </a:r>
          </a:p>
          <a:p>
            <a:pPr algn="just"/>
            <a:r>
              <a:rPr lang="ru-RU" sz="1600" dirty="0">
                <a:solidFill>
                  <a:schemeClr val="tx1"/>
                </a:solidFill>
              </a:rPr>
              <a:t>Даже при условии, что проектной или изыскательской организацией выбраны первые уровни ответственности, то для участия в заключении договоров подряда с использованием конкурентных способов заключения договоров, такой организации необходимо будет внести ещё 50 000 рублей в компенсационный фонд ОДО.</a:t>
            </a:r>
          </a:p>
          <a:p>
            <a:pPr algn="just"/>
            <a:r>
              <a:rPr lang="ru-RU" sz="1600" dirty="0">
                <a:solidFill>
                  <a:schemeClr val="tx1"/>
                </a:solidFill>
              </a:rPr>
              <a:t>К исключительной компетенции общего собрания членов саморегулируемой организации относится установление размеров взносов в компенсационные фонды саморегулируемой организации: компенсационный фонд возмещения вреда и компенсационный фонд обеспечения договорных обязательств и порядка формирования таких компенсационных фондов. </a:t>
            </a:r>
            <a:r>
              <a:rPr lang="ru-RU" sz="1600" u="sng" dirty="0">
                <a:solidFill>
                  <a:schemeClr val="tx1"/>
                </a:solidFill>
              </a:rPr>
              <a:t>Предлагается внести изменения в законодательство РФ, позволяющие доплату денежных средств не </a:t>
            </a:r>
            <a:r>
              <a:rPr lang="ru-RU" sz="1600" u="sng" dirty="0" smtClean="0">
                <a:solidFill>
                  <a:schemeClr val="tx1"/>
                </a:solidFill>
              </a:rPr>
              <a:t>производить, </a:t>
            </a:r>
            <a:r>
              <a:rPr lang="ru-RU" sz="1600" u="sng" dirty="0">
                <a:solidFill>
                  <a:schemeClr val="tx1"/>
                </a:solidFill>
              </a:rPr>
              <a:t>а на основании решения общего собрания разница может быть распределена (зачтена) из суммы средств компенсационного фонда от выбывших членов СРО, а также от процентов, полученных в ходе размещения средств компенсационного фонда в российских кредитных учреждениях. </a:t>
            </a:r>
          </a:p>
          <a:p>
            <a:pPr algn="just"/>
            <a:endParaRPr lang="ru-RU" sz="1600" dirty="0">
              <a:solidFill>
                <a:schemeClr val="tx1"/>
              </a:solidFill>
            </a:endParaRPr>
          </a:p>
        </p:txBody>
      </p:sp>
      <p:sp>
        <p:nvSpPr>
          <p:cNvPr id="2" name="Заголовок 1"/>
          <p:cNvSpPr>
            <a:spLocks noGrp="1"/>
          </p:cNvSpPr>
          <p:nvPr>
            <p:ph type="ctrTitle"/>
          </p:nvPr>
        </p:nvSpPr>
        <p:spPr>
          <a:xfrm>
            <a:off x="477078" y="963724"/>
            <a:ext cx="8127370" cy="666294"/>
          </a:xfrm>
        </p:spPr>
        <p:txBody>
          <a:bodyPr>
            <a:normAutofit fontScale="90000"/>
          </a:bodyPr>
          <a:lstStyle/>
          <a:p>
            <a:pPr algn="l"/>
            <a:r>
              <a:rPr lang="ru-RU" sz="2400" b="1" dirty="0">
                <a:solidFill>
                  <a:srgbClr val="FFC000"/>
                </a:solidFill>
                <a:latin typeface="PT Sans" pitchFamily="34" charset="-52"/>
              </a:rPr>
              <a:t>Предлагаемые поправки </a:t>
            </a:r>
            <a:r>
              <a:rPr lang="ru-RU" sz="2400" b="1" dirty="0" smtClean="0">
                <a:solidFill>
                  <a:srgbClr val="FFC000"/>
                </a:solidFill>
                <a:latin typeface="PT Sans" pitchFamily="34" charset="-52"/>
              </a:rPr>
              <a:t/>
            </a:r>
            <a:br>
              <a:rPr lang="ru-RU" sz="2400" b="1" dirty="0" smtClean="0">
                <a:solidFill>
                  <a:srgbClr val="FFC000"/>
                </a:solidFill>
                <a:latin typeface="PT Sans" pitchFamily="34" charset="-52"/>
              </a:rPr>
            </a:br>
            <a:r>
              <a:rPr lang="ru-RU" sz="2400" b="1" dirty="0" smtClean="0">
                <a:solidFill>
                  <a:srgbClr val="FFC000"/>
                </a:solidFill>
                <a:latin typeface="PT Sans" pitchFamily="34" charset="-52"/>
              </a:rPr>
              <a:t>к </a:t>
            </a:r>
            <a:r>
              <a:rPr lang="ru-RU" sz="2400" b="1" dirty="0">
                <a:solidFill>
                  <a:srgbClr val="FFC000"/>
                </a:solidFill>
                <a:latin typeface="PT Sans" pitchFamily="34" charset="-52"/>
              </a:rPr>
              <a:t>Федеральному закону № 372-ФЗ</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13319291"/>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4246" y="1709530"/>
            <a:ext cx="8300140" cy="2968456"/>
          </a:xfrm>
        </p:spPr>
        <p:txBody>
          <a:bodyPr numCol="1">
            <a:normAutofit/>
          </a:bodyPr>
          <a:lstStyle/>
          <a:p>
            <a:pPr algn="just"/>
            <a:endParaRPr lang="ru-RU" sz="1600" dirty="0" smtClean="0">
              <a:solidFill>
                <a:schemeClr val="tx1"/>
              </a:solidFill>
            </a:endParaRPr>
          </a:p>
          <a:p>
            <a:pPr algn="just"/>
            <a:r>
              <a:rPr lang="ru-RU" sz="1600" dirty="0" smtClean="0">
                <a:solidFill>
                  <a:schemeClr val="tx1"/>
                </a:solidFill>
              </a:rPr>
              <a:t>2. Статья 55.16 Градостроительного кодекса РФ в редакции 372-ФЗ необоснованно определяет перечень видов налогов, уплата которых возможна за счёт доходов от размещения средств КФ, ограничивая его только налогом на прибыль организаций. Вследствие этого из сферы законодательного регулирования выпадают СРО, применяющие специальные режимы налогообложения. Иными словами, уплата налогов с доходов от размещения КФ по УСН при такой формулировке не допускается.</a:t>
            </a:r>
          </a:p>
          <a:p>
            <a:pPr algn="just"/>
            <a:r>
              <a:rPr lang="ru-RU" sz="1600" dirty="0" smtClean="0">
                <a:solidFill>
                  <a:schemeClr val="tx1"/>
                </a:solidFill>
              </a:rPr>
              <a:t> В связи с этим, </a:t>
            </a:r>
            <a:r>
              <a:rPr lang="ru-RU" sz="1600" u="sng" dirty="0" smtClean="0">
                <a:solidFill>
                  <a:schemeClr val="tx1"/>
                </a:solidFill>
              </a:rPr>
              <a:t>предлагается из пункта 4 части 5 статьи 55.16 Градостроительного кодекса РФ исключить указание на «налог на прибыль организаций». </a:t>
            </a:r>
            <a:endParaRPr lang="ru-RU" sz="1600" u="sng" dirty="0">
              <a:solidFill>
                <a:schemeClr val="tx1"/>
              </a:solidFill>
            </a:endParaRPr>
          </a:p>
        </p:txBody>
      </p:sp>
      <p:sp>
        <p:nvSpPr>
          <p:cNvPr id="2" name="Заголовок 1"/>
          <p:cNvSpPr>
            <a:spLocks noGrp="1"/>
          </p:cNvSpPr>
          <p:nvPr>
            <p:ph type="ctrTitle"/>
          </p:nvPr>
        </p:nvSpPr>
        <p:spPr>
          <a:xfrm>
            <a:off x="472486" y="963723"/>
            <a:ext cx="8131962" cy="756085"/>
          </a:xfrm>
        </p:spPr>
        <p:txBody>
          <a:bodyPr>
            <a:noAutofit/>
          </a:bodyPr>
          <a:lstStyle/>
          <a:p>
            <a:pPr algn="l"/>
            <a:r>
              <a:rPr lang="ru-RU" sz="2400" b="1" dirty="0">
                <a:solidFill>
                  <a:srgbClr val="FFC000"/>
                </a:solidFill>
                <a:latin typeface="PT Sans" pitchFamily="34" charset="-52"/>
              </a:rPr>
              <a:t>Предлагаемые поправки </a:t>
            </a:r>
            <a:br>
              <a:rPr lang="ru-RU" sz="2400" b="1" dirty="0">
                <a:solidFill>
                  <a:srgbClr val="FFC000"/>
                </a:solidFill>
                <a:latin typeface="PT Sans" pitchFamily="34" charset="-52"/>
              </a:rPr>
            </a:br>
            <a:r>
              <a:rPr lang="ru-RU" sz="2400" b="1" dirty="0">
                <a:solidFill>
                  <a:srgbClr val="FFC000"/>
                </a:solidFill>
                <a:latin typeface="PT Sans" pitchFamily="34" charset="-52"/>
              </a:rPr>
              <a:t>к Федеральному закону № 372-ФЗ</a:t>
            </a:r>
          </a:p>
        </p:txBody>
      </p:sp>
      <p:sp>
        <p:nvSpPr>
          <p:cNvPr id="4" name="Заголовок 1"/>
          <p:cNvSpPr txBox="1">
            <a:spLocks/>
          </p:cNvSpPr>
          <p:nvPr/>
        </p:nvSpPr>
        <p:spPr>
          <a:xfrm>
            <a:off x="8676456" y="4677986"/>
            <a:ext cx="467544" cy="4655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E8AAFD43-40D1-422C-A8CE-C3414714DF5E}" type="slidenum">
              <a:rPr kumimoji="0" lang="ru-RU" b="1" i="0" u="none" strike="noStrike" kern="1200" cap="none" spc="0" normalizeH="0" baseline="0" noProof="0" smtClean="0">
                <a:ln>
                  <a:noFill/>
                </a:ln>
                <a:effectLst/>
                <a:uLnTx/>
                <a:uFillTx/>
                <a:latin typeface="+mj-lt"/>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ru-RU" b="1" i="0" u="none" strike="noStrike" kern="1200" cap="none" spc="0" normalizeH="0" baseline="0" noProof="0" dirty="0">
              <a:ln>
                <a:noFill/>
              </a:ln>
              <a:effectLst/>
              <a:uLnTx/>
              <a:uFillTx/>
              <a:latin typeface="+mj-lt"/>
              <a:ea typeface="+mj-ea"/>
              <a:cs typeface="+mj-cs"/>
            </a:endParaRPr>
          </a:p>
        </p:txBody>
      </p:sp>
      <p:sp>
        <p:nvSpPr>
          <p:cNvPr id="5" name="Подзаголовок 2"/>
          <p:cNvSpPr txBox="1">
            <a:spLocks/>
          </p:cNvSpPr>
          <p:nvPr/>
        </p:nvSpPr>
        <p:spPr>
          <a:xfrm>
            <a:off x="3857620" y="1500181"/>
            <a:ext cx="3429024" cy="1178727"/>
          </a:xfrm>
          <a:prstGeom prst="rect">
            <a:avLst/>
          </a:prstGeom>
        </p:spPr>
        <p:txBody>
          <a:bodyPr vert="horz" lIns="91440" tIns="45720" rIns="91440" bIns="45720" numCol="1"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0847674"/>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1475</TotalTime>
  <Words>922</Words>
  <Application>Microsoft Office PowerPoint</Application>
  <PresentationFormat>Экран (16:9)</PresentationFormat>
  <Paragraphs>108</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PT Sans</vt:lpstr>
      <vt:lpstr>Times New Roman</vt:lpstr>
      <vt:lpstr>Тема Office</vt:lpstr>
      <vt:lpstr>Практика применения Федерального закона №372-ФЗ. Основные коллизии, выявленные в процессе реализации Федерального закона №372-ФЗ</vt:lpstr>
      <vt:lpstr>ОСНОВНЫЕ ЭТАПЫ РЕАЛИЗАЦИИ ФЕДЕРАЛЬНОГО ЗАКОНА № 372-ФЗ</vt:lpstr>
      <vt:lpstr>ОСНОВНЫЕ ЭТАПЫ РЕАЛИЗАЦИИ ФЕДЕРАЛЬНОГО ЗАКОНА № 372-ФЗ</vt:lpstr>
      <vt:lpstr>ОСНОВНЫЕ ЭТАПЫ РЕАЛИЗАЦИИ ФЕДЕРАЛЬНОГО ЗАКОНА № 372-ФЗ</vt:lpstr>
      <vt:lpstr>ОСНОВНЫЕ ЭТАПЫ РЕАЛИЗАЦИИ ФЕДЕРАЛЬНОГО ЗАКОНА № 372-ФЗ</vt:lpstr>
      <vt:lpstr>ОСНОВНЫЕ ЭТАПЫ РЕАЛИЗАЦИИ ФЕДЕРАЛЬНОГО ЗАКОНА № 372-ФЗ</vt:lpstr>
      <vt:lpstr>ОСНОВНЫЕ ЭТАПЫ РЕАЛИЗАЦИИ ФЕДЕРАЛЬНОГО ЗАКОНА № 372-ФЗ</vt:lpstr>
      <vt:lpstr>Предлагаемые поправки  к Федеральному закону № 372-ФЗ</vt:lpstr>
      <vt:lpstr>Предлагаемые поправки  к Федеральному закону № 372-ФЗ</vt:lpstr>
      <vt:lpstr>ОСНОВНЫЕ ЭТАПЫ РЕАЛИЗАЦИИ ФЕДЕРАЛЬНОГО ЗАКОНА № 372-ФЗ</vt:lpstr>
      <vt:lpstr>Презентация PowerPoint</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Титульный лист</dc:title>
  <dc:creator>User</dc:creator>
  <cp:lastModifiedBy>Ковнер Роман Александрович</cp:lastModifiedBy>
  <cp:revision>112</cp:revision>
  <dcterms:created xsi:type="dcterms:W3CDTF">2014-01-27T12:22:47Z</dcterms:created>
  <dcterms:modified xsi:type="dcterms:W3CDTF">2016-12-14T14:50:26Z</dcterms:modified>
</cp:coreProperties>
</file>