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7" r:id="rId2"/>
    <p:sldId id="26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94643" autoAdjust="0"/>
  </p:normalViewPr>
  <p:slideViewPr>
    <p:cSldViewPr>
      <p:cViewPr varScale="1">
        <p:scale>
          <a:sx n="145" d="100"/>
          <a:sy n="145" d="100"/>
        </p:scale>
        <p:origin x="24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809D-7802-4C70-BAFA-438A166AC3D8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E7D-F1E0-47E1-AA92-195FE0E0B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97819"/>
            <a:ext cx="8496944" cy="1102519"/>
          </a:xfrm>
        </p:spPr>
        <p:txBody>
          <a:bodyPr anchor="t"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«УЧАСТИЕ ЧЛЕНОВ САМОРЕГУЛИРУЕМЫХ ОРГАНИЗАЦИЙ В ОБЛАСТИ СТРОИТЕЛЬСТВА В ЗАКЛЮЧЕНИИ ДОГОВОРОВ С ИСПОЛЬЗОВАНИЕМ КОНКУРЕНТНЫХ СПОСОБОВ.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ОТВЕТСТВЕННОСТЬ И КОНТРОЛЬ ЗА ИСПОЛНЕНИЕМ»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859782"/>
            <a:ext cx="7920880" cy="702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Автор: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Илюнина Юлия Александровна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Член Совета НОПРИЗ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Председатель Комитета по саморегулированию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ea typeface="+mj-ea"/>
                <a:cs typeface="+mj-cs"/>
              </a:rPr>
              <a:t>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059582"/>
            <a:ext cx="8507288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i="1" smtClean="0">
                <a:solidFill>
                  <a:srgbClr val="C00000"/>
                </a:solidFill>
              </a:rPr>
              <a:t>Права саморегулируемой организации в целях обеспечения </a:t>
            </a:r>
            <a:br>
              <a:rPr lang="ru-RU" sz="6000" b="1" i="1" smtClean="0">
                <a:solidFill>
                  <a:srgbClr val="C00000"/>
                </a:solidFill>
              </a:rPr>
            </a:br>
            <a:r>
              <a:rPr lang="ru-RU" sz="6000" b="1" i="1" smtClean="0">
                <a:solidFill>
                  <a:srgbClr val="C00000"/>
                </a:solidFill>
              </a:rPr>
              <a:t>законных интересов членов</a:t>
            </a:r>
            <a:br>
              <a:rPr lang="ru-RU" sz="6000" b="1" i="1" smtClean="0">
                <a:solidFill>
                  <a:srgbClr val="C00000"/>
                </a:solidFill>
              </a:rPr>
            </a:br>
            <a:endParaRPr lang="ru-RU" sz="6000" b="1" i="1" smtClean="0">
              <a:solidFill>
                <a:srgbClr val="C00000"/>
              </a:solidFill>
            </a:endParaRPr>
          </a:p>
          <a:p>
            <a:pPr>
              <a:lnSpc>
                <a:spcPts val="1460"/>
              </a:lnSpc>
            </a:pPr>
            <a:r>
              <a:rPr lang="ru-RU" sz="5200" b="1" smtClean="0">
                <a:solidFill>
                  <a:srgbClr val="C00000"/>
                </a:solidFill>
              </a:rPr>
              <a:t>         *</a:t>
            </a:r>
            <a:r>
              <a:rPr lang="ru-RU" sz="5200" b="1" i="1" smtClean="0">
                <a:solidFill>
                  <a:srgbClr val="C00000"/>
                </a:solidFill>
              </a:rPr>
              <a:t>   </a:t>
            </a: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>подавать иски и участвовать в качестве лица, участвующего в деле при рассмотрении судебных споров о</a:t>
            </a:r>
            <a:b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> неисполнении или ненадлежащем исполнении обязательств по Договорам подряда</a:t>
            </a:r>
            <a:r>
              <a:rPr lang="en-US" sz="5200" b="1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200" b="1" smtClean="0">
                <a:solidFill>
                  <a:srgbClr val="C00000"/>
                </a:solidFill>
              </a:rPr>
              <a:t>*</a:t>
            </a: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>   право осуществлять Общественный контроль в сфере закупок, в т.ч.</a:t>
            </a:r>
            <a:b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5200" b="1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460"/>
              </a:lnSpc>
              <a:buFontTx/>
              <a:buChar char="-"/>
            </a:pPr>
            <a:r>
              <a:rPr lang="ru-RU" sz="5200" b="1" smtClean="0">
                <a:solidFill>
                  <a:schemeClr val="accent1">
                    <a:lumMod val="75000"/>
                  </a:schemeClr>
                </a:solidFill>
              </a:rPr>
              <a:t>направлять Заказчикам запросы о представлении информации об осуществлении закупок и о ходе исполнения контрактов</a:t>
            </a:r>
            <a:r>
              <a:rPr lang="en-US" sz="5200" b="1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5200" b="1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460"/>
              </a:lnSpc>
              <a:buFontTx/>
              <a:buChar char="-"/>
            </a:pP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>осуществлять независимый мониторинг закупок и оценку эффективности закупок и результатов исполнения контрактов в части их соответствия требованиям Федерального закона № 44-ФЗ</a:t>
            </a:r>
            <a:r>
              <a:rPr lang="en-US" sz="5200" b="1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5200" b="1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460"/>
              </a:lnSpc>
            </a:pPr>
            <a:r>
              <a:rPr lang="ru-RU" sz="520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5200" b="1" smtClean="0">
                <a:solidFill>
                  <a:schemeClr val="accent1">
                    <a:lumMod val="75000"/>
                  </a:schemeClr>
                </a:solidFill>
              </a:rPr>
              <a:t>        подавать жалобы, которые рассматриваются в ускоренном прядке, на нарушающие права и законные интересы участника закупки действия или бездействия Заказчика</a:t>
            </a:r>
            <a:r>
              <a:rPr lang="en-US" sz="5200" b="1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5200" b="1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460"/>
              </a:lnSpc>
              <a:buFontTx/>
              <a:buChar char="-"/>
            </a:pPr>
            <a:r>
              <a:rPr lang="ru-RU" sz="5200" b="1" smtClean="0">
                <a:solidFill>
                  <a:schemeClr val="tx2">
                    <a:lumMod val="75000"/>
                  </a:schemeClr>
                </a:solidFill>
              </a:rPr>
              <a:t>обращаться от своего имени в правоохранительные органы в случаях выявления признаков состава преступления в действиях или бездействиях Заказчика</a:t>
            </a:r>
            <a:r>
              <a:rPr lang="en-US" sz="5200" b="1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5200" b="1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460"/>
              </a:lnSpc>
              <a:buFontTx/>
              <a:buChar char="-"/>
            </a:pPr>
            <a:r>
              <a:rPr lang="ru-RU" sz="5200" b="1" smtClean="0">
                <a:solidFill>
                  <a:schemeClr val="accent1">
                    <a:lumMod val="75000"/>
                  </a:schemeClr>
                </a:solidFill>
              </a:rPr>
              <a:t>обращаться в суд в защиту нарушенных или оспариваемых прав и законных  интересов группы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980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246" y="1419622"/>
            <a:ext cx="8438234" cy="2961780"/>
          </a:xfrm>
        </p:spPr>
        <p:txBody>
          <a:bodyPr numCol="1">
            <a:noAutofit/>
          </a:bodyPr>
          <a:lstStyle/>
          <a:p>
            <a:pPr algn="l"/>
            <a:endParaRPr lang="en-US" sz="1600" dirty="0" smtClean="0"/>
          </a:p>
          <a:p>
            <a:pPr algn="l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- Гражданский кодекс РФ, Градостроительный кодекс РФ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- Федеральный закон № 44-ФЗ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«О контрактной системе в сфере закупок товаров, работ, услуг для обеспечения государственных и муниципальных нужд»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закон № 223-ФЗ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«О закупках товаров, работ, услуг отдельными видами юридических лиц»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РФ от 01.07.2016 № 615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"О порядке привлечения подрядных организаций для оказания услуг и (или) выполнения работ по капитальному ремонту общего имущества в многоквартирном доме и порядке осуществления закупок товаров, работ, услуг в целях выполнения функций специализированной некоммерческой организации, осуществляющей деятельность, направленную на обеспечение проведения капитального ремонта общего имущества в многоквартирных домах“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algn="l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Распоряжение Правительства РФ от 21.03.2016 № 471-р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(ред. от 10.08.2016) «О перечне товаров, работ, услуг, в случае осуществления закупок которых заказчик обязан проводить аукцион в электронной форме (электронный аукцион)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Иные случаи, когда в соответствии с законом для заключения договоров подряда необходимо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использовать конкурентные способы определения поставщиков.</a:t>
            </a:r>
          </a:p>
          <a:p>
            <a:pPr marL="514350" indent="-514350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64712"/>
            <a:ext cx="6286544" cy="64294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НОРМАТИВНО-ПРАВОВЫЕ АКТЫ, РЕГЛАМЕНТИРУЮЩИЕ КОНКУРЕНТНЫЕ СПОСОБЫ ОПРЕДЕЛЕНИЯ ПОДРЯДЧИКОВ</a:t>
            </a:r>
            <a:endParaRPr lang="ru-RU" sz="18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246" y="1059582"/>
            <a:ext cx="8438234" cy="3321820"/>
          </a:xfrm>
        </p:spPr>
        <p:txBody>
          <a:bodyPr numCol="1">
            <a:noAutofit/>
          </a:bodyPr>
          <a:lstStyle/>
          <a:p>
            <a:pPr marL="342900" lvl="0" indent="-342900" algn="l"/>
            <a:r>
              <a:rPr lang="ru-RU" sz="1700" b="1" i="1" dirty="0" smtClean="0">
                <a:solidFill>
                  <a:srgbClr val="C00000"/>
                </a:solidFill>
              </a:rPr>
              <a:t>КОНКУРЕНТНЫЕ </a:t>
            </a:r>
            <a:r>
              <a:rPr lang="ru-RU" sz="1700" b="1" i="1" dirty="0">
                <a:solidFill>
                  <a:srgbClr val="C00000"/>
                </a:solidFill>
              </a:rPr>
              <a:t>СПОСОБЫ ОПРЕДЕЛЕНИЯ ПОСТАВЩИКОВ </a:t>
            </a:r>
          </a:p>
          <a:p>
            <a:pPr marL="342900" lvl="0" indent="-342900" algn="l"/>
            <a:r>
              <a:rPr lang="ru-RU" sz="1700" b="1" i="1" dirty="0">
                <a:solidFill>
                  <a:srgbClr val="C00000"/>
                </a:solidFill>
              </a:rPr>
              <a:t>(ПОДРЯДЧИКОВ, ИСПОЛНИТЕЛЕЙ) В СФЕРЕ СТРОИТЕЛЬСТВА </a:t>
            </a:r>
            <a:endParaRPr lang="ru-RU" sz="1700" b="1" dirty="0">
              <a:solidFill>
                <a:srgbClr val="C00000"/>
              </a:solidFill>
            </a:endParaRPr>
          </a:p>
          <a:p>
            <a:pPr marL="342900" lvl="0" indent="-342900" algn="l"/>
            <a:endParaRPr lang="ru-RU" sz="1700" b="1" dirty="0">
              <a:solidFill>
                <a:srgbClr val="C00000"/>
              </a:solidFill>
            </a:endParaRPr>
          </a:p>
          <a:p>
            <a:pPr marL="342900" lvl="0" indent="-342900" algn="l"/>
            <a:r>
              <a:rPr lang="ru-RU" sz="1700" b="1" dirty="0">
                <a:solidFill>
                  <a:srgbClr val="C00000"/>
                </a:solidFill>
              </a:rPr>
              <a:t>*</a:t>
            </a:r>
            <a:r>
              <a:rPr lang="ru-RU" sz="1700" b="1" dirty="0">
                <a:solidFill>
                  <a:srgbClr val="1F497D">
                    <a:lumMod val="75000"/>
                  </a:srgbClr>
                </a:solidFill>
              </a:rPr>
              <a:t> Конкурсы</a:t>
            </a:r>
            <a:r>
              <a:rPr lang="ru-RU" sz="1700" dirty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  <a:p>
            <a:pPr marL="342900" lvl="0" indent="-342900" algn="l"/>
            <a:r>
              <a:rPr lang="ru-RU" sz="1500" dirty="0">
                <a:solidFill>
                  <a:srgbClr val="1F497D">
                    <a:lumMod val="75000"/>
                  </a:srgbClr>
                </a:solidFill>
              </a:rPr>
              <a:t>        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 </a:t>
            </a:r>
            <a:br>
              <a:rPr lang="ru-RU" sz="1500" dirty="0">
                <a:solidFill>
                  <a:srgbClr val="1F497D">
                    <a:lumMod val="75000"/>
                  </a:srgbClr>
                </a:solidFill>
              </a:rPr>
            </a:b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  <a:p>
            <a:pPr marL="342900" lvl="0" indent="-342900" algn="l"/>
            <a:r>
              <a:rPr lang="ru-RU" sz="1700" b="1" dirty="0">
                <a:solidFill>
                  <a:srgbClr val="C00000"/>
                </a:solidFill>
              </a:rPr>
              <a:t>*</a:t>
            </a:r>
            <a:r>
              <a:rPr lang="ru-RU" sz="1700" b="1" dirty="0">
                <a:solidFill>
                  <a:srgbClr val="1F497D">
                    <a:lumMod val="75000"/>
                  </a:srgbClr>
                </a:solidFill>
              </a:rPr>
              <a:t> Аукционы</a:t>
            </a:r>
            <a:r>
              <a:rPr lang="ru-RU" sz="17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500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15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1500" dirty="0">
                <a:solidFill>
                  <a:srgbClr val="1F497D">
                    <a:lumMod val="75000"/>
                  </a:srgbClr>
                </a:solidFill>
              </a:rPr>
              <a:t>(электронный аукцион, закрытый аукцион)</a:t>
            </a:r>
            <a:br>
              <a:rPr lang="ru-RU" sz="1500" dirty="0">
                <a:solidFill>
                  <a:srgbClr val="1F497D">
                    <a:lumMod val="75000"/>
                  </a:srgbClr>
                </a:solidFill>
              </a:rPr>
            </a:b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  <a:p>
            <a:pPr marL="342900" lvl="0" indent="-342900" algn="l"/>
            <a:r>
              <a:rPr lang="ru-RU" sz="1700" b="1" dirty="0">
                <a:solidFill>
                  <a:srgbClr val="C00000"/>
                </a:solidFill>
              </a:rPr>
              <a:t>*</a:t>
            </a:r>
            <a:r>
              <a:rPr lang="ru-RU" sz="1700" b="1" dirty="0">
                <a:solidFill>
                  <a:srgbClr val="1F497D">
                    <a:lumMod val="75000"/>
                  </a:srgbClr>
                </a:solidFill>
              </a:rPr>
              <a:t> Запрос котировок</a:t>
            </a:r>
            <a:br>
              <a:rPr lang="ru-RU" sz="1700" b="1" dirty="0">
                <a:solidFill>
                  <a:srgbClr val="1F497D">
                    <a:lumMod val="75000"/>
                  </a:srgbClr>
                </a:solidFill>
              </a:rPr>
            </a:br>
            <a:endParaRPr lang="ru-RU" sz="1700" b="1" dirty="0">
              <a:solidFill>
                <a:srgbClr val="1F497D">
                  <a:lumMod val="75000"/>
                </a:srgbClr>
              </a:solidFill>
            </a:endParaRPr>
          </a:p>
          <a:p>
            <a:pPr marL="342900" lvl="0" indent="-342900" algn="l"/>
            <a:r>
              <a:rPr lang="ru-RU" sz="1700" b="1" dirty="0">
                <a:solidFill>
                  <a:srgbClr val="C00000"/>
                </a:solidFill>
              </a:rPr>
              <a:t>*</a:t>
            </a:r>
            <a:r>
              <a:rPr lang="ru-RU" sz="1700" b="1" dirty="0">
                <a:solidFill>
                  <a:srgbClr val="1F497D">
                    <a:lumMod val="75000"/>
                  </a:srgbClr>
                </a:solidFill>
              </a:rPr>
              <a:t> Запрос предложений</a:t>
            </a:r>
            <a:endParaRPr lang="ru-RU" sz="1500" dirty="0">
              <a:solidFill>
                <a:prstClr val="black"/>
              </a:solidFill>
            </a:endParaRPr>
          </a:p>
          <a:p>
            <a:pPr marL="514350" indent="-514350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67814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i="1" smtClean="0">
                <a:solidFill>
                  <a:srgbClr val="C00000"/>
                </a:solidFill>
              </a:rPr>
              <a:t>ДОГОВОРА ПОДРЯДА НА ИНЖЕНЕРНО-ИЗЫСКАТЕЛЬНЫЕ И ПРОЕКТНЫЕ РАБОТЫ</a:t>
            </a:r>
            <a:endParaRPr lang="ru-RU" sz="1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723246"/>
          <a:ext cx="748883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Зона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ответственности</a:t>
                      </a:r>
                    </a:p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Зона ответственности</a:t>
                      </a:r>
                      <a:b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подрядчика</a:t>
                      </a:r>
                      <a:endParaRPr lang="ru-RU" dirty="0"/>
                    </a:p>
                  </a:txBody>
                  <a:tcPr/>
                </a:tc>
              </a:tr>
              <a:tr h="12688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Исходные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данные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/>
                </a:tc>
              </a:tr>
              <a:tr h="126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технической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технической документации</a:t>
                      </a:r>
                      <a:endParaRPr lang="ru-RU" dirty="0"/>
                    </a:p>
                  </a:txBody>
                  <a:tcPr/>
                </a:tc>
              </a:tr>
              <a:tr h="126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Приемка и оплата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5115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12149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Взаимные обязательства сторон строительного договора подряда</a:t>
            </a:r>
          </a:p>
          <a:p>
            <a:pPr>
              <a:lnSpc>
                <a:spcPts val="15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обусловлены их зонами ответственности, которые следуют из положений</a:t>
            </a:r>
          </a:p>
          <a:p>
            <a:pPr>
              <a:lnSpc>
                <a:spcPts val="1500"/>
              </a:lnSpc>
            </a:pPr>
            <a:r>
              <a:rPr lang="ru-RU" sz="1800" b="1" i="1" smtClean="0">
                <a:solidFill>
                  <a:srgbClr val="C00000"/>
                </a:solidFill>
              </a:rPr>
              <a:t>гл. 37 «Подряд» ГК РФ: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995686"/>
          <a:ext cx="799288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68696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Зона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ответственности</a:t>
                      </a:r>
                    </a:p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заказчика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Зона ответственности</a:t>
                      </a:r>
                      <a:b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подрядчика</a:t>
                      </a:r>
                      <a:endParaRPr lang="ru-RU" dirty="0"/>
                    </a:p>
                  </a:txBody>
                  <a:tcPr/>
                </a:tc>
              </a:tr>
              <a:tr h="33380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Строительная площадка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/>
                </a:tc>
              </a:tr>
              <a:tr h="33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Разрешение на строительство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</a:t>
                      </a:r>
                      <a:endParaRPr lang="ru-RU" dirty="0"/>
                    </a:p>
                  </a:txBody>
                  <a:tcPr/>
                </a:tc>
              </a:tr>
              <a:tr h="33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Техническая документация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работ</a:t>
                      </a:r>
                      <a:endParaRPr lang="ru-RU" dirty="0"/>
                    </a:p>
                  </a:txBody>
                  <a:tcPr/>
                </a:tc>
              </a:tr>
              <a:tr h="33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Приемка и оплата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Субподрядчики</a:t>
                      </a:r>
                      <a:endParaRPr lang="ru-RU" dirty="0"/>
                    </a:p>
                  </a:txBody>
                  <a:tcPr/>
                </a:tc>
              </a:tr>
              <a:tr h="33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за строительством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37704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059582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i="1" dirty="0" smtClean="0">
                <a:solidFill>
                  <a:srgbClr val="C00000"/>
                </a:solidFill>
              </a:rPr>
              <a:t>Имущественная ответственность СРО по обязательствам своих</a:t>
            </a:r>
            <a:br>
              <a:rPr lang="ru-RU" sz="3500" b="1" i="1" dirty="0" smtClean="0">
                <a:solidFill>
                  <a:srgbClr val="C00000"/>
                </a:solidFill>
              </a:rPr>
            </a:br>
            <a:r>
              <a:rPr lang="ru-RU" sz="3500" b="1" i="1" dirty="0" smtClean="0">
                <a:solidFill>
                  <a:srgbClr val="C00000"/>
                </a:solidFill>
              </a:rPr>
              <a:t>членов за исполнение договоров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i="1" dirty="0" smtClean="0">
              <a:solidFill>
                <a:srgbClr val="C00000"/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       Формирование компенсационного фонда обеспечения договорных обязательств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(Компенсационный фонд ОДО)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       Возможность страхования риска ответственности за нарушение членами СРО условий договора подряда.</a:t>
            </a:r>
          </a:p>
          <a:p>
            <a:pPr algn="l"/>
            <a:endParaRPr lang="ru-RU" dirty="0" smtClean="0"/>
          </a:p>
          <a:p>
            <a:r>
              <a:rPr lang="ru-RU" dirty="0" smtClean="0"/>
              <a:t> </a:t>
            </a:r>
            <a:r>
              <a:rPr lang="ru-RU" sz="3500" b="1" i="1" dirty="0" smtClean="0">
                <a:solidFill>
                  <a:srgbClr val="C00000"/>
                </a:solidFill>
              </a:rPr>
              <a:t>Особенности возмещения ущерба, причиненного вследствие неисполнения</a:t>
            </a:r>
          </a:p>
          <a:p>
            <a:r>
              <a:rPr lang="ru-RU" sz="3500" b="1" i="1" dirty="0" smtClean="0">
                <a:solidFill>
                  <a:srgbClr val="C00000"/>
                </a:solidFill>
              </a:rPr>
              <a:t>или ненадлежащего исполнения договоров подряда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i="1" dirty="0" smtClean="0">
              <a:solidFill>
                <a:srgbClr val="C00000"/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      Судебный порядок взыскания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      Субсидиарная ответственность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      Возмещение только реального ущерба и штрафов по договору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       Предел выплат  – 25 % от компенсационного фонда ОДО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709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987574"/>
            <a:ext cx="88569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Минимальный размер взноса в компенсационный фонд Обеспечения Договорных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обязательств на одного члена саморегулируемой организации в области строительства, инженерных </a:t>
            </a:r>
            <a:r>
              <a:rPr lang="ru-RU" sz="1400" b="1" i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изысканий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архитектурно-строительного проектирования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707654"/>
            <a:ext cx="86409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Компенсационный Фонд обеспечения договорных обязательств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строительства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007134"/>
          <a:ext cx="8784976" cy="12846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41389"/>
                <a:gridCol w="3221657"/>
                <a:gridCol w="2321930"/>
              </a:tblGrid>
              <a:tr h="294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Взнос </a:t>
                      </a:r>
                      <a:r>
                        <a:rPr lang="ru-RU" sz="1200" b="1" dirty="0" smtClean="0"/>
                        <a:t>в </a:t>
                      </a:r>
                      <a:r>
                        <a:rPr lang="ru-RU" sz="1200" b="1" dirty="0"/>
                        <a:t>компенсационный </a:t>
                      </a:r>
                      <a:r>
                        <a:rPr lang="ru-RU" sz="1200" b="1" dirty="0" smtClean="0"/>
                        <a:t>фонд обеспечения договорных </a:t>
                      </a:r>
                      <a:r>
                        <a:rPr lang="ru-RU" sz="1200" b="1" dirty="0"/>
                        <a:t>обязательств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Предельный </a:t>
                      </a:r>
                      <a:r>
                        <a:rPr lang="ru-RU" sz="1200" b="1" dirty="0" smtClean="0"/>
                        <a:t>размер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обязательств</a:t>
                      </a:r>
                      <a:r>
                        <a:rPr lang="ru-RU" sz="1200" b="1" dirty="0"/>
                        <a:t/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по договорам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Уровень ответственности члена саморегулируемой </a:t>
                      </a:r>
                      <a:r>
                        <a:rPr lang="ru-RU" sz="1200" b="1" dirty="0" smtClean="0"/>
                        <a:t>организации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184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200    тыс.руб.</a:t>
                      </a:r>
                      <a:endParaRPr lang="ru-RU" sz="9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Не превышает 60 млн. руб. </a:t>
                      </a:r>
                      <a:endParaRPr lang="ru-RU" sz="9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Первый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184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2 млн. 500 тыс.руб.</a:t>
                      </a:r>
                      <a:endParaRPr lang="ru-RU" sz="9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Не превышает 500 млн. руб.</a:t>
                      </a:r>
                      <a:endParaRPr lang="ru-RU" sz="9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Второй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184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 млн.500 тыс. руб.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 превышает 3 млрд.руб.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Третий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184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7 млн.руб.</a:t>
                      </a:r>
                      <a:endParaRPr lang="ru-RU" sz="9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 превышает 10 млрд.руб.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Четвертый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57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25 млн.руб.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Составляет 10 млрд.руб. </a:t>
                      </a:r>
                      <a:r>
                        <a:rPr lang="ru-RU" sz="1200" b="1" dirty="0" smtClean="0"/>
                        <a:t>и </a:t>
                      </a:r>
                      <a:r>
                        <a:rPr lang="ru-RU" sz="1200" b="1" dirty="0"/>
                        <a:t>более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Пятый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3389635"/>
            <a:ext cx="60039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Компенсационный Фонд обеспечения договорных обязательств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инженерных изысканий и архитектурно-строительного проектирования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32107"/>
              </p:ext>
            </p:extLst>
          </p:nvPr>
        </p:nvGraphicFramePr>
        <p:xfrm>
          <a:off x="179512" y="3951515"/>
          <a:ext cx="8784976" cy="10972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69334"/>
                <a:gridCol w="3393712"/>
                <a:gridCol w="2321930"/>
              </a:tblGrid>
              <a:tr h="94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Взнос </a:t>
                      </a:r>
                      <a:r>
                        <a:rPr lang="ru-RU" sz="1200" b="1" dirty="0" smtClean="0"/>
                        <a:t>в </a:t>
                      </a:r>
                      <a:r>
                        <a:rPr lang="ru-RU" sz="1200" b="1" dirty="0"/>
                        <a:t>компенсационный </a:t>
                      </a:r>
                      <a:r>
                        <a:rPr lang="ru-RU" sz="1200" b="1" dirty="0" smtClean="0"/>
                        <a:t>фонд </a:t>
                      </a:r>
                      <a:endParaRPr lang="ru-RU" sz="9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Обеспечения договорных </a:t>
                      </a:r>
                      <a:r>
                        <a:rPr lang="ru-RU" sz="1200" b="1" dirty="0"/>
                        <a:t>обязательств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Предельный размер </a:t>
                      </a:r>
                      <a:r>
                        <a:rPr lang="ru-RU" sz="1200" b="1" dirty="0" smtClean="0"/>
                        <a:t>обязательств</a:t>
                      </a:r>
                      <a:r>
                        <a:rPr lang="ru-RU" sz="1200" b="1" dirty="0"/>
                        <a:t/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по договорам</a:t>
                      </a:r>
                      <a:endParaRPr lang="ru-RU" sz="9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Уровень ответственности члена </a:t>
                      </a:r>
                      <a:r>
                        <a:rPr lang="ru-RU" sz="1200" b="1" dirty="0" smtClean="0"/>
                        <a:t>саморегулируемой организации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5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150    тыс.руб.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 превышает 25 млн. руб. 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Первый</a:t>
                      </a:r>
                      <a:endParaRPr lang="ru-RU" sz="12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5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350 тыс.руб.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 превышает 50 млн. руб.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Второй</a:t>
                      </a:r>
                      <a:endParaRPr lang="ru-RU" sz="12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54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2 млн.500 тыс. руб.</a:t>
                      </a:r>
                      <a:endParaRPr lang="ru-RU" sz="12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Не превышает 300 млн.руб.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Третий</a:t>
                      </a:r>
                      <a:endParaRPr lang="ru-RU" sz="1200" b="1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  <a:tr h="108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3 млн.500 тыс. руб.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Составляет 300 млн. руб. </a:t>
                      </a:r>
                      <a:r>
                        <a:rPr lang="ru-RU" sz="1200" b="1" dirty="0" smtClean="0"/>
                        <a:t>и </a:t>
                      </a:r>
                      <a:r>
                        <a:rPr lang="ru-RU" sz="1200" b="1" dirty="0"/>
                        <a:t>более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Четвертый</a:t>
                      </a:r>
                      <a:endParaRPr lang="ru-RU" sz="1200" b="1" dirty="0">
                        <a:latin typeface="Arial"/>
                        <a:ea typeface="Times New Roman"/>
                      </a:endParaRPr>
                    </a:p>
                  </a:txBody>
                  <a:tcPr marL="59147" marR="591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66658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200151"/>
            <a:ext cx="8712968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800" b="1" i="1" smtClean="0">
                <a:solidFill>
                  <a:srgbClr val="C00000"/>
                </a:solidFill>
              </a:rPr>
              <a:t>Контроль саморегулируемой организации за деятельностью членов, </a:t>
            </a:r>
            <a:r>
              <a:rPr lang="en-US" sz="3800" b="1" i="1" smtClean="0">
                <a:solidFill>
                  <a:srgbClr val="C00000"/>
                </a:solidFill>
              </a:rPr>
              <a:t/>
            </a:r>
            <a:br>
              <a:rPr lang="en-US" sz="3800" b="1" i="1" smtClean="0">
                <a:solidFill>
                  <a:srgbClr val="C00000"/>
                </a:solidFill>
              </a:rPr>
            </a:br>
            <a:r>
              <a:rPr lang="ru-RU" sz="3800" b="1" i="1" smtClean="0">
                <a:solidFill>
                  <a:srgbClr val="C00000"/>
                </a:solidFill>
              </a:rPr>
              <a:t>заключающих договора на конкурентной основе:</a:t>
            </a:r>
          </a:p>
          <a:p>
            <a:pPr algn="just"/>
            <a:endParaRPr lang="ru-RU" sz="3600" b="1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smtClean="0">
                <a:solidFill>
                  <a:srgbClr val="C00000"/>
                </a:solidFill>
              </a:rPr>
              <a:t>*</a:t>
            </a:r>
            <a:r>
              <a:rPr lang="ru-RU" b="1" smtClean="0">
                <a:solidFill>
                  <a:schemeClr val="bg1"/>
                </a:solidFill>
              </a:rPr>
              <a:t>   </a:t>
            </a:r>
            <a:r>
              <a:rPr lang="en-US" b="1" smtClean="0">
                <a:solidFill>
                  <a:schemeClr val="bg1"/>
                </a:solidFill>
              </a:rPr>
              <a:t>        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контроль за исполнением членами обязательств по договорам подряда, заключенным </a:t>
            </a:r>
            <a: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на конкурентной  основе, осуществляется саморегулируемой организацией в форме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400" b="1" i="1" smtClean="0">
                <a:solidFill>
                  <a:schemeClr val="tx2">
                    <a:lumMod val="75000"/>
                  </a:schemeClr>
                </a:solidFill>
              </a:rPr>
              <a:t>проверки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, проводимой не реже чем один раз в год.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smtClean="0">
                <a:solidFill>
                  <a:srgbClr val="C00000"/>
                </a:solidFill>
              </a:rPr>
              <a:t>* </a:t>
            </a:r>
            <a:r>
              <a:rPr lang="en-US" b="1" smtClean="0">
                <a:solidFill>
                  <a:srgbClr val="C00000"/>
                </a:solidFill>
              </a:rPr>
              <a:t>          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саморегулируемая организация в течении 2-х недель с</a:t>
            </a:r>
            <a: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момента получения уведомления </a:t>
            </a:r>
            <a: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400" b="1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и документов, подтверждающих фактический совокупный объем обязательств  по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    договорам подряда, заключенным членом СРО в течении отчетного года проводит в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    отношении такого члена проверку соответствия фактического совокупного размера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    обязательств по договорам подряда, предельному размеру обязательств, исходя из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    которого был внесен взнос в компенсационный фонд.</a:t>
            </a:r>
            <a:endParaRPr lang="ru-RU" b="1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751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200151"/>
            <a:ext cx="843528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800" b="1" i="1" smtClean="0">
                <a:solidFill>
                  <a:srgbClr val="C00000"/>
                </a:solidFill>
              </a:rPr>
              <a:t>Обязанность члена саморегулируемой организации в области строительства, заключившего договора на конкурентной основе:</a:t>
            </a:r>
            <a:r>
              <a:rPr lang="ru-RU" sz="2800" b="1" i="1" smtClean="0">
                <a:solidFill>
                  <a:srgbClr val="C00000"/>
                </a:solidFill>
              </a:rPr>
              <a:t/>
            </a:r>
            <a:br>
              <a:rPr lang="ru-RU" sz="2800" b="1" i="1" smtClean="0">
                <a:solidFill>
                  <a:srgbClr val="C00000"/>
                </a:solidFill>
              </a:rPr>
            </a:br>
            <a:r>
              <a:rPr lang="ru-RU" sz="2800" b="1" i="1" smtClean="0">
                <a:solidFill>
                  <a:srgbClr val="C00000"/>
                </a:solidFill>
              </a:rPr>
              <a:t/>
            </a:r>
            <a:br>
              <a:rPr lang="ru-RU" sz="2800" b="1" i="1" smtClean="0">
                <a:solidFill>
                  <a:srgbClr val="C00000"/>
                </a:solidFill>
              </a:rPr>
            </a:br>
            <a:r>
              <a:rPr lang="ru-RU" sz="2800" b="1" i="1" smtClean="0">
                <a:solidFill>
                  <a:srgbClr val="C00000"/>
                </a:solidFill>
              </a:rPr>
              <a:t/>
            </a:r>
            <a:br>
              <a:rPr lang="ru-RU" sz="2800" b="1" i="1" smtClean="0">
                <a:solidFill>
                  <a:srgbClr val="C00000"/>
                </a:solidFill>
              </a:rPr>
            </a:br>
            <a:endParaRPr lang="ru-RU" sz="2800" b="1" i="1" smtClean="0">
              <a:solidFill>
                <a:srgbClr val="C00000"/>
              </a:solidFill>
            </a:endParaRPr>
          </a:p>
          <a:p>
            <a:r>
              <a:rPr lang="ru-RU" b="1" smtClean="0">
                <a:solidFill>
                  <a:srgbClr val="C00000"/>
                </a:solidFill>
              </a:rPr>
              <a:t>*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уведомить СРО до 1 марта года, следующего за отчетным, о фактическом совокупном  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объеме размере обязательств  по заключенным договорам на подготовку проектной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документации, инженерных изысканий, строительного подряда в  течение года;</a:t>
            </a:r>
          </a:p>
          <a:p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400" b="1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400" b="1" smtClean="0">
                <a:solidFill>
                  <a:srgbClr val="C00000"/>
                </a:solidFill>
              </a:rPr>
              <a:t>*</a:t>
            </a: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     внести дополнительный взнос в компенсационный фонд обеспечения договорных  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обязательств, в случае превышения совокупного объема размера обязательств </a:t>
            </a:r>
            <a:b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b="1" smtClean="0">
                <a:solidFill>
                  <a:schemeClr val="tx2">
                    <a:lumMod val="75000"/>
                  </a:schemeClr>
                </a:solidFill>
              </a:rPr>
              <a:t> заявленному ранее уровня ответственности.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28140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364</Words>
  <Application>Microsoft Office PowerPoint</Application>
  <PresentationFormat>Экран (16:9)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Sans</vt:lpstr>
      <vt:lpstr>Times New Roman</vt:lpstr>
      <vt:lpstr>Тема Office</vt:lpstr>
      <vt:lpstr>«УЧАСТИЕ ЧЛЕНОВ САМОРЕГУЛИРУЕМЫХ ОРГАНИЗАЦИЙ В ОБЛАСТИ СТРОИТЕЛЬСТВА В ЗАКЛЮЧЕНИИ ДОГОВОРОВ С ИСПОЛЬЗОВАНИЕМ КОНКУРЕНТНЫХ СПОСОБОВ.  ОТВЕТСТВЕННОСТЬ И КОНТРОЛЬ ЗА ИСПОЛНЕНИЕМ»</vt:lpstr>
      <vt:lpstr>НОРМАТИВНО-ПРАВОВЫЕ АКТЫ, РЕГЛАМЕНТИРУЮЩИЕ КОНКУРЕНТНЫЕ СПОСОБЫ ОПРЕДЕЛЕНИЯ ПОДРЯДЧИКОВ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Ковнер Роман Александрович</cp:lastModifiedBy>
  <cp:revision>103</cp:revision>
  <dcterms:created xsi:type="dcterms:W3CDTF">2014-01-27T12:22:47Z</dcterms:created>
  <dcterms:modified xsi:type="dcterms:W3CDTF">2016-12-13T05:58:05Z</dcterms:modified>
</cp:coreProperties>
</file>