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290" r:id="rId4"/>
    <p:sldId id="285" r:id="rId5"/>
    <p:sldId id="292" r:id="rId6"/>
    <p:sldId id="268" r:id="rId7"/>
    <p:sldId id="260" r:id="rId8"/>
    <p:sldId id="288" r:id="rId9"/>
    <p:sldId id="283" r:id="rId10"/>
    <p:sldId id="284" r:id="rId11"/>
    <p:sldId id="282" r:id="rId12"/>
    <p:sldId id="261" r:id="rId13"/>
    <p:sldId id="281" r:id="rId14"/>
    <p:sldId id="274" r:id="rId15"/>
    <p:sldId id="291" r:id="rId16"/>
    <p:sldId id="278" r:id="rId17"/>
    <p:sldId id="271" r:id="rId18"/>
    <p:sldId id="279" r:id="rId19"/>
    <p:sldId id="280" r:id="rId20"/>
    <p:sldId id="265" r:id="rId21"/>
    <p:sldId id="266" r:id="rId22"/>
    <p:sldId id="267" r:id="rId23"/>
    <p:sldId id="272" r:id="rId24"/>
    <p:sldId id="293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EF5C7-A4F2-524F-B7B0-601E4FB8982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19E07-0617-0D4D-B60B-B4D28C4F3E06}">
      <dgm:prSet phldrT="[Текст]" custT="1"/>
      <dgm:spPr/>
      <dgm:t>
        <a:bodyPr/>
        <a:lstStyle/>
        <a:p>
          <a:r>
            <a:rPr lang="ru-RU" sz="1600" dirty="0" smtClean="0"/>
            <a:t>Федеральный закон от 18.07.2011 № 223-ФЗ </a:t>
          </a:r>
          <a:br>
            <a:rPr lang="ru-RU" sz="1600" dirty="0" smtClean="0"/>
          </a:br>
          <a:r>
            <a:rPr lang="ru-RU" sz="1600" dirty="0" smtClean="0"/>
            <a:t>«О закупках товаров, работ, услуг отдельными видами юридических лиц»</a:t>
          </a:r>
          <a:endParaRPr lang="ru-RU" sz="1600" dirty="0"/>
        </a:p>
      </dgm:t>
    </dgm:pt>
    <dgm:pt modelId="{746BB126-456F-984E-9877-EE635A2618F6}" type="parTrans" cxnId="{8F72EAEB-7E88-E44F-93EE-689C1EEAF644}">
      <dgm:prSet/>
      <dgm:spPr/>
      <dgm:t>
        <a:bodyPr/>
        <a:lstStyle/>
        <a:p>
          <a:endParaRPr lang="ru-RU"/>
        </a:p>
      </dgm:t>
    </dgm:pt>
    <dgm:pt modelId="{0E54F032-F186-9342-8EF6-532611F724BC}" type="sibTrans" cxnId="{8F72EAEB-7E88-E44F-93EE-689C1EEAF644}">
      <dgm:prSet/>
      <dgm:spPr/>
      <dgm:t>
        <a:bodyPr/>
        <a:lstStyle/>
        <a:p>
          <a:endParaRPr lang="ru-RU"/>
        </a:p>
      </dgm:t>
    </dgm:pt>
    <dgm:pt modelId="{35BF9817-D17A-0C40-A6D4-7EF2114016CD}">
      <dgm:prSet phldrT="[Текст]" custT="1"/>
      <dgm:spPr/>
      <dgm:t>
        <a:bodyPr/>
        <a:lstStyle/>
        <a:p>
          <a:r>
            <a:rPr lang="ru-RU" sz="1600" dirty="0" smtClean="0"/>
            <a:t>Иные нормативные правовые акты</a:t>
          </a:r>
          <a:endParaRPr lang="ru-RU" sz="1600" dirty="0"/>
        </a:p>
      </dgm:t>
    </dgm:pt>
    <dgm:pt modelId="{BAD4A6CE-B86F-9745-B21C-211A031E4808}" type="parTrans" cxnId="{DF760C88-9F11-104E-B8E9-1B454E304C55}">
      <dgm:prSet/>
      <dgm:spPr/>
      <dgm:t>
        <a:bodyPr/>
        <a:lstStyle/>
        <a:p>
          <a:endParaRPr lang="ru-RU"/>
        </a:p>
      </dgm:t>
    </dgm:pt>
    <dgm:pt modelId="{064C518F-3AAF-834F-9D24-522A9C83E060}" type="sibTrans" cxnId="{DF760C88-9F11-104E-B8E9-1B454E304C55}">
      <dgm:prSet/>
      <dgm:spPr/>
      <dgm:t>
        <a:bodyPr/>
        <a:lstStyle/>
        <a:p>
          <a:pPr rtl="0"/>
          <a:endParaRPr lang="ru-RU"/>
        </a:p>
      </dgm:t>
    </dgm:pt>
    <dgm:pt modelId="{DDB51CD3-8E2B-6941-87AC-CE1B899F4698}">
      <dgm:prSet custT="1"/>
      <dgm:spPr/>
      <dgm:t>
        <a:bodyPr/>
        <a:lstStyle/>
        <a:p>
          <a:r>
            <a:rPr lang="ru-RU" sz="1500" dirty="0" smtClean="0"/>
            <a:t>конкурсы (открытый конкурс, конкурс с ограниченным участием, двухэтапный конкурс, закрытый конкурс, закрытый конкурс с ограниченным участием, закрытый двухэтапный конкурс)</a:t>
          </a:r>
          <a:endParaRPr lang="ru-RU" sz="1500" dirty="0"/>
        </a:p>
      </dgm:t>
    </dgm:pt>
    <dgm:pt modelId="{70829955-0A09-1946-9C74-D88B6243B99E}" type="parTrans" cxnId="{61A8FAE3-FE80-0948-AD8E-03553CD230D4}">
      <dgm:prSet/>
      <dgm:spPr/>
      <dgm:t>
        <a:bodyPr/>
        <a:lstStyle/>
        <a:p>
          <a:endParaRPr lang="ru-RU"/>
        </a:p>
      </dgm:t>
    </dgm:pt>
    <dgm:pt modelId="{0748FD74-A86E-FA41-9C87-3D7F8DA2EE61}" type="sibTrans" cxnId="{61A8FAE3-FE80-0948-AD8E-03553CD230D4}">
      <dgm:prSet/>
      <dgm:spPr/>
      <dgm:t>
        <a:bodyPr/>
        <a:lstStyle/>
        <a:p>
          <a:endParaRPr lang="ru-RU"/>
        </a:p>
      </dgm:t>
    </dgm:pt>
    <dgm:pt modelId="{16E43C2F-048E-8C4F-A8EE-F7545A86D7CA}">
      <dgm:prSet phldrT="[Текст]" custT="1"/>
      <dgm:spPr/>
      <dgm:t>
        <a:bodyPr/>
        <a:lstStyle/>
        <a:p>
          <a:r>
            <a:rPr lang="ru-RU" sz="1600" dirty="0" smtClean="0"/>
            <a:t>Федеральный закон от 05.04.2013 № 44-ФЗ </a:t>
          </a:r>
          <a:br>
            <a:rPr lang="ru-RU" sz="1600" dirty="0" smtClean="0"/>
          </a:br>
          <a:r>
            <a:rPr lang="ru-RU" sz="1600" dirty="0" smtClean="0"/>
            <a:t>«О контрактной системе в сфере закупок товаров, работ, услуг для обеспечения государственных и муниципальных нужд» </a:t>
          </a:r>
          <a:endParaRPr lang="ru-RU" sz="1600" dirty="0"/>
        </a:p>
      </dgm:t>
    </dgm:pt>
    <dgm:pt modelId="{B0855834-FDC5-184D-AE0B-30174976549A}" type="sibTrans" cxnId="{BCB6EE95-CC5B-0C44-88A1-43AE5C6D13B2}">
      <dgm:prSet/>
      <dgm:spPr/>
      <dgm:t>
        <a:bodyPr/>
        <a:lstStyle/>
        <a:p>
          <a:endParaRPr lang="ru-RU"/>
        </a:p>
      </dgm:t>
    </dgm:pt>
    <dgm:pt modelId="{6003B21F-C6B9-2042-AF64-BDF8204036F1}" type="parTrans" cxnId="{BCB6EE95-CC5B-0C44-88A1-43AE5C6D13B2}">
      <dgm:prSet/>
      <dgm:spPr/>
      <dgm:t>
        <a:bodyPr/>
        <a:lstStyle/>
        <a:p>
          <a:endParaRPr lang="ru-RU"/>
        </a:p>
      </dgm:t>
    </dgm:pt>
    <dgm:pt modelId="{6DD1FA89-1236-AC4F-AEDB-903595AF3749}">
      <dgm:prSet custT="1"/>
      <dgm:spPr/>
      <dgm:t>
        <a:bodyPr/>
        <a:lstStyle/>
        <a:p>
          <a:r>
            <a:rPr lang="ru-RU" sz="1500" dirty="0" smtClean="0"/>
            <a:t>Предварительный отбор, электронные аукционы – Постановление Правительства РФ от 01.07.2016 № 615 (капремонт МКД)</a:t>
          </a:r>
          <a:endParaRPr lang="ru-RU" sz="1500" dirty="0"/>
        </a:p>
      </dgm:t>
    </dgm:pt>
    <dgm:pt modelId="{91BFD7B9-D70A-0B4C-954E-8FABC8756B77}" type="parTrans" cxnId="{901026E3-B71F-8242-850A-8952EAC04DA1}">
      <dgm:prSet/>
      <dgm:spPr/>
      <dgm:t>
        <a:bodyPr/>
        <a:lstStyle/>
        <a:p>
          <a:endParaRPr lang="ru-RU"/>
        </a:p>
      </dgm:t>
    </dgm:pt>
    <dgm:pt modelId="{6930E8C2-9D61-7440-8947-C9BCCB31DF1B}" type="sibTrans" cxnId="{901026E3-B71F-8242-850A-8952EAC04DA1}">
      <dgm:prSet/>
      <dgm:spPr/>
      <dgm:t>
        <a:bodyPr/>
        <a:lstStyle/>
        <a:p>
          <a:endParaRPr lang="ru-RU"/>
        </a:p>
      </dgm:t>
    </dgm:pt>
    <dgm:pt modelId="{1EC6F0C1-5716-BA44-B0BD-B4E890B7D918}">
      <dgm:prSet custT="1"/>
      <dgm:spPr/>
      <dgm:t>
        <a:bodyPr/>
        <a:lstStyle/>
        <a:p>
          <a:r>
            <a:rPr lang="ru-RU" sz="1500" dirty="0" smtClean="0"/>
            <a:t>Конкурс</a:t>
          </a:r>
          <a:endParaRPr lang="ru-RU" sz="1500" dirty="0"/>
        </a:p>
      </dgm:t>
    </dgm:pt>
    <dgm:pt modelId="{769DC11A-D9EA-9B4F-BC3A-76101B6087A3}" type="parTrans" cxnId="{B4F22FCF-92B1-3340-9749-BCCCDDDC2C65}">
      <dgm:prSet/>
      <dgm:spPr/>
      <dgm:t>
        <a:bodyPr/>
        <a:lstStyle/>
        <a:p>
          <a:endParaRPr lang="ru-RU"/>
        </a:p>
      </dgm:t>
    </dgm:pt>
    <dgm:pt modelId="{D54A1EA3-51BA-4D41-918B-46D838B061A8}" type="sibTrans" cxnId="{B4F22FCF-92B1-3340-9749-BCCCDDDC2C65}">
      <dgm:prSet/>
      <dgm:spPr/>
      <dgm:t>
        <a:bodyPr/>
        <a:lstStyle/>
        <a:p>
          <a:endParaRPr lang="ru-RU"/>
        </a:p>
      </dgm:t>
    </dgm:pt>
    <dgm:pt modelId="{69BBE0D5-BD65-E740-AD88-8028DC03A414}">
      <dgm:prSet custT="1"/>
      <dgm:spPr/>
      <dgm:t>
        <a:bodyPr/>
        <a:lstStyle/>
        <a:p>
          <a:r>
            <a:rPr lang="ru-RU" sz="1500" dirty="0" smtClean="0"/>
            <a:t>Аукцион</a:t>
          </a:r>
          <a:endParaRPr lang="ru-RU" sz="1500" dirty="0"/>
        </a:p>
      </dgm:t>
    </dgm:pt>
    <dgm:pt modelId="{4AA25354-C5A9-7740-9882-2664EE12B4BF}" type="parTrans" cxnId="{82C97FBB-FCB8-7547-9946-8C53CAB03013}">
      <dgm:prSet/>
      <dgm:spPr/>
      <dgm:t>
        <a:bodyPr/>
        <a:lstStyle/>
        <a:p>
          <a:endParaRPr lang="ru-RU"/>
        </a:p>
      </dgm:t>
    </dgm:pt>
    <dgm:pt modelId="{B6DD0CE6-71E7-A04B-A3D2-43715B1B3456}" type="sibTrans" cxnId="{82C97FBB-FCB8-7547-9946-8C53CAB03013}">
      <dgm:prSet/>
      <dgm:spPr/>
      <dgm:t>
        <a:bodyPr/>
        <a:lstStyle/>
        <a:p>
          <a:endParaRPr lang="ru-RU"/>
        </a:p>
      </dgm:t>
    </dgm:pt>
    <dgm:pt modelId="{3B4B298D-5A91-FC48-9F93-0AD9EE5F42B5}">
      <dgm:prSet custT="1"/>
      <dgm:spPr/>
      <dgm:t>
        <a:bodyPr/>
        <a:lstStyle/>
        <a:p>
          <a:r>
            <a:rPr lang="ru-RU" sz="1500" dirty="0" smtClean="0"/>
            <a:t>Иные процедуры (например, запрос котировок, запрос предложений)</a:t>
          </a:r>
          <a:endParaRPr lang="ru-RU" sz="1500" dirty="0"/>
        </a:p>
      </dgm:t>
    </dgm:pt>
    <dgm:pt modelId="{0FBA704B-2977-614B-A51B-C08E86B66D02}" type="parTrans" cxnId="{86419C4F-B633-8540-B0B6-18B0E70E5566}">
      <dgm:prSet/>
      <dgm:spPr/>
      <dgm:t>
        <a:bodyPr/>
        <a:lstStyle/>
        <a:p>
          <a:endParaRPr lang="ru-RU"/>
        </a:p>
      </dgm:t>
    </dgm:pt>
    <dgm:pt modelId="{7F03A465-75F5-8A42-8EB0-6D4FA1016547}" type="sibTrans" cxnId="{86419C4F-B633-8540-B0B6-18B0E70E5566}">
      <dgm:prSet/>
      <dgm:spPr/>
      <dgm:t>
        <a:bodyPr/>
        <a:lstStyle/>
        <a:p>
          <a:endParaRPr lang="ru-RU"/>
        </a:p>
      </dgm:t>
    </dgm:pt>
    <dgm:pt modelId="{3557358F-C48E-1043-9A06-7D49F96DE99D}">
      <dgm:prSet custT="1"/>
      <dgm:spPr/>
      <dgm:t>
        <a:bodyPr/>
        <a:lstStyle/>
        <a:p>
          <a:r>
            <a:rPr lang="ru-RU" sz="1500" dirty="0" smtClean="0"/>
            <a:t>аукционы (электронный аукцион, закрытый аукцион)</a:t>
          </a:r>
          <a:endParaRPr lang="ru-RU" sz="1500" dirty="0"/>
        </a:p>
      </dgm:t>
    </dgm:pt>
    <dgm:pt modelId="{3EC0E4D9-040F-1742-A6B1-0F3D3FAF82BE}" type="parTrans" cxnId="{369EF6B2-3966-0747-A2D5-E3CF173FAA03}">
      <dgm:prSet/>
      <dgm:spPr/>
      <dgm:t>
        <a:bodyPr/>
        <a:lstStyle/>
        <a:p>
          <a:endParaRPr lang="ru-RU"/>
        </a:p>
      </dgm:t>
    </dgm:pt>
    <dgm:pt modelId="{BDF5D49F-E5DA-9A40-951A-A6A8BC6C9414}" type="sibTrans" cxnId="{369EF6B2-3966-0747-A2D5-E3CF173FAA03}">
      <dgm:prSet/>
      <dgm:spPr/>
      <dgm:t>
        <a:bodyPr/>
        <a:lstStyle/>
        <a:p>
          <a:endParaRPr lang="ru-RU"/>
        </a:p>
      </dgm:t>
    </dgm:pt>
    <dgm:pt modelId="{B253C455-2251-2146-B9B4-89C6EFDD5874}">
      <dgm:prSet custT="1"/>
      <dgm:spPr/>
      <dgm:t>
        <a:bodyPr/>
        <a:lstStyle/>
        <a:p>
          <a:r>
            <a:rPr lang="ru-RU" sz="1500" dirty="0" smtClean="0"/>
            <a:t>запрос котировок</a:t>
          </a:r>
          <a:endParaRPr lang="ru-RU" sz="1500" dirty="0"/>
        </a:p>
      </dgm:t>
    </dgm:pt>
    <dgm:pt modelId="{ABD84E59-1A74-8842-9F1F-4DF51FE005FD}" type="parTrans" cxnId="{F3C3BCD8-515C-784E-82E4-4C7C9EE3BCFF}">
      <dgm:prSet/>
      <dgm:spPr/>
      <dgm:t>
        <a:bodyPr/>
        <a:lstStyle/>
        <a:p>
          <a:endParaRPr lang="ru-RU"/>
        </a:p>
      </dgm:t>
    </dgm:pt>
    <dgm:pt modelId="{3E2DA74F-44D9-A54F-8A03-02EF65ED6B80}" type="sibTrans" cxnId="{F3C3BCD8-515C-784E-82E4-4C7C9EE3BCFF}">
      <dgm:prSet/>
      <dgm:spPr/>
      <dgm:t>
        <a:bodyPr/>
        <a:lstStyle/>
        <a:p>
          <a:endParaRPr lang="ru-RU"/>
        </a:p>
      </dgm:t>
    </dgm:pt>
    <dgm:pt modelId="{4EC6F1B9-9B35-F446-BCD9-7237D5C77690}">
      <dgm:prSet custT="1"/>
      <dgm:spPr/>
      <dgm:t>
        <a:bodyPr/>
        <a:lstStyle/>
        <a:p>
          <a:r>
            <a:rPr lang="ru-RU" sz="1500" dirty="0" smtClean="0"/>
            <a:t>запрос предложений</a:t>
          </a:r>
          <a:endParaRPr lang="ru-RU" sz="1500" dirty="0"/>
        </a:p>
      </dgm:t>
    </dgm:pt>
    <dgm:pt modelId="{08D73E04-5AE7-3046-84D6-AB864276918E}" type="parTrans" cxnId="{C1690D3F-8387-BE4E-899D-5659DF0B7536}">
      <dgm:prSet/>
      <dgm:spPr/>
      <dgm:t>
        <a:bodyPr/>
        <a:lstStyle/>
        <a:p>
          <a:endParaRPr lang="ru-RU"/>
        </a:p>
      </dgm:t>
    </dgm:pt>
    <dgm:pt modelId="{7C034DD9-873A-D340-AC1C-B36DC42DA971}" type="sibTrans" cxnId="{C1690D3F-8387-BE4E-899D-5659DF0B7536}">
      <dgm:prSet/>
      <dgm:spPr/>
      <dgm:t>
        <a:bodyPr/>
        <a:lstStyle/>
        <a:p>
          <a:endParaRPr lang="ru-RU"/>
        </a:p>
      </dgm:t>
    </dgm:pt>
    <dgm:pt modelId="{A41BE218-B8B1-4F47-95DA-55B8C5E2C7C7}" type="pres">
      <dgm:prSet presAssocID="{30AEF5C7-A4F2-524F-B7B0-601E4FB898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A2D42-27D8-1846-ACC7-A7434CA84F64}" type="pres">
      <dgm:prSet presAssocID="{16E43C2F-048E-8C4F-A8EE-F7545A86D7CA}" presName="parentLin" presStyleCnt="0"/>
      <dgm:spPr/>
    </dgm:pt>
    <dgm:pt modelId="{DD9561E7-3E6A-364F-9305-1A894ADD9E82}" type="pres">
      <dgm:prSet presAssocID="{16E43C2F-048E-8C4F-A8EE-F7545A86D7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54909D4-562E-6A46-932F-673E21BDA4A1}" type="pres">
      <dgm:prSet presAssocID="{16E43C2F-048E-8C4F-A8EE-F7545A86D7CA}" presName="parentText" presStyleLbl="node1" presStyleIdx="0" presStyleCnt="3" custScaleX="155955" custScaleY="54380" custLinFactNeighborX="2344" custLinFactNeighborY="-9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5B1FC-803C-1847-8E9A-65D184C50E68}" type="pres">
      <dgm:prSet presAssocID="{16E43C2F-048E-8C4F-A8EE-F7545A86D7CA}" presName="negativeSpace" presStyleCnt="0"/>
      <dgm:spPr/>
    </dgm:pt>
    <dgm:pt modelId="{60419ABA-1F74-5049-9CA6-46A2AA4B616C}" type="pres">
      <dgm:prSet presAssocID="{16E43C2F-048E-8C4F-A8EE-F7545A86D7CA}" presName="childText" presStyleLbl="conFgAcc1" presStyleIdx="0" presStyleCnt="3" custScaleY="93280" custLinFactNeighborY="85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27882-E4FF-6847-80E0-DB3F39596B4C}" type="pres">
      <dgm:prSet presAssocID="{B0855834-FDC5-184D-AE0B-30174976549A}" presName="spaceBetweenRectangles" presStyleCnt="0"/>
      <dgm:spPr/>
    </dgm:pt>
    <dgm:pt modelId="{9AD404B8-B4E1-F34E-8EBB-7AB08800E228}" type="pres">
      <dgm:prSet presAssocID="{9E319E07-0617-0D4D-B60B-B4D28C4F3E06}" presName="parentLin" presStyleCnt="0"/>
      <dgm:spPr/>
    </dgm:pt>
    <dgm:pt modelId="{1E463170-07D6-2449-929C-15CB2C320296}" type="pres">
      <dgm:prSet presAssocID="{9E319E07-0617-0D4D-B60B-B4D28C4F3E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5934B10-1128-004C-8F98-42CE05BA40BA}" type="pres">
      <dgm:prSet presAssocID="{9E319E07-0617-0D4D-B60B-B4D28C4F3E06}" presName="parentText" presStyleLbl="node1" presStyleIdx="1" presStyleCnt="3" custScaleX="142125" custScaleY="47267" custLinFactNeighborY="-33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57206-83C9-304D-9751-61F49160B7FD}" type="pres">
      <dgm:prSet presAssocID="{9E319E07-0617-0D4D-B60B-B4D28C4F3E06}" presName="negativeSpace" presStyleCnt="0"/>
      <dgm:spPr/>
    </dgm:pt>
    <dgm:pt modelId="{28E09A04-5F11-B644-8E5D-E082A8B3E3CA}" type="pres">
      <dgm:prSet presAssocID="{9E319E07-0617-0D4D-B60B-B4D28C4F3E06}" presName="childText" presStyleLbl="conFgAcc1" presStyleIdx="1" presStyleCnt="3" custScaleY="71507" custLinFactNeighborY="-5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ACDE-99EE-C14D-A50B-A08DB7C3F742}" type="pres">
      <dgm:prSet presAssocID="{0E54F032-F186-9342-8EF6-532611F724BC}" presName="spaceBetweenRectangles" presStyleCnt="0"/>
      <dgm:spPr/>
    </dgm:pt>
    <dgm:pt modelId="{EDC6D808-67B6-5845-B37F-D46F8B46B512}" type="pres">
      <dgm:prSet presAssocID="{35BF9817-D17A-0C40-A6D4-7EF2114016CD}" presName="parentLin" presStyleCnt="0"/>
      <dgm:spPr/>
    </dgm:pt>
    <dgm:pt modelId="{3763C4BD-ED59-F745-BBE0-9B8045809AE5}" type="pres">
      <dgm:prSet presAssocID="{35BF9817-D17A-0C40-A6D4-7EF2114016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81C87EA-F624-FC43-B9C5-2BEDA8A8F6B0}" type="pres">
      <dgm:prSet presAssocID="{35BF9817-D17A-0C40-A6D4-7EF2114016CD}" presName="parentText" presStyleLbl="node1" presStyleIdx="2" presStyleCnt="3" custScaleX="135938" custScaleY="31591" custLinFactNeighborY="-31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B64E6-0BA9-8545-AD1D-32C0ABB04292}" type="pres">
      <dgm:prSet presAssocID="{35BF9817-D17A-0C40-A6D4-7EF2114016CD}" presName="negativeSpace" presStyleCnt="0"/>
      <dgm:spPr/>
    </dgm:pt>
    <dgm:pt modelId="{E7D9E7BB-D8E5-2B43-9B4E-18900C622B31}" type="pres">
      <dgm:prSet presAssocID="{35BF9817-D17A-0C40-A6D4-7EF2114016CD}" presName="childText" presStyleLbl="conFgAcc1" presStyleIdx="2" presStyleCnt="3" custScaleY="76163" custLinFactNeighborY="-1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494E5-64CD-4230-9EA4-0B50B11BEF4F}" type="presOf" srcId="{1EC6F0C1-5716-BA44-B0BD-B4E890B7D918}" destId="{28E09A04-5F11-B644-8E5D-E082A8B3E3CA}" srcOrd="0" destOrd="0" presId="urn:microsoft.com/office/officeart/2005/8/layout/list1"/>
    <dgm:cxn modelId="{582D65DF-D776-4A75-AD41-3DC70927DCC1}" type="presOf" srcId="{9E319E07-0617-0D4D-B60B-B4D28C4F3E06}" destId="{D5934B10-1128-004C-8F98-42CE05BA40BA}" srcOrd="1" destOrd="0" presId="urn:microsoft.com/office/officeart/2005/8/layout/list1"/>
    <dgm:cxn modelId="{37594F71-BC3D-4A26-8B49-3912F98C70E1}" type="presOf" srcId="{16E43C2F-048E-8C4F-A8EE-F7545A86D7CA}" destId="{DD9561E7-3E6A-364F-9305-1A894ADD9E82}" srcOrd="0" destOrd="0" presId="urn:microsoft.com/office/officeart/2005/8/layout/list1"/>
    <dgm:cxn modelId="{6A12267D-9A42-4FC1-9668-AC1C99280A43}" type="presOf" srcId="{4EC6F1B9-9B35-F446-BCD9-7237D5C77690}" destId="{60419ABA-1F74-5049-9CA6-46A2AA4B616C}" srcOrd="0" destOrd="3" presId="urn:microsoft.com/office/officeart/2005/8/layout/list1"/>
    <dgm:cxn modelId="{82C97FBB-FCB8-7547-9946-8C53CAB03013}" srcId="{9E319E07-0617-0D4D-B60B-B4D28C4F3E06}" destId="{69BBE0D5-BD65-E740-AD88-8028DC03A414}" srcOrd="1" destOrd="0" parTransId="{4AA25354-C5A9-7740-9882-2664EE12B4BF}" sibTransId="{B6DD0CE6-71E7-A04B-A3D2-43715B1B3456}"/>
    <dgm:cxn modelId="{369EF6B2-3966-0747-A2D5-E3CF173FAA03}" srcId="{16E43C2F-048E-8C4F-A8EE-F7545A86D7CA}" destId="{3557358F-C48E-1043-9A06-7D49F96DE99D}" srcOrd="1" destOrd="0" parTransId="{3EC0E4D9-040F-1742-A6B1-0F3D3FAF82BE}" sibTransId="{BDF5D49F-E5DA-9A40-951A-A6A8BC6C9414}"/>
    <dgm:cxn modelId="{DF760C88-9F11-104E-B8E9-1B454E304C55}" srcId="{30AEF5C7-A4F2-524F-B7B0-601E4FB8982E}" destId="{35BF9817-D17A-0C40-A6D4-7EF2114016CD}" srcOrd="2" destOrd="0" parTransId="{BAD4A6CE-B86F-9745-B21C-211A031E4808}" sibTransId="{064C518F-3AAF-834F-9D24-522A9C83E060}"/>
    <dgm:cxn modelId="{2F03FC11-B059-4390-B61C-3DEEDB267EAB}" type="presOf" srcId="{B253C455-2251-2146-B9B4-89C6EFDD5874}" destId="{60419ABA-1F74-5049-9CA6-46A2AA4B616C}" srcOrd="0" destOrd="2" presId="urn:microsoft.com/office/officeart/2005/8/layout/list1"/>
    <dgm:cxn modelId="{58264A9B-C937-4627-A746-DFCEF83C13DB}" type="presOf" srcId="{35BF9817-D17A-0C40-A6D4-7EF2114016CD}" destId="{081C87EA-F624-FC43-B9C5-2BEDA8A8F6B0}" srcOrd="1" destOrd="0" presId="urn:microsoft.com/office/officeart/2005/8/layout/list1"/>
    <dgm:cxn modelId="{85B7B9DA-C45E-4346-8F21-0F1C4BE1901F}" type="presOf" srcId="{30AEF5C7-A4F2-524F-B7B0-601E4FB8982E}" destId="{A41BE218-B8B1-4F47-95DA-55B8C5E2C7C7}" srcOrd="0" destOrd="0" presId="urn:microsoft.com/office/officeart/2005/8/layout/list1"/>
    <dgm:cxn modelId="{BCB6EE95-CC5B-0C44-88A1-43AE5C6D13B2}" srcId="{30AEF5C7-A4F2-524F-B7B0-601E4FB8982E}" destId="{16E43C2F-048E-8C4F-A8EE-F7545A86D7CA}" srcOrd="0" destOrd="0" parTransId="{6003B21F-C6B9-2042-AF64-BDF8204036F1}" sibTransId="{B0855834-FDC5-184D-AE0B-30174976549A}"/>
    <dgm:cxn modelId="{901026E3-B71F-8242-850A-8952EAC04DA1}" srcId="{35BF9817-D17A-0C40-A6D4-7EF2114016CD}" destId="{6DD1FA89-1236-AC4F-AEDB-903595AF3749}" srcOrd="0" destOrd="0" parTransId="{91BFD7B9-D70A-0B4C-954E-8FABC8756B77}" sibTransId="{6930E8C2-9D61-7440-8947-C9BCCB31DF1B}"/>
    <dgm:cxn modelId="{97250763-2C51-4F0E-98EC-7E833C6AC61E}" type="presOf" srcId="{3B4B298D-5A91-FC48-9F93-0AD9EE5F42B5}" destId="{28E09A04-5F11-B644-8E5D-E082A8B3E3CA}" srcOrd="0" destOrd="2" presId="urn:microsoft.com/office/officeart/2005/8/layout/list1"/>
    <dgm:cxn modelId="{766F36C6-EEC4-432A-910B-EBB48A5F7DDE}" type="presOf" srcId="{3557358F-C48E-1043-9A06-7D49F96DE99D}" destId="{60419ABA-1F74-5049-9CA6-46A2AA4B616C}" srcOrd="0" destOrd="1" presId="urn:microsoft.com/office/officeart/2005/8/layout/list1"/>
    <dgm:cxn modelId="{F3C3BCD8-515C-784E-82E4-4C7C9EE3BCFF}" srcId="{16E43C2F-048E-8C4F-A8EE-F7545A86D7CA}" destId="{B253C455-2251-2146-B9B4-89C6EFDD5874}" srcOrd="2" destOrd="0" parTransId="{ABD84E59-1A74-8842-9F1F-4DF51FE005FD}" sibTransId="{3E2DA74F-44D9-A54F-8A03-02EF65ED6B80}"/>
    <dgm:cxn modelId="{B4F22FCF-92B1-3340-9749-BCCCDDDC2C65}" srcId="{9E319E07-0617-0D4D-B60B-B4D28C4F3E06}" destId="{1EC6F0C1-5716-BA44-B0BD-B4E890B7D918}" srcOrd="0" destOrd="0" parTransId="{769DC11A-D9EA-9B4F-BC3A-76101B6087A3}" sibTransId="{D54A1EA3-51BA-4D41-918B-46D838B061A8}"/>
    <dgm:cxn modelId="{C0A8D695-1E5C-416A-99B0-80B7E82490CE}" type="presOf" srcId="{9E319E07-0617-0D4D-B60B-B4D28C4F3E06}" destId="{1E463170-07D6-2449-929C-15CB2C320296}" srcOrd="0" destOrd="0" presId="urn:microsoft.com/office/officeart/2005/8/layout/list1"/>
    <dgm:cxn modelId="{8F72EAEB-7E88-E44F-93EE-689C1EEAF644}" srcId="{30AEF5C7-A4F2-524F-B7B0-601E4FB8982E}" destId="{9E319E07-0617-0D4D-B60B-B4D28C4F3E06}" srcOrd="1" destOrd="0" parTransId="{746BB126-456F-984E-9877-EE635A2618F6}" sibTransId="{0E54F032-F186-9342-8EF6-532611F724BC}"/>
    <dgm:cxn modelId="{01E0B4F8-022C-4871-8BC5-AA0AF386A5C6}" type="presOf" srcId="{DDB51CD3-8E2B-6941-87AC-CE1B899F4698}" destId="{60419ABA-1F74-5049-9CA6-46A2AA4B616C}" srcOrd="0" destOrd="0" presId="urn:microsoft.com/office/officeart/2005/8/layout/list1"/>
    <dgm:cxn modelId="{86419C4F-B633-8540-B0B6-18B0E70E5566}" srcId="{9E319E07-0617-0D4D-B60B-B4D28C4F3E06}" destId="{3B4B298D-5A91-FC48-9F93-0AD9EE5F42B5}" srcOrd="2" destOrd="0" parTransId="{0FBA704B-2977-614B-A51B-C08E86B66D02}" sibTransId="{7F03A465-75F5-8A42-8EB0-6D4FA1016547}"/>
    <dgm:cxn modelId="{D6A7CB02-6F24-4517-9A8F-DCA6A9EFDA10}" type="presOf" srcId="{16E43C2F-048E-8C4F-A8EE-F7545A86D7CA}" destId="{F54909D4-562E-6A46-932F-673E21BDA4A1}" srcOrd="1" destOrd="0" presId="urn:microsoft.com/office/officeart/2005/8/layout/list1"/>
    <dgm:cxn modelId="{DD184334-1804-4823-AD16-5249C7E55A3F}" type="presOf" srcId="{35BF9817-D17A-0C40-A6D4-7EF2114016CD}" destId="{3763C4BD-ED59-F745-BBE0-9B8045809AE5}" srcOrd="0" destOrd="0" presId="urn:microsoft.com/office/officeart/2005/8/layout/list1"/>
    <dgm:cxn modelId="{C1690D3F-8387-BE4E-899D-5659DF0B7536}" srcId="{16E43C2F-048E-8C4F-A8EE-F7545A86D7CA}" destId="{4EC6F1B9-9B35-F446-BCD9-7237D5C77690}" srcOrd="3" destOrd="0" parTransId="{08D73E04-5AE7-3046-84D6-AB864276918E}" sibTransId="{7C034DD9-873A-D340-AC1C-B36DC42DA971}"/>
    <dgm:cxn modelId="{A6762DD7-B7E1-46DD-9197-AB745351E75D}" type="presOf" srcId="{6DD1FA89-1236-AC4F-AEDB-903595AF3749}" destId="{E7D9E7BB-D8E5-2B43-9B4E-18900C622B31}" srcOrd="0" destOrd="0" presId="urn:microsoft.com/office/officeart/2005/8/layout/list1"/>
    <dgm:cxn modelId="{784020C5-D2F8-484B-8C5F-BD0F0D92ABEE}" type="presOf" srcId="{69BBE0D5-BD65-E740-AD88-8028DC03A414}" destId="{28E09A04-5F11-B644-8E5D-E082A8B3E3CA}" srcOrd="0" destOrd="1" presId="urn:microsoft.com/office/officeart/2005/8/layout/list1"/>
    <dgm:cxn modelId="{61A8FAE3-FE80-0948-AD8E-03553CD230D4}" srcId="{16E43C2F-048E-8C4F-A8EE-F7545A86D7CA}" destId="{DDB51CD3-8E2B-6941-87AC-CE1B899F4698}" srcOrd="0" destOrd="0" parTransId="{70829955-0A09-1946-9C74-D88B6243B99E}" sibTransId="{0748FD74-A86E-FA41-9C87-3D7F8DA2EE61}"/>
    <dgm:cxn modelId="{F0414B00-C0F6-4C74-88B9-0B8EE4F11B8D}" type="presParOf" srcId="{A41BE218-B8B1-4F47-95DA-55B8C5E2C7C7}" destId="{090A2D42-27D8-1846-ACC7-A7434CA84F64}" srcOrd="0" destOrd="0" presId="urn:microsoft.com/office/officeart/2005/8/layout/list1"/>
    <dgm:cxn modelId="{29E708C2-6CB0-44C1-976A-DDF2D93FC752}" type="presParOf" srcId="{090A2D42-27D8-1846-ACC7-A7434CA84F64}" destId="{DD9561E7-3E6A-364F-9305-1A894ADD9E82}" srcOrd="0" destOrd="0" presId="urn:microsoft.com/office/officeart/2005/8/layout/list1"/>
    <dgm:cxn modelId="{783320B9-7DB5-4904-82DD-B3E011871CB9}" type="presParOf" srcId="{090A2D42-27D8-1846-ACC7-A7434CA84F64}" destId="{F54909D4-562E-6A46-932F-673E21BDA4A1}" srcOrd="1" destOrd="0" presId="urn:microsoft.com/office/officeart/2005/8/layout/list1"/>
    <dgm:cxn modelId="{5D016390-0C02-4C68-9B46-F78396CF2008}" type="presParOf" srcId="{A41BE218-B8B1-4F47-95DA-55B8C5E2C7C7}" destId="{E665B1FC-803C-1847-8E9A-65D184C50E68}" srcOrd="1" destOrd="0" presId="urn:microsoft.com/office/officeart/2005/8/layout/list1"/>
    <dgm:cxn modelId="{7C222C21-DCA5-41E3-B7E5-B413B80892AE}" type="presParOf" srcId="{A41BE218-B8B1-4F47-95DA-55B8C5E2C7C7}" destId="{60419ABA-1F74-5049-9CA6-46A2AA4B616C}" srcOrd="2" destOrd="0" presId="urn:microsoft.com/office/officeart/2005/8/layout/list1"/>
    <dgm:cxn modelId="{ABC0AA02-5A84-48BF-989C-776A8FC13558}" type="presParOf" srcId="{A41BE218-B8B1-4F47-95DA-55B8C5E2C7C7}" destId="{6DA27882-E4FF-6847-80E0-DB3F39596B4C}" srcOrd="3" destOrd="0" presId="urn:microsoft.com/office/officeart/2005/8/layout/list1"/>
    <dgm:cxn modelId="{7D92555C-E687-4099-9641-EEC0101AA957}" type="presParOf" srcId="{A41BE218-B8B1-4F47-95DA-55B8C5E2C7C7}" destId="{9AD404B8-B4E1-F34E-8EBB-7AB08800E228}" srcOrd="4" destOrd="0" presId="urn:microsoft.com/office/officeart/2005/8/layout/list1"/>
    <dgm:cxn modelId="{6484DA16-4DD4-4DE7-99AC-628428A10484}" type="presParOf" srcId="{9AD404B8-B4E1-F34E-8EBB-7AB08800E228}" destId="{1E463170-07D6-2449-929C-15CB2C320296}" srcOrd="0" destOrd="0" presId="urn:microsoft.com/office/officeart/2005/8/layout/list1"/>
    <dgm:cxn modelId="{38595BDC-7AF6-42CF-8D56-B5EA73C1C8DF}" type="presParOf" srcId="{9AD404B8-B4E1-F34E-8EBB-7AB08800E228}" destId="{D5934B10-1128-004C-8F98-42CE05BA40BA}" srcOrd="1" destOrd="0" presId="urn:microsoft.com/office/officeart/2005/8/layout/list1"/>
    <dgm:cxn modelId="{BB13BFDB-B2C7-4511-9855-019A612A1F99}" type="presParOf" srcId="{A41BE218-B8B1-4F47-95DA-55B8C5E2C7C7}" destId="{7AF57206-83C9-304D-9751-61F49160B7FD}" srcOrd="5" destOrd="0" presId="urn:microsoft.com/office/officeart/2005/8/layout/list1"/>
    <dgm:cxn modelId="{68DBCC88-AC93-4B4F-902D-D092FC8871FD}" type="presParOf" srcId="{A41BE218-B8B1-4F47-95DA-55B8C5E2C7C7}" destId="{28E09A04-5F11-B644-8E5D-E082A8B3E3CA}" srcOrd="6" destOrd="0" presId="urn:microsoft.com/office/officeart/2005/8/layout/list1"/>
    <dgm:cxn modelId="{02F918ED-5413-4D89-AB51-DE1EF4BE9701}" type="presParOf" srcId="{A41BE218-B8B1-4F47-95DA-55B8C5E2C7C7}" destId="{5E91ACDE-99EE-C14D-A50B-A08DB7C3F742}" srcOrd="7" destOrd="0" presId="urn:microsoft.com/office/officeart/2005/8/layout/list1"/>
    <dgm:cxn modelId="{AA91CA9A-A0CB-409B-B477-DAEDB6667972}" type="presParOf" srcId="{A41BE218-B8B1-4F47-95DA-55B8C5E2C7C7}" destId="{EDC6D808-67B6-5845-B37F-D46F8B46B512}" srcOrd="8" destOrd="0" presId="urn:microsoft.com/office/officeart/2005/8/layout/list1"/>
    <dgm:cxn modelId="{FD9EA2F8-91B0-4340-8CFB-2424EC640F05}" type="presParOf" srcId="{EDC6D808-67B6-5845-B37F-D46F8B46B512}" destId="{3763C4BD-ED59-F745-BBE0-9B8045809AE5}" srcOrd="0" destOrd="0" presId="urn:microsoft.com/office/officeart/2005/8/layout/list1"/>
    <dgm:cxn modelId="{DF28D9EB-B3A9-422B-88DA-56152A49D51E}" type="presParOf" srcId="{EDC6D808-67B6-5845-B37F-D46F8B46B512}" destId="{081C87EA-F624-FC43-B9C5-2BEDA8A8F6B0}" srcOrd="1" destOrd="0" presId="urn:microsoft.com/office/officeart/2005/8/layout/list1"/>
    <dgm:cxn modelId="{10B309C4-CF7B-488F-B7E1-EAF1C9C09F05}" type="presParOf" srcId="{A41BE218-B8B1-4F47-95DA-55B8C5E2C7C7}" destId="{3C6B64E6-0BA9-8545-AD1D-32C0ABB04292}" srcOrd="9" destOrd="0" presId="urn:microsoft.com/office/officeart/2005/8/layout/list1"/>
    <dgm:cxn modelId="{D4CCB4DC-DDCA-42D8-9A5E-193396CB9AE8}" type="presParOf" srcId="{A41BE218-B8B1-4F47-95DA-55B8C5E2C7C7}" destId="{E7D9E7BB-D8E5-2B43-9B4E-18900C622B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19ABA-1F74-5049-9CA6-46A2AA4B616C}">
      <dsp:nvSpPr>
        <dsp:cNvPr id="0" name=""/>
        <dsp:cNvSpPr/>
      </dsp:nvSpPr>
      <dsp:spPr>
        <a:xfrm>
          <a:off x="0" y="322086"/>
          <a:ext cx="8424936" cy="23506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499872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конкурсы (открытый конкурс, конкурс с ограниченным участием, двухэтапный конкурс, закрытый конкурс, закрытый конкурс с ограниченным участием, закрытый двухэтапный конкурс)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аукционы (электронный аукцион, закрытый аукцион)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запрос котировок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запрос предложений</a:t>
          </a:r>
          <a:endParaRPr lang="ru-RU" sz="1500" kern="1200" dirty="0"/>
        </a:p>
      </dsp:txBody>
      <dsp:txXfrm>
        <a:off x="0" y="322086"/>
        <a:ext cx="8424936" cy="2350655"/>
      </dsp:txXfrm>
    </dsp:sp>
    <dsp:sp modelId="{F54909D4-562E-6A46-932F-673E21BDA4A1}">
      <dsp:nvSpPr>
        <dsp:cNvPr id="0" name=""/>
        <dsp:cNvSpPr/>
      </dsp:nvSpPr>
      <dsp:spPr>
        <a:xfrm>
          <a:off x="377230" y="0"/>
          <a:ext cx="8047704" cy="802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от 05.04.2013 № 44-ФЗ </a:t>
          </a:r>
          <a:br>
            <a:rPr lang="ru-RU" sz="1600" kern="1200" dirty="0" smtClean="0"/>
          </a:br>
          <a:r>
            <a:rPr lang="ru-RU" sz="1600" kern="1200" dirty="0" smtClean="0"/>
            <a:t>«О контрактной системе в сфере закупок товаров, работ, услуг для обеспечения государственных и муниципальных нужд» </a:t>
          </a:r>
          <a:endParaRPr lang="ru-RU" sz="1600" kern="1200" dirty="0"/>
        </a:p>
      </dsp:txBody>
      <dsp:txXfrm>
        <a:off x="416412" y="39182"/>
        <a:ext cx="7969340" cy="724284"/>
      </dsp:txXfrm>
    </dsp:sp>
    <dsp:sp modelId="{28E09A04-5F11-B644-8E5D-E082A8B3E3CA}">
      <dsp:nvSpPr>
        <dsp:cNvPr id="0" name=""/>
        <dsp:cNvSpPr/>
      </dsp:nvSpPr>
      <dsp:spPr>
        <a:xfrm>
          <a:off x="0" y="2523255"/>
          <a:ext cx="8424936" cy="1323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499872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Конкурс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Аукцион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Иные процедуры (например, запрос котировок, запрос предложений)</a:t>
          </a:r>
          <a:endParaRPr lang="ru-RU" sz="1500" kern="1200" dirty="0"/>
        </a:p>
      </dsp:txBody>
      <dsp:txXfrm>
        <a:off x="0" y="2523255"/>
        <a:ext cx="8424936" cy="1323326"/>
      </dsp:txXfrm>
    </dsp:sp>
    <dsp:sp modelId="{D5934B10-1128-004C-8F98-42CE05BA40BA}">
      <dsp:nvSpPr>
        <dsp:cNvPr id="0" name=""/>
        <dsp:cNvSpPr/>
      </dsp:nvSpPr>
      <dsp:spPr>
        <a:xfrm>
          <a:off x="403146" y="2210178"/>
          <a:ext cx="8021604" cy="697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от 18.07.2011 № 223-ФЗ </a:t>
          </a:r>
          <a:br>
            <a:rPr lang="ru-RU" sz="1600" kern="1200" dirty="0" smtClean="0"/>
          </a:br>
          <a:r>
            <a:rPr lang="ru-RU" sz="1600" kern="1200" dirty="0" smtClean="0"/>
            <a:t>«О закупках товаров, работ, услуг отдельными видами юридических лиц»</a:t>
          </a:r>
          <a:endParaRPr lang="ru-RU" sz="1600" kern="1200" dirty="0"/>
        </a:p>
      </dsp:txBody>
      <dsp:txXfrm>
        <a:off x="437203" y="2244235"/>
        <a:ext cx="7953490" cy="629546"/>
      </dsp:txXfrm>
    </dsp:sp>
    <dsp:sp modelId="{E7D9E7BB-D8E5-2B43-9B4E-18900C622B31}">
      <dsp:nvSpPr>
        <dsp:cNvPr id="0" name=""/>
        <dsp:cNvSpPr/>
      </dsp:nvSpPr>
      <dsp:spPr>
        <a:xfrm>
          <a:off x="0" y="3851120"/>
          <a:ext cx="8424936" cy="1199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499872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Предварительный отбор, электронные аукционы – Постановление Правительства РФ от 01.07.2016 № 615 (капремонт МКД)</a:t>
          </a:r>
          <a:endParaRPr lang="ru-RU" sz="1500" kern="1200" dirty="0"/>
        </a:p>
      </dsp:txBody>
      <dsp:txXfrm>
        <a:off x="0" y="3851120"/>
        <a:ext cx="8424936" cy="1199567"/>
      </dsp:txXfrm>
    </dsp:sp>
    <dsp:sp modelId="{081C87EA-F624-FC43-B9C5-2BEDA8A8F6B0}">
      <dsp:nvSpPr>
        <dsp:cNvPr id="0" name=""/>
        <dsp:cNvSpPr/>
      </dsp:nvSpPr>
      <dsp:spPr>
        <a:xfrm>
          <a:off x="420424" y="3797526"/>
          <a:ext cx="8001224" cy="4662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Иные нормативные правовые акты</a:t>
          </a:r>
          <a:endParaRPr lang="ru-RU" sz="1600" kern="1200" dirty="0"/>
        </a:p>
      </dsp:txBody>
      <dsp:txXfrm>
        <a:off x="443186" y="3820288"/>
        <a:ext cx="7955700" cy="420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2B9D-2507-4FF2-8CAB-17A9EB5B7F3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4398-769E-40EF-AAB4-37D22B4D5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56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71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32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8C80-AF85-4EF9-A359-7F1BA3CEDB04}" type="datetime1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D8FC-3AA8-431D-AFC5-EDC965601A04}" type="datetime1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A01C-93E8-431B-BFDF-ED73241825B8}" type="datetime1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EDC-8F98-45A5-8214-50BA378A2840}" type="datetime1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5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22D1-4CD8-442B-89C2-4CCABED397AF}" type="datetime1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ACB2-5FDF-4625-B355-81E6C87A8FD2}" type="datetime1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6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F2FE-4E58-4704-97C5-2F3B2460E710}" type="datetime1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DE93-C2C0-4B17-AF1B-E1B9AFEF8B6F}" type="datetime1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2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7DA-D6C6-49D6-886A-B4D5DA2763A4}" type="datetime1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0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F191-23D3-446B-960A-515E12113C10}" type="datetime1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34A8-3EC8-4C39-BAC8-ED6DCC074FD5}" type="datetime1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8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80CE-EEB4-4249-B853-A57C9C7B53E8}" type="datetime1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D8E5-DBCE-4E17-B8AA-1F30C113B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tif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4.tiff"/><Relationship Id="rId5" Type="http://schemas.openxmlformats.org/officeDocument/2006/relationships/image" Target="../media/image21.tiff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236" y="1628800"/>
            <a:ext cx="7772400" cy="31237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cs typeface="Arial" panose="020B0604020202020204" pitchFamily="34" charset="0"/>
              </a:rPr>
              <a:t>Страхование ответственности                        за нарушение условий договоров строительного </a:t>
            </a:r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подряда (</a:t>
            </a:r>
            <a:r>
              <a:rPr lang="ru-RU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госконтрактов</a:t>
            </a:r>
            <a:r>
              <a:rPr lang="ru-RU" b="1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3" y="395953"/>
            <a:ext cx="7026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 и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финансовым инструментам строительного рынка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1286"/>
            <a:ext cx="1092890" cy="767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308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irmaterra.ru/sites/default/files/n15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59" y="1628800"/>
            <a:ext cx="4835537" cy="36316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097" y="836712"/>
            <a:ext cx="7992888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судебной практики по делам о нарушении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условий договора строительного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подряда за 2016 год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5816" y="334397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48064" y="1694999"/>
            <a:ext cx="338437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/>
              <a:t>ГБУЗ Ленинградской области «Гатчинская Клиническая Межрайонная Больница»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>
                <a:cs typeface="Times New Roman"/>
              </a:rPr>
              <a:t>ООО </a:t>
            </a:r>
            <a:r>
              <a:rPr lang="ru-RU" sz="1400" dirty="0" smtClean="0">
                <a:cs typeface="Times New Roman"/>
              </a:rPr>
              <a:t>«СПА»</a:t>
            </a:r>
          </a:p>
          <a:p>
            <a:r>
              <a:rPr lang="ru-RU" sz="1400" dirty="0" smtClean="0">
                <a:cs typeface="Times New Roman"/>
              </a:rPr>
              <a:t>     </a:t>
            </a:r>
            <a:r>
              <a:rPr lang="ru-RU" sz="1400" b="1" dirty="0" smtClean="0"/>
              <a:t>Устранение недостатков </a:t>
            </a:r>
            <a:r>
              <a:rPr lang="ru-RU" sz="1400" b="1" dirty="0"/>
              <a:t>выполненных </a:t>
            </a:r>
            <a:r>
              <a:rPr lang="ru-RU" sz="1400" b="1" dirty="0" smtClean="0"/>
              <a:t>работ: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628 161 руб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.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694999"/>
            <a:ext cx="3456384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>
                <a:cs typeface="Times New Roman"/>
              </a:rPr>
              <a:t>Министерство </a:t>
            </a:r>
            <a:r>
              <a:rPr lang="ru-RU" sz="1400" dirty="0" smtClean="0">
                <a:cs typeface="Times New Roman"/>
              </a:rPr>
              <a:t>обороны РФ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 </a:t>
            </a:r>
            <a:r>
              <a:rPr lang="ru-RU" sz="1400" dirty="0" smtClean="0">
                <a:cs typeface="Times New Roman"/>
              </a:rPr>
              <a:t>ФГУП «</a:t>
            </a:r>
            <a:r>
              <a:rPr lang="ru-RU" sz="1400" dirty="0" err="1" smtClean="0">
                <a:cs typeface="Times New Roman"/>
              </a:rPr>
              <a:t>Спецстройинжиниринг</a:t>
            </a:r>
            <a:r>
              <a:rPr lang="ru-RU" sz="1400" dirty="0" smtClean="0">
                <a:cs typeface="Times New Roman"/>
              </a:rPr>
              <a:t> </a:t>
            </a:r>
          </a:p>
          <a:p>
            <a:r>
              <a:rPr lang="ru-RU" sz="1400" dirty="0" smtClean="0">
                <a:cs typeface="Times New Roman"/>
              </a:rPr>
              <a:t>при </a:t>
            </a:r>
            <a:r>
              <a:rPr lang="ru-RU" sz="1400" dirty="0" err="1" smtClean="0">
                <a:cs typeface="Times New Roman"/>
              </a:rPr>
              <a:t>Спецстрое</a:t>
            </a:r>
            <a:r>
              <a:rPr lang="ru-RU" sz="1400" dirty="0" smtClean="0">
                <a:cs typeface="Times New Roman"/>
              </a:rPr>
              <a:t> России» </a:t>
            </a:r>
          </a:p>
          <a:p>
            <a:r>
              <a:rPr lang="ru-RU" sz="1400" b="1" dirty="0" smtClean="0">
                <a:cs typeface="Times New Roman"/>
              </a:rPr>
              <a:t>     Взыскание % за неисполнение </a:t>
            </a:r>
            <a:r>
              <a:rPr lang="ru-RU" sz="1400" b="1" dirty="0" err="1" smtClean="0">
                <a:cs typeface="Times New Roman"/>
              </a:rPr>
              <a:t>госконтракта</a:t>
            </a:r>
            <a:r>
              <a:rPr lang="ru-RU" sz="1400" b="1" dirty="0" smtClean="0">
                <a:cs typeface="Times New Roman"/>
              </a:rPr>
              <a:t>  в срок: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360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705 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262,50 руб.   неустойка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150802"/>
            <a:ext cx="381642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ГКУ «Управление </a:t>
            </a:r>
            <a:r>
              <a:rPr lang="ru-RU" sz="1400" dirty="0">
                <a:cs typeface="Times New Roman"/>
              </a:rPr>
              <a:t>строительства Ленинградской </a:t>
            </a:r>
            <a:r>
              <a:rPr lang="ru-RU" sz="1400" dirty="0" smtClean="0">
                <a:cs typeface="Times New Roman"/>
              </a:rPr>
              <a:t>области»;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ООО «ГК ЗИОСАБ-ДЕДАЛ» </a:t>
            </a:r>
          </a:p>
          <a:p>
            <a:r>
              <a:rPr lang="ru-RU" sz="1400" b="1" dirty="0" smtClean="0">
                <a:cs typeface="Times New Roman"/>
              </a:rPr>
              <a:t>     Работы </a:t>
            </a:r>
            <a:r>
              <a:rPr lang="ru-RU" sz="1400" b="1" dirty="0">
                <a:cs typeface="Times New Roman"/>
              </a:rPr>
              <a:t>по устранению аварийного состояния наружных тепловых </a:t>
            </a:r>
            <a:r>
              <a:rPr lang="ru-RU" sz="1400" b="1" dirty="0" smtClean="0">
                <a:cs typeface="Times New Roman"/>
              </a:rPr>
              <a:t>сетей: </a:t>
            </a:r>
            <a:endParaRPr lang="ru-RU" sz="1400" b="1" dirty="0"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7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906 087 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руб. 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161359"/>
            <a:ext cx="396044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err="1" smtClean="0"/>
              <a:t>СПбГБУ</a:t>
            </a:r>
            <a:r>
              <a:rPr lang="ru-RU" sz="1400" dirty="0" smtClean="0"/>
              <a:t> «Дирекция </a:t>
            </a:r>
          </a:p>
          <a:p>
            <a:r>
              <a:rPr lang="ru-RU" sz="1400" dirty="0" smtClean="0"/>
              <a:t>по </a:t>
            </a:r>
            <a:r>
              <a:rPr lang="ru-RU" sz="1400" dirty="0"/>
              <a:t>управлению объектами государственного жилищного фонда </a:t>
            </a:r>
            <a:r>
              <a:rPr lang="ru-RU" sz="1400" dirty="0" smtClean="0"/>
              <a:t>Санкт-Петербурга»</a:t>
            </a:r>
            <a:r>
              <a:rPr lang="ru-RU" sz="1400" dirty="0" smtClean="0">
                <a:cs typeface="Times New Roman"/>
              </a:rPr>
              <a:t>;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ООО «</a:t>
            </a:r>
            <a:r>
              <a:rPr lang="ru-RU" sz="1400" dirty="0" smtClean="0"/>
              <a:t>ПТК </a:t>
            </a:r>
            <a:r>
              <a:rPr lang="ru-RU" sz="1400" dirty="0"/>
              <a:t>КОНСТАНТА </a:t>
            </a:r>
            <a:r>
              <a:rPr lang="ru-RU" sz="1400" dirty="0" smtClean="0"/>
              <a:t>спорт</a:t>
            </a:r>
            <a:r>
              <a:rPr lang="ru-RU" sz="1400" dirty="0" smtClean="0">
                <a:cs typeface="Times New Roman"/>
              </a:rPr>
              <a:t>» </a:t>
            </a:r>
          </a:p>
          <a:p>
            <a:r>
              <a:rPr lang="ru-RU" sz="1400" b="1" dirty="0" smtClean="0">
                <a:cs typeface="Times New Roman"/>
              </a:rPr>
              <a:t>     Работы </a:t>
            </a:r>
            <a:r>
              <a:rPr lang="ru-RU" sz="1400" b="1" dirty="0">
                <a:cs typeface="Times New Roman"/>
              </a:rPr>
              <a:t>по капитальному ремонту </a:t>
            </a:r>
            <a:r>
              <a:rPr lang="ru-RU" sz="1400" b="1" dirty="0" smtClean="0">
                <a:cs typeface="Times New Roman"/>
              </a:rPr>
              <a:t>здания:</a:t>
            </a:r>
            <a:endParaRPr lang="ru-RU" sz="1400" b="1" dirty="0"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3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806 414 руб. убытков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566626"/>
            <a:ext cx="345638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/>
              <a:t>Комитет по строительству </a:t>
            </a:r>
            <a:r>
              <a:rPr lang="ru-RU" sz="1400" dirty="0" smtClean="0"/>
              <a:t>Санкт-Петербурга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 </a:t>
            </a:r>
            <a:r>
              <a:rPr lang="ru-RU" sz="1400" dirty="0">
                <a:cs typeface="Times New Roman"/>
              </a:rPr>
              <a:t>ФГУП </a:t>
            </a:r>
            <a:r>
              <a:rPr lang="ru-RU" sz="1400" dirty="0" smtClean="0">
                <a:cs typeface="Times New Roman"/>
              </a:rPr>
              <a:t>«</a:t>
            </a:r>
            <a:r>
              <a:rPr lang="ru-RU" sz="1400" dirty="0"/>
              <a:t>Модуль-ПКБ</a:t>
            </a:r>
            <a:r>
              <a:rPr lang="ru-RU" sz="1400" dirty="0" smtClean="0">
                <a:cs typeface="Times New Roman"/>
              </a:rPr>
              <a:t>» </a:t>
            </a:r>
          </a:p>
          <a:p>
            <a:r>
              <a:rPr lang="ru-RU" sz="1400" b="1" dirty="0" smtClean="0">
                <a:cs typeface="Times New Roman"/>
              </a:rPr>
              <a:t>     Взыскание % за неисполнение </a:t>
            </a:r>
            <a:r>
              <a:rPr lang="ru-RU" sz="1400" b="1" dirty="0" err="1" smtClean="0">
                <a:cs typeface="Times New Roman"/>
              </a:rPr>
              <a:t>госконтракта</a:t>
            </a:r>
            <a:r>
              <a:rPr lang="ru-RU" sz="1400" b="1" dirty="0" smtClean="0">
                <a:cs typeface="Times New Roman"/>
              </a:rPr>
              <a:t> в срок:</a:t>
            </a:r>
            <a:endParaRPr lang="ru-RU" sz="1400" u="sng" dirty="0">
              <a:cs typeface="Times New Roman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cs typeface="Times New Roman"/>
              </a:rPr>
              <a:t>29 715 166,18 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руб.   неустойка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3430160"/>
            <a:ext cx="338437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/>
              <a:t>Комитет по строительству транспортной инфраструктуры </a:t>
            </a:r>
            <a:r>
              <a:rPr lang="ru-RU" sz="1400" dirty="0" smtClean="0"/>
              <a:t>Санкт-Петербурга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ОАО «</a:t>
            </a:r>
            <a:r>
              <a:rPr lang="ru-RU" sz="1400" dirty="0" smtClean="0"/>
              <a:t>Метрострой</a:t>
            </a:r>
            <a:r>
              <a:rPr lang="ru-RU" sz="1400" dirty="0" smtClean="0">
                <a:cs typeface="Times New Roman"/>
              </a:rPr>
              <a:t>»</a:t>
            </a:r>
          </a:p>
          <a:p>
            <a:r>
              <a:rPr lang="ru-RU" sz="1400" dirty="0" smtClean="0">
                <a:cs typeface="Times New Roman"/>
              </a:rPr>
              <a:t>     </a:t>
            </a:r>
            <a:r>
              <a:rPr lang="ru-RU" sz="1400" b="1" dirty="0"/>
              <a:t>Р</a:t>
            </a:r>
            <a:r>
              <a:rPr lang="ru-RU" sz="1400" b="1" dirty="0" smtClean="0"/>
              <a:t>асторжение </a:t>
            </a:r>
            <a:r>
              <a:rPr lang="ru-RU" sz="1400" b="1" dirty="0"/>
              <a:t>договора, возврат </a:t>
            </a:r>
            <a:r>
              <a:rPr lang="ru-RU" sz="1400" b="1" dirty="0" smtClean="0"/>
              <a:t>аванса</a:t>
            </a:r>
            <a:r>
              <a:rPr lang="ru-RU" sz="1400" dirty="0" smtClean="0"/>
              <a:t>. </a:t>
            </a:r>
            <a:r>
              <a:rPr lang="ru-RU" sz="1400" dirty="0"/>
              <a:t>Дело слушается, не </a:t>
            </a:r>
            <a:r>
              <a:rPr lang="ru-RU" sz="1400" dirty="0" smtClean="0"/>
              <a:t>окончено.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628 161 руб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.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13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772"/>
            <a:ext cx="8208912" cy="11500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Прогнозируемый минимальный консолидированный размер компенсационного фонда обеспечения договорных обязательств. Механизм расчета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323528" y="2837605"/>
            <a:ext cx="1008112" cy="8074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Члены СРО</a:t>
            </a:r>
          </a:p>
          <a:p>
            <a:pPr algn="ctr"/>
            <a:r>
              <a:rPr lang="ru-RU" sz="1600" dirty="0"/>
              <a:t>255 000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353336" y="2086941"/>
            <a:ext cx="1706496" cy="62197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Участвуют только </a:t>
            </a:r>
          </a:p>
          <a:p>
            <a:pPr algn="ctr"/>
            <a:r>
              <a:rPr lang="ru-RU" sz="1400" dirty="0" smtClean="0"/>
              <a:t>в КФ ВВ 40% членов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89802" y="2629248"/>
            <a:ext cx="2522358" cy="137581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Общий минимальный размер КФ, сформированного до 03.07.2016 (сумма взносов действующих членов)</a:t>
            </a:r>
          </a:p>
          <a:p>
            <a:pPr algn="ctr"/>
            <a:r>
              <a:rPr lang="ru-RU" sz="1500" dirty="0"/>
              <a:t>84 715 209 </a:t>
            </a:r>
            <a:r>
              <a:rPr lang="ru-RU" sz="1500" dirty="0" smtClean="0"/>
              <a:t>683</a:t>
            </a:r>
            <a:endParaRPr lang="ru-RU" sz="15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589666" y="2097771"/>
            <a:ext cx="2086790" cy="683157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Минимальный размер КФ ВВ:</a:t>
            </a:r>
          </a:p>
          <a:p>
            <a:pPr algn="ctr"/>
            <a:r>
              <a:rPr lang="ru-RU" sz="1400" dirty="0"/>
              <a:t>33 886 083 873 </a:t>
            </a:r>
            <a:r>
              <a:rPr lang="ru-RU" sz="1400" dirty="0" smtClean="0"/>
              <a:t>руб.</a:t>
            </a:r>
            <a:endParaRPr lang="ru-RU" sz="14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259632" y="4018070"/>
            <a:ext cx="1728192" cy="257928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Участвуют в КФ ОДО</a:t>
            </a:r>
            <a:br>
              <a:rPr lang="ru-RU" sz="1400" dirty="0" smtClean="0"/>
            </a:br>
            <a:r>
              <a:rPr lang="ru-RU" sz="1400" dirty="0" smtClean="0"/>
              <a:t>35% членов на 1 лимите</a:t>
            </a:r>
          </a:p>
          <a:p>
            <a:pPr algn="ctr"/>
            <a:r>
              <a:rPr lang="ru-RU" sz="1400" dirty="0" smtClean="0"/>
              <a:t>30% членов на 2 лимите</a:t>
            </a:r>
          </a:p>
          <a:p>
            <a:pPr algn="ctr"/>
            <a:r>
              <a:rPr lang="ru-RU" sz="1400" dirty="0" smtClean="0"/>
              <a:t>20% </a:t>
            </a:r>
            <a:r>
              <a:rPr lang="ru-RU" sz="1400" dirty="0"/>
              <a:t>членов </a:t>
            </a:r>
            <a:r>
              <a:rPr lang="ru-RU" sz="1400" dirty="0" smtClean="0"/>
              <a:t>на 3 </a:t>
            </a:r>
            <a:r>
              <a:rPr lang="ru-RU" sz="1400" dirty="0"/>
              <a:t>лимите</a:t>
            </a:r>
          </a:p>
          <a:p>
            <a:pPr algn="ctr"/>
            <a:r>
              <a:rPr lang="ru-RU" sz="1400" dirty="0" smtClean="0"/>
              <a:t>10% </a:t>
            </a:r>
            <a:r>
              <a:rPr lang="ru-RU" sz="1400" dirty="0"/>
              <a:t>членов </a:t>
            </a:r>
            <a:r>
              <a:rPr lang="ru-RU" sz="1400" dirty="0" smtClean="0"/>
              <a:t>на 4 </a:t>
            </a:r>
            <a:r>
              <a:rPr lang="ru-RU" sz="1400" dirty="0"/>
              <a:t>лимите</a:t>
            </a:r>
          </a:p>
          <a:p>
            <a:pPr algn="ctr"/>
            <a:r>
              <a:rPr lang="ru-RU" sz="1400" dirty="0" smtClean="0"/>
              <a:t>5% </a:t>
            </a:r>
            <a:r>
              <a:rPr lang="ru-RU" sz="1400" dirty="0"/>
              <a:t>членов </a:t>
            </a:r>
            <a:r>
              <a:rPr lang="ru-RU" sz="1400" dirty="0" smtClean="0"/>
              <a:t>на 5 лимите</a:t>
            </a:r>
            <a:endParaRPr lang="ru-RU" sz="1400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17658" y="4031880"/>
            <a:ext cx="2086790" cy="6932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Минимальный размер КФ ОДО:</a:t>
            </a:r>
          </a:p>
          <a:p>
            <a:pPr algn="ctr"/>
            <a:r>
              <a:rPr lang="ru-RU" sz="1400" dirty="0"/>
              <a:t>50 829 125 809 </a:t>
            </a:r>
            <a:r>
              <a:rPr lang="ru-RU" sz="1400" dirty="0" smtClean="0"/>
              <a:t>руб.</a:t>
            </a:r>
            <a:endParaRPr lang="ru-RU" sz="1400" dirty="0"/>
          </a:p>
        </p:txBody>
      </p:sp>
      <p:pic>
        <p:nvPicPr>
          <p:cNvPr id="22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450" y="4509120"/>
            <a:ext cx="922861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4" name="Прямая со стрелкой 23"/>
          <p:cNvCxnSpPr>
            <a:stCxn id="3" idx="0"/>
          </p:cNvCxnSpPr>
          <p:nvPr/>
        </p:nvCxnSpPr>
        <p:spPr>
          <a:xfrm flipV="1">
            <a:off x="827584" y="2420891"/>
            <a:ext cx="504056" cy="4167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2"/>
          </p:cNvCxnSpPr>
          <p:nvPr/>
        </p:nvCxnSpPr>
        <p:spPr>
          <a:xfrm>
            <a:off x="827584" y="3645024"/>
            <a:ext cx="360040" cy="16007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012160" y="2837605"/>
            <a:ext cx="1474807" cy="51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012160" y="3429000"/>
            <a:ext cx="1511532" cy="5177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346496" y="3186510"/>
            <a:ext cx="2143306" cy="26466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8" idx="2"/>
          </p:cNvCxnSpPr>
          <p:nvPr/>
        </p:nvCxnSpPr>
        <p:spPr>
          <a:xfrm>
            <a:off x="4750981" y="4005064"/>
            <a:ext cx="0" cy="50405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59632" y="3212976"/>
            <a:ext cx="223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 основе данных СРО </a:t>
            </a:r>
            <a:r>
              <a:rPr lang="ru-RU" sz="1600" b="1" dirty="0" smtClean="0"/>
              <a:t> о </a:t>
            </a:r>
            <a:r>
              <a:rPr lang="ru-RU" sz="1600" b="1" dirty="0"/>
              <a:t>формировании КФ </a:t>
            </a:r>
            <a:r>
              <a:rPr lang="ru-RU" sz="1600" b="1" dirty="0" smtClean="0"/>
              <a:t>ОДО</a:t>
            </a:r>
            <a:endParaRPr lang="ru-RU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79912" y="4047455"/>
            <a:ext cx="97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о данным из</a:t>
            </a:r>
            <a:endParaRPr lang="ru-RU" sz="1200" dirty="0"/>
          </a:p>
        </p:txBody>
      </p:sp>
      <p:cxnSp>
        <p:nvCxnSpPr>
          <p:cNvPr id="83" name="Прямая со стрелкой 82"/>
          <p:cNvCxnSpPr>
            <a:stCxn id="7" idx="3"/>
            <a:endCxn id="11" idx="1"/>
          </p:cNvCxnSpPr>
          <p:nvPr/>
        </p:nvCxnSpPr>
        <p:spPr>
          <a:xfrm>
            <a:off x="3059832" y="2397931"/>
            <a:ext cx="3529834" cy="41419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2960166" y="4792743"/>
            <a:ext cx="3916090" cy="906011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765777" y="5262299"/>
            <a:ext cx="146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Сумма размеров по каждому лимиту ответственности</a:t>
            </a: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truemagazin.ru/uploads/image/eb2cca41e86ac606936744b4d8ae12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39" y="4509120"/>
            <a:ext cx="3306157" cy="22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5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ew_pr_worker\Рабочий стол\НП\Презентации\Загускин 03.02.17\Письмо ВСС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00" y="2708920"/>
            <a:ext cx="28184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1" t="8562" r="24167" b="3607"/>
          <a:stretch/>
        </p:blipFill>
        <p:spPr bwMode="auto">
          <a:xfrm>
            <a:off x="1707430" y="2708920"/>
            <a:ext cx="2720554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7594"/>
            <a:ext cx="8208912" cy="10372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НОСТРОЙ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ВСС и ЦБ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РФ: </a:t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положений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требованиям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страхованию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по договорам строительного подряда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38188" y="242064"/>
            <a:ext cx="61542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19672" y="1877923"/>
            <a:ext cx="667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Сентябрь</a:t>
            </a:r>
            <a:r>
              <a:rPr lang="ru-RU" sz="1600" dirty="0"/>
              <a:t>, октябрь и ноябрь </a:t>
            </a:r>
            <a:r>
              <a:rPr lang="ru-RU" sz="1600" dirty="0" smtClean="0"/>
              <a:t>2016 г. – ряд рабочих совещаний в целях выработки согласованной </a:t>
            </a:r>
            <a:r>
              <a:rPr lang="ru-RU" sz="1600" dirty="0"/>
              <a:t>позиции </a:t>
            </a:r>
            <a:r>
              <a:rPr lang="ru-RU" sz="1600" dirty="0" smtClean="0"/>
              <a:t>по </a:t>
            </a:r>
            <a:r>
              <a:rPr lang="ru-RU" sz="1600" dirty="0"/>
              <a:t>страхованию </a:t>
            </a:r>
            <a:r>
              <a:rPr lang="ru-RU" sz="1600" dirty="0" smtClean="0"/>
              <a:t>риска ответственности за нарушение членами СРО условий договора подряда.</a:t>
            </a:r>
            <a:endParaRPr lang="ru-RU" sz="1600" dirty="0"/>
          </a:p>
        </p:txBody>
      </p:sp>
      <p:pic>
        <p:nvPicPr>
          <p:cNvPr id="12" name="Picture 3" descr="C:\Documents and Settings\new_pr_worker\Рабочий стол\НП\Презентации\Отчет Комитета_2016\ban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r="5418"/>
          <a:stretch/>
        </p:blipFill>
        <p:spPr bwMode="auto">
          <a:xfrm>
            <a:off x="601561" y="3602107"/>
            <a:ext cx="720000" cy="76299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Documents and Settings\new_pr_worker\Рабочий стол\НП\Презентации\Логотипы\ВСС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1" y="2968200"/>
            <a:ext cx="720000" cy="4608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Documents and Settings\new_pr_worker\Рабочий стол\НП\Презентации\Логотипы\nostro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928"/>
            <a:ext cx="710001" cy="7920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ая выноска 10"/>
          <p:cNvSpPr/>
          <p:nvPr/>
        </p:nvSpPr>
        <p:spPr>
          <a:xfrm>
            <a:off x="601561" y="4509056"/>
            <a:ext cx="4186463" cy="1944280"/>
          </a:xfrm>
          <a:prstGeom prst="wedgeRectCallout">
            <a:avLst>
              <a:gd name="adj1" fmla="val 35238"/>
              <a:gd name="adj2" fmla="val -55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По мнению Департамента страхового рынка Банка России, согласно </a:t>
            </a:r>
            <a:r>
              <a:rPr lang="ru-RU" sz="1600" dirty="0" smtClean="0">
                <a:solidFill>
                  <a:schemeClr val="tx1"/>
                </a:solidFill>
              </a:rPr>
              <a:t>ч.2 </a:t>
            </a:r>
            <a:r>
              <a:rPr lang="ru-RU" sz="1600" dirty="0">
                <a:solidFill>
                  <a:schemeClr val="tx1"/>
                </a:solidFill>
              </a:rPr>
              <a:t>ст.55.5 ГК РФ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в </a:t>
            </a:r>
            <a:r>
              <a:rPr lang="ru-RU" sz="1600" dirty="0">
                <a:solidFill>
                  <a:schemeClr val="tx1"/>
                </a:solidFill>
              </a:rPr>
              <a:t>редакции 372-ФЗ, СРО могут быть разработаны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u-RU" sz="1600" dirty="0">
                <a:solidFill>
                  <a:schemeClr val="tx1"/>
                </a:solidFill>
              </a:rPr>
              <a:t>утверждены внутренние документы, в том числе о страховании риска ответственности за нарушение членами СРО условий договора подряда, а также условий такого страхования.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148064" y="4509056"/>
            <a:ext cx="3384376" cy="1368216"/>
          </a:xfrm>
          <a:prstGeom prst="wedgeRectCallout">
            <a:avLst>
              <a:gd name="adj1" fmla="val -4681"/>
              <a:gd name="adj2" fmla="val -578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ВСС поддерживает необходимость формирования единого подхода 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и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разработку стандартных условий страхования к применению СРО данного вида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страхования.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1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pravogolosa.net/images/com_adsmanager/ads/259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9" y="1628800"/>
            <a:ext cx="278163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new_pr_worker\Рабочий стол\НП\Презентации\Загускин 03.02.17\Ингосстрах.t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27" y="1628800"/>
            <a:ext cx="280363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435"/>
              </p:ext>
            </p:extLst>
          </p:nvPr>
        </p:nvGraphicFramePr>
        <p:xfrm>
          <a:off x="6094183" y="1628800"/>
          <a:ext cx="2798297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Acrobat Document" r:id="rId6" imgW="5667375" imgH="8020050" progId="AcroExch.Document.11">
                  <p:embed/>
                </p:oleObj>
              </mc:Choice>
              <mc:Fallback>
                <p:oleObj name="Acrobat Document" r:id="rId6" imgW="5667375" imgH="80200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4183" y="1628800"/>
                        <a:ext cx="2798297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36" y="764704"/>
            <a:ext cx="7609207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Согласование проектов договора страховщиками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15816" y="242064"/>
            <a:ext cx="59834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uk-lotterysyndicate.com/UK-lotterysyndicate-Join-shak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94" y="4437112"/>
            <a:ext cx="3840918" cy="24651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ая выноска 20"/>
          <p:cNvSpPr/>
          <p:nvPr/>
        </p:nvSpPr>
        <p:spPr>
          <a:xfrm>
            <a:off x="683568" y="2564903"/>
            <a:ext cx="4752528" cy="3816425"/>
          </a:xfrm>
          <a:prstGeom prst="wedgeRectCallout">
            <a:avLst>
              <a:gd name="adj1" fmla="val 55080"/>
              <a:gd name="adj2" fmla="val -324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Готовы использовать в своей работе следующие варианты типового договора комбинированного страхования риска ответственности за нарушение членом СРО условий договора строительного подряда, заключенного                            с использованием конкурентных способов заключения договоров, а также финансовых рисков членов этой СРО, возникающих вследствие неисполнения или ненадлежащего исполнения договора: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Вариант договора с выплатой страхового возмещения по секции страхования финансового риска члена СРО самому члену СРО;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Вариант договора </a:t>
            </a:r>
            <a:r>
              <a:rPr lang="ru-RU" sz="1400" dirty="0">
                <a:solidFill>
                  <a:schemeClr val="tx1"/>
                </a:solidFill>
              </a:rPr>
              <a:t>с выплатой страхового возмещения по секции страхования финансового риска члена СРО </a:t>
            </a:r>
            <a:r>
              <a:rPr lang="ru-RU" sz="1400" dirty="0" smtClean="0">
                <a:solidFill>
                  <a:schemeClr val="tx1"/>
                </a:solidFill>
              </a:rPr>
              <a:t>напрямую в </a:t>
            </a:r>
            <a:r>
              <a:rPr lang="ru-RU" sz="1400" dirty="0" err="1" smtClean="0">
                <a:solidFill>
                  <a:schemeClr val="tx1"/>
                </a:solidFill>
              </a:rPr>
              <a:t>управомоченную</a:t>
            </a:r>
            <a:r>
              <a:rPr lang="ru-RU" sz="1400" dirty="0" smtClean="0">
                <a:solidFill>
                  <a:schemeClr val="tx1"/>
                </a:solidFill>
              </a:rPr>
              <a:t> СРО;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Вариант договора с выплатой страхового возмещения по секции страхования финансового риска члена СРО </a:t>
            </a:r>
            <a:r>
              <a:rPr lang="ru-RU" sz="1400" dirty="0" smtClean="0">
                <a:solidFill>
                  <a:schemeClr val="tx1"/>
                </a:solidFill>
              </a:rPr>
              <a:t>застрахованным лицам – другим членам СРО.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pokras-auto24.ru/files/03e000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73913" cy="7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Documents and Settings\new_pr_worker\Рабочий стол\НП\Презентации\Загускин 03.02.17\шапка Заг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21" y="1916832"/>
            <a:ext cx="1040887" cy="6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1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7308304" y="4696205"/>
            <a:ext cx="627528" cy="3802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76520" y="4690743"/>
            <a:ext cx="627528" cy="37527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6466659" y="2523377"/>
            <a:ext cx="360924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36" y="858682"/>
            <a:ext cx="7609207" cy="5540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Типовые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требования к страхованию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обязательств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договорам строительного подряда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7784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59204" y="2996952"/>
            <a:ext cx="39922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ЗАЩИТА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ЧЛЕНА СРО опосредованно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через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защиту КФ </a:t>
            </a:r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от последствий, предусмотренных ст. 60.1 </a:t>
            </a:r>
            <a:r>
              <a:rPr lang="ru-RU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ГрК</a:t>
            </a:r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 Р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Ф</a:t>
            </a:r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7" y="4140369"/>
            <a:ext cx="50155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Варианты </a:t>
            </a:r>
            <a:r>
              <a:rPr lang="ru-RU" sz="1600" dirty="0">
                <a:cs typeface="Arial" panose="020B0604020202020204" pitchFamily="34" charset="0"/>
              </a:rPr>
              <a:t>договоров страхования ДО, разработанных </a:t>
            </a:r>
            <a:r>
              <a:rPr lang="ru-RU" sz="1600" dirty="0" smtClean="0">
                <a:cs typeface="Arial" panose="020B0604020202020204" pitchFamily="34" charset="0"/>
              </a:rPr>
              <a:t>с </a:t>
            </a:r>
            <a:r>
              <a:rPr lang="ru-RU" sz="1600" dirty="0">
                <a:cs typeface="Arial" panose="020B0604020202020204" pitchFamily="34" charset="0"/>
              </a:rPr>
              <a:t>участием НОСТРОЙ и ВСС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331115" y="3821351"/>
            <a:ext cx="648072" cy="31901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7" y="5066020"/>
            <a:ext cx="21962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1. Выгодоприобретатели </a:t>
            </a:r>
          </a:p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– все члены СРО</a:t>
            </a:r>
            <a:endParaRPr lang="ru-RU" sz="1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6297" y="5787261"/>
            <a:ext cx="1651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2.2. Выплата Страхователю для пополнения КФ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5787841"/>
            <a:ext cx="165618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2.1. СРО наделена правом получить выплату</a:t>
            </a:r>
            <a:endParaRPr lang="ru-RU" sz="1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5" y="5066020"/>
            <a:ext cx="21352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2. Выгодоприобретатель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– </a:t>
            </a:r>
            <a:r>
              <a:rPr lang="ru-RU" sz="1400" dirty="0">
                <a:cs typeface="Arial" panose="020B0604020202020204" pitchFamily="34" charset="0"/>
              </a:rPr>
              <a:t>Страхователь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35897" y="5786100"/>
            <a:ext cx="17281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После пополнения ими КФ ОДО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6011" y="2988241"/>
            <a:ext cx="3547917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ЗАЩИТА ЧЛЕНА СРО напрямую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договорным обязательствам</a:t>
            </a:r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588331" y="5589240"/>
            <a:ext cx="627528" cy="33818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1722161" y="2523377"/>
            <a:ext cx="360924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567787" y="3573016"/>
            <a:ext cx="648072" cy="32314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6012" y="5076473"/>
            <a:ext cx="2834517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Выгодоприобретатель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– Заказчик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6011" y="5930696"/>
            <a:ext cx="2834517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Страхуется часть обязательств </a:t>
            </a: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по договору. Сохраняется право требования к СРО. 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6012" y="3894147"/>
            <a:ext cx="3058959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Включается во все варианты комбинированного договора страхования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578059" y="4727257"/>
            <a:ext cx="648072" cy="35792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1516722"/>
            <a:ext cx="430796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Типовой договор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страхования ДО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90" y="1990581"/>
            <a:ext cx="8275406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Комбинированный </a:t>
            </a:r>
            <a:r>
              <a:rPr lang="ru-RU" b="1" dirty="0">
                <a:cs typeface="Arial" panose="020B0604020202020204" pitchFamily="34" charset="0"/>
              </a:rPr>
              <a:t>договор</a:t>
            </a:r>
            <a:r>
              <a:rPr lang="ru-RU" b="1" dirty="0" smtClean="0">
                <a:cs typeface="Arial" panose="020B0604020202020204" pitchFamily="34" charset="0"/>
              </a:rPr>
              <a:t>: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cs typeface="Arial" panose="020B0604020202020204" pitchFamily="34" charset="0"/>
              </a:rPr>
              <a:t>- страхование </a:t>
            </a:r>
            <a:r>
              <a:rPr lang="ru-RU" dirty="0">
                <a:cs typeface="Arial" panose="020B0604020202020204" pitchFamily="34" charset="0"/>
              </a:rPr>
              <a:t>договорных </a:t>
            </a:r>
            <a:r>
              <a:rPr lang="ru-RU" dirty="0" smtClean="0">
                <a:cs typeface="Arial" panose="020B0604020202020204" pitchFamily="34" charset="0"/>
              </a:rPr>
              <a:t>обязательств;         </a:t>
            </a:r>
            <a:r>
              <a:rPr lang="ru-RU" dirty="0">
                <a:cs typeface="Arial" panose="020B0604020202020204" pitchFamily="34" charset="0"/>
              </a:rPr>
              <a:t>- страхование финансовых </a:t>
            </a:r>
            <a:r>
              <a:rPr lang="ru-RU" dirty="0" smtClean="0">
                <a:cs typeface="Arial" panose="020B0604020202020204" pitchFamily="34" charset="0"/>
              </a:rPr>
              <a:t>рисков</a:t>
            </a:r>
            <a:endParaRPr lang="ru-RU" dirty="0"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028384" y="5589240"/>
            <a:ext cx="0" cy="1710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948264" y="5589240"/>
            <a:ext cx="0" cy="16909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99993" y="5589240"/>
            <a:ext cx="0" cy="18964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6852" y="1538208"/>
            <a:ext cx="2640845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Срок действия: 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срок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действия договора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строительного подряда +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2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года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lh5.ggpht.com/7oUdtlp0IfgRr_GDiskyttHBctoUJLT-roLWvpX8G0DCOWNcVvin7e5aQ08CRMcgrA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5679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1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2" y="850099"/>
            <a:ext cx="8280920" cy="56267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Порядок страховой выплаты по страхованию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финансовых рисков членов СРО 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3351" y="1476073"/>
            <a:ext cx="8033289" cy="584775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Страховой случай </a:t>
            </a:r>
            <a:r>
              <a:rPr lang="mr-IN" sz="1600" dirty="0" smtClean="0"/>
              <a:t>–</a:t>
            </a:r>
            <a:r>
              <a:rPr lang="ru-RU" sz="1600" dirty="0" smtClean="0"/>
              <a:t> выплата и возникновение обязанности члена СРО внести </a:t>
            </a:r>
            <a:br>
              <a:rPr lang="ru-RU" sz="1600" dirty="0" smtClean="0"/>
            </a:br>
            <a:r>
              <a:rPr lang="ru-RU" sz="1600" dirty="0" smtClean="0"/>
              <a:t>дополнительный взнос в КФ ОДО.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115616" y="2060848"/>
            <a:ext cx="876542" cy="5360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895270" y="2060848"/>
            <a:ext cx="1108778" cy="5360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2.1.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07404" y="2636912"/>
            <a:ext cx="1360340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Члены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7404" y="4139788"/>
            <a:ext cx="1349338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86621" y="3393753"/>
            <a:ext cx="1025796" cy="37621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03848" y="2636912"/>
            <a:ext cx="2520280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1679527" y="4521274"/>
            <a:ext cx="3218695" cy="31406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876256" y="2060848"/>
            <a:ext cx="1108778" cy="5360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2.2.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43351" y="6310909"/>
            <a:ext cx="8094709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Страховая компания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331640" y="3107380"/>
            <a:ext cx="1584176" cy="753668"/>
          </a:xfrm>
          <a:prstGeom prst="wedgeRoundRectCallout">
            <a:avLst>
              <a:gd name="adj1" fmla="val -69191"/>
              <a:gd name="adj2" fmla="val 43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1. Внесение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>
            <a:off x="543351" y="2184857"/>
            <a:ext cx="609334" cy="4126052"/>
          </a:xfrm>
          <a:prstGeom prst="uturnArrow">
            <a:avLst>
              <a:gd name="adj1" fmla="val 25000"/>
              <a:gd name="adj2" fmla="val 25000"/>
              <a:gd name="adj3" fmla="val 32898"/>
              <a:gd name="adj4" fmla="val 43750"/>
              <a:gd name="adj5" fmla="val 1064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827585" y="5013176"/>
            <a:ext cx="2088232" cy="1126327"/>
          </a:xfrm>
          <a:prstGeom prst="wedgeRoundRectCallout">
            <a:avLst>
              <a:gd name="adj1" fmla="val -60286"/>
              <a:gd name="adj2" fmla="val 111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. Страховая выплата членам СРО (компенсация убытков членов СРО по пополнению КФ ОДО)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3707904" y="2943065"/>
            <a:ext cx="2088232" cy="1998103"/>
          </a:xfrm>
          <a:prstGeom prst="wedgeRoundRectCallout">
            <a:avLst>
              <a:gd name="adj1" fmla="val -64307"/>
              <a:gd name="adj2" fmla="val -142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Указание в договоре страхования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перечисление </a:t>
            </a:r>
            <a:r>
              <a:rPr lang="ru-RU" sz="1400" dirty="0" smtClean="0">
                <a:solidFill>
                  <a:schemeClr val="tx1"/>
                </a:solidFill>
              </a:rPr>
              <a:t>страховой выплаты </a:t>
            </a:r>
            <a:r>
              <a:rPr lang="ru-RU" sz="1400" dirty="0">
                <a:solidFill>
                  <a:schemeClr val="tx1"/>
                </a:solidFill>
              </a:rPr>
              <a:t>сразу в </a:t>
            </a:r>
            <a:r>
              <a:rPr lang="ru-RU" sz="1400" dirty="0" smtClean="0">
                <a:solidFill>
                  <a:schemeClr val="tx1"/>
                </a:solidFill>
              </a:rPr>
              <a:t>СРО в счет обязанности члена СРО по внесению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2212" y="5651956"/>
            <a:ext cx="669748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Развернутая стрелка 44"/>
          <p:cNvSpPr/>
          <p:nvPr/>
        </p:nvSpPr>
        <p:spPr>
          <a:xfrm flipH="1">
            <a:off x="3851920" y="5229201"/>
            <a:ext cx="675188" cy="1081708"/>
          </a:xfrm>
          <a:prstGeom prst="uturnArrow">
            <a:avLst>
              <a:gd name="adj1" fmla="val 28949"/>
              <a:gd name="adj2" fmla="val 25000"/>
              <a:gd name="adj3" fmla="val 23117"/>
              <a:gd name="adj4" fmla="val 43750"/>
              <a:gd name="adj5" fmla="val 28597"/>
            </a:avLst>
          </a:prstGeom>
          <a:solidFill>
            <a:srgbClr val="0070C0"/>
          </a:solidFill>
          <a:scene3d>
            <a:camera prst="orthographicFront">
              <a:rot lat="0" lon="2160000" rev="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716016" y="5013176"/>
            <a:ext cx="1728191" cy="1126327"/>
          </a:xfrm>
          <a:prstGeom prst="wedgeRoundRectCallout">
            <a:avLst>
              <a:gd name="adj1" fmla="val -63615"/>
              <a:gd name="adj2" fmla="val -118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Страховая выплата члену СРО путем перечисления средств сразу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СРО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19615" y="2636912"/>
            <a:ext cx="1996801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19614" y="4139788"/>
            <a:ext cx="1276721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5917295" y="3379852"/>
            <a:ext cx="1008110" cy="3863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6732240" y="3107380"/>
            <a:ext cx="1584176" cy="753668"/>
          </a:xfrm>
          <a:prstGeom prst="wedgeRoundRectCallout">
            <a:avLst>
              <a:gd name="adj1" fmla="val -67526"/>
              <a:gd name="adj2" fmla="val 52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. Внесение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Развернутая стрелка 52"/>
          <p:cNvSpPr/>
          <p:nvPr/>
        </p:nvSpPr>
        <p:spPr>
          <a:xfrm flipH="1">
            <a:off x="7956376" y="2184857"/>
            <a:ext cx="720080" cy="4102799"/>
          </a:xfrm>
          <a:prstGeom prst="uturnArrow">
            <a:avLst>
              <a:gd name="adj1" fmla="val 28949"/>
              <a:gd name="adj2" fmla="val 25000"/>
              <a:gd name="adj3" fmla="val 37146"/>
              <a:gd name="adj4" fmla="val 43750"/>
              <a:gd name="adj5" fmla="val 11301"/>
            </a:avLst>
          </a:prstGeom>
          <a:solidFill>
            <a:srgbClr val="FF0000"/>
          </a:solidFill>
          <a:scene3d>
            <a:camera prst="orthographicFront">
              <a:rot lat="0" lon="2160000" rev="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686524" y="5013175"/>
            <a:ext cx="1754738" cy="1126327"/>
          </a:xfrm>
          <a:prstGeom prst="wedgeRoundRectCallout">
            <a:avLst>
              <a:gd name="adj1" fmla="val 56648"/>
              <a:gd name="adj2" fmla="val -41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1. Страховая выплата члену СРО для внесения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438" y="6320475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13.1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57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2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8" grpId="0" animBg="1"/>
      <p:bldP spid="29" grpId="0" animBg="1"/>
      <p:bldP spid="35" grpId="0" animBg="1"/>
      <p:bldP spid="16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7594"/>
            <a:ext cx="8280920" cy="12532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Возмещение, которое получает Заказчик по страхованию риска ответственности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строительной организации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за нарушение условий договора строительного подряда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27784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4" y="3344793"/>
            <a:ext cx="40324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Аванс (часть аванса), полученный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строительной организацией по договору </a:t>
            </a:r>
            <a:r>
              <a:rPr lang="ru-RU" sz="1600" b="1" dirty="0">
                <a:cs typeface="Arial" panose="020B0604020202020204" pitchFamily="34" charset="0"/>
              </a:rPr>
              <a:t>строительного </a:t>
            </a:r>
            <a:r>
              <a:rPr lang="ru-RU" sz="1600" b="1" dirty="0" smtClean="0">
                <a:cs typeface="Arial" panose="020B0604020202020204" pitchFamily="34" charset="0"/>
              </a:rPr>
              <a:t>подряда.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      Условия: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документацией </a:t>
            </a:r>
            <a:r>
              <a:rPr lang="ru-RU" sz="1400" dirty="0">
                <a:cs typeface="Arial" panose="020B0604020202020204" pitchFamily="34" charset="0"/>
              </a:rPr>
              <a:t>о проведении конкурентной процедуры и/или договором строительного подряда было предусмотрено наличие независимой (банковской) </a:t>
            </a:r>
            <a:r>
              <a:rPr lang="ru-RU" sz="1400" dirty="0" smtClean="0">
                <a:cs typeface="Arial" panose="020B0604020202020204" pitchFamily="34" charset="0"/>
              </a:rPr>
              <a:t>гарантии;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банковская гарантия отсутствовала </a:t>
            </a:r>
            <a:r>
              <a:rPr lang="ru-RU" sz="1400" dirty="0">
                <a:cs typeface="Arial" panose="020B0604020202020204" pitchFamily="34" charset="0"/>
              </a:rPr>
              <a:t>на момент неисполнения </a:t>
            </a:r>
            <a:r>
              <a:rPr lang="ru-RU" sz="1400" dirty="0" smtClean="0">
                <a:cs typeface="Arial" panose="020B0604020202020204" pitchFamily="34" charset="0"/>
              </a:rPr>
              <a:t>или </a:t>
            </a:r>
            <a:r>
              <a:rPr lang="ru-RU" sz="1400" dirty="0">
                <a:cs typeface="Arial" panose="020B0604020202020204" pitchFamily="34" charset="0"/>
              </a:rPr>
              <a:t>ненадлежащего исполнения договора строительного </a:t>
            </a:r>
            <a:r>
              <a:rPr lang="ru-RU" sz="1400" dirty="0" smtClean="0">
                <a:cs typeface="Arial" panose="020B0604020202020204" pitchFamily="34" charset="0"/>
              </a:rPr>
              <a:t>подряда; 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банковская </a:t>
            </a:r>
            <a:r>
              <a:rPr lang="ru-RU" sz="1400" dirty="0">
                <a:cs typeface="Arial" panose="020B0604020202020204" pitchFamily="34" charset="0"/>
              </a:rPr>
              <a:t>гарантия </a:t>
            </a:r>
            <a:r>
              <a:rPr lang="ru-RU" sz="1400" dirty="0" smtClean="0">
                <a:cs typeface="Arial" panose="020B0604020202020204" pitchFamily="34" charset="0"/>
              </a:rPr>
              <a:t>отсутствовала, </a:t>
            </a:r>
            <a:r>
              <a:rPr lang="ru-RU" sz="1400" dirty="0">
                <a:cs typeface="Arial" panose="020B0604020202020204" pitchFamily="34" charset="0"/>
              </a:rPr>
              <a:t>когда по решению суда, вступившего в законную силу, </a:t>
            </a:r>
            <a:r>
              <a:rPr lang="ru-RU" sz="1400" dirty="0" smtClean="0">
                <a:cs typeface="Arial" panose="020B0604020202020204" pitchFamily="34" charset="0"/>
              </a:rPr>
              <a:t>договор был расторгнут.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038489"/>
            <a:ext cx="8208912" cy="12464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Риски по договорным обязательствам </a:t>
            </a:r>
            <a:r>
              <a:rPr lang="mr-IN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 это</a:t>
            </a:r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УБЫТКИ (расходы), которые строительная организация может понести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перед Заказчиком. </a:t>
            </a:r>
          </a:p>
          <a:p>
            <a:pPr algn="just"/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Связаны с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неисполнением обязательств по договору строительного подряда, заключенному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с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использованием конкурентных способов заключения договоров, которые не покрываются страховым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обеспечением по страхованию договорных обязательств.</a:t>
            </a:r>
            <a:endParaRPr lang="ru-RU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3344793"/>
            <a:ext cx="21938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2. Затраты 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на </a:t>
            </a:r>
            <a:r>
              <a:rPr lang="ru-RU" sz="1600" b="1" dirty="0">
                <a:cs typeface="Arial" panose="020B0604020202020204" pitchFamily="34" charset="0"/>
              </a:rPr>
              <a:t>проведение </a:t>
            </a:r>
            <a:endParaRPr lang="ru-RU" sz="1600" b="1" dirty="0" smtClean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новой </a:t>
            </a:r>
            <a:r>
              <a:rPr lang="ru-RU" sz="1600" b="1" dirty="0">
                <a:cs typeface="Arial" panose="020B0604020202020204" pitchFamily="34" charset="0"/>
              </a:rPr>
              <a:t>конкурентной процедуры </a:t>
            </a:r>
            <a:endParaRPr lang="ru-RU" sz="1600" b="1" dirty="0" smtClean="0"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(</a:t>
            </a:r>
            <a:r>
              <a:rPr lang="ru-RU" sz="1400" dirty="0">
                <a:cs typeface="Arial" panose="020B0604020202020204" pitchFamily="34" charset="0"/>
              </a:rPr>
              <a:t>конкурса, аукциона, тендера, иного мероприятия </a:t>
            </a:r>
            <a:r>
              <a:rPr lang="ru-RU" sz="1400" dirty="0" smtClean="0">
                <a:cs typeface="Arial" panose="020B0604020202020204" pitchFamily="34" charset="0"/>
              </a:rPr>
              <a:t>в </a:t>
            </a:r>
            <a:r>
              <a:rPr lang="ru-RU" sz="1400" dirty="0">
                <a:cs typeface="Arial" panose="020B0604020202020204" pitchFamily="34" charset="0"/>
              </a:rPr>
              <a:t>рамках использования конкурентного способа заключения д</a:t>
            </a:r>
            <a:r>
              <a:rPr lang="ru-RU" sz="1400" dirty="0" smtClean="0">
                <a:cs typeface="Arial" panose="020B0604020202020204" pitchFamily="34" charset="0"/>
              </a:rPr>
              <a:t>оговоров</a:t>
            </a:r>
            <a:r>
              <a:rPr lang="ru-RU" sz="1400" dirty="0">
                <a:cs typeface="Arial" panose="020B0604020202020204" pitchFamily="34" charset="0"/>
              </a:rPr>
              <a:t>) для заключения нового договора </a:t>
            </a:r>
            <a:r>
              <a:rPr lang="ru-RU" sz="1400" dirty="0" smtClean="0">
                <a:cs typeface="Arial" panose="020B0604020202020204" pitchFamily="34" charset="0"/>
              </a:rPr>
              <a:t>строительного </a:t>
            </a:r>
            <a:r>
              <a:rPr lang="ru-RU" sz="1400" dirty="0">
                <a:cs typeface="Arial" panose="020B0604020202020204" pitchFamily="34" charset="0"/>
              </a:rPr>
              <a:t>подряда взамен </a:t>
            </a:r>
            <a:r>
              <a:rPr lang="ru-RU" sz="1400" dirty="0" smtClean="0">
                <a:cs typeface="Arial" panose="020B0604020202020204" pitchFamily="34" charset="0"/>
              </a:rPr>
              <a:t>неисполненного.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2052" name="Picture 4" descr="C:\Documents and Settings\new_pr_worker\Рабочий стол\НП\Презентации\Загускин 03.02.17\риск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21311" r="26360" b="14957"/>
          <a:stretch/>
        </p:blipFill>
        <p:spPr bwMode="auto">
          <a:xfrm>
            <a:off x="4355976" y="3429000"/>
            <a:ext cx="2078348" cy="288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seo-doka.ru/upload/image/settings/yandex_dengi_minusi_i_plu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99" y="5388818"/>
            <a:ext cx="1812801" cy="12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4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zneskirov.ru/pictures/news4/80409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4" y="3328553"/>
            <a:ext cx="2499827" cy="3124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32" y="836712"/>
            <a:ext cx="8280920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Незастрахованные риски строительной организации,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связанные с неисполнением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обязательств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договорам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строительного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подряда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5776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процесс 6"/>
          <p:cNvSpPr/>
          <p:nvPr/>
        </p:nvSpPr>
        <p:spPr>
          <a:xfrm>
            <a:off x="1547664" y="2492896"/>
            <a:ext cx="1512168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Прямые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920676" y="2492896"/>
            <a:ext cx="1584176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Косвенные</a:t>
            </a:r>
            <a:endParaRPr lang="ru-RU" dirty="0"/>
          </a:p>
        </p:txBody>
      </p:sp>
      <p:sp>
        <p:nvSpPr>
          <p:cNvPr id="9" name="Крест 8"/>
          <p:cNvSpPr>
            <a:spLocks noChangeAspect="1"/>
          </p:cNvSpPr>
          <p:nvPr/>
        </p:nvSpPr>
        <p:spPr>
          <a:xfrm>
            <a:off x="4284008" y="2619220"/>
            <a:ext cx="360000" cy="360000"/>
          </a:xfrm>
          <a:prstGeom prst="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71144" y="206084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70448" y="206084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6694" y="3392976"/>
            <a:ext cx="24471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</a:t>
            </a:r>
            <a:r>
              <a:rPr lang="ru-RU" sz="1600" dirty="0" smtClean="0">
                <a:cs typeface="Arial" panose="020B0604020202020204" pitchFamily="34" charset="0"/>
              </a:rPr>
              <a:t>Суммы</a:t>
            </a:r>
            <a:r>
              <a:rPr lang="ru-RU" sz="1600" dirty="0">
                <a:cs typeface="Arial" panose="020B0604020202020204" pitchFamily="34" charset="0"/>
              </a:rPr>
              <a:t>, </a:t>
            </a:r>
            <a:r>
              <a:rPr lang="ru-RU" sz="1600" dirty="0" smtClean="0">
                <a:cs typeface="Arial" panose="020B0604020202020204" pitchFamily="34" charset="0"/>
              </a:rPr>
              <a:t>выплачиваемые </a:t>
            </a:r>
            <a:r>
              <a:rPr lang="ru-RU" sz="1600" dirty="0">
                <a:cs typeface="Arial" panose="020B0604020202020204" pitchFamily="34" charset="0"/>
              </a:rPr>
              <a:t>гаранту, выполнившему обязательства </a:t>
            </a:r>
            <a:endParaRPr lang="ru-RU" sz="1600" dirty="0" smtClean="0">
              <a:cs typeface="Arial" panose="020B0604020202020204" pitchFamily="34" charset="0"/>
            </a:endParaRPr>
          </a:p>
          <a:p>
            <a:r>
              <a:rPr lang="ru-RU" sz="1600" dirty="0" smtClean="0">
                <a:cs typeface="Arial" panose="020B0604020202020204" pitchFamily="34" charset="0"/>
              </a:rPr>
              <a:t>по </a:t>
            </a:r>
            <a:r>
              <a:rPr lang="ru-RU" sz="1600" dirty="0">
                <a:cs typeface="Arial" panose="020B0604020202020204" pitchFamily="34" charset="0"/>
              </a:rPr>
              <a:t>гарантии </a:t>
            </a:r>
            <a:r>
              <a:rPr lang="ru-RU" sz="1600" dirty="0" smtClean="0">
                <a:cs typeface="Arial" panose="020B0604020202020204" pitchFamily="34" charset="0"/>
              </a:rPr>
              <a:t>                      перед заказчиком;</a:t>
            </a:r>
            <a:endParaRPr lang="ru-RU" sz="1600" dirty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2. </a:t>
            </a:r>
            <a:r>
              <a:rPr lang="ru-RU" sz="1600" dirty="0" smtClean="0">
                <a:cs typeface="Arial" panose="020B0604020202020204" pitchFamily="34" charset="0"/>
              </a:rPr>
              <a:t>Неустойки </a:t>
            </a:r>
            <a:r>
              <a:rPr lang="ru-RU" sz="1600" dirty="0">
                <a:cs typeface="Arial" panose="020B0604020202020204" pitchFamily="34" charset="0"/>
              </a:rPr>
              <a:t>(</a:t>
            </a:r>
            <a:r>
              <a:rPr lang="ru-RU" sz="1600" dirty="0" smtClean="0">
                <a:cs typeface="Arial" panose="020B0604020202020204" pitchFamily="34" charset="0"/>
              </a:rPr>
              <a:t>штрафы);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3. </a:t>
            </a:r>
            <a:r>
              <a:rPr lang="ru-RU" sz="1600" dirty="0">
                <a:cs typeface="Arial" panose="020B0604020202020204" pitchFamily="34" charset="0"/>
              </a:rPr>
              <a:t>С</a:t>
            </a:r>
            <a:r>
              <a:rPr lang="ru-RU" sz="1600" dirty="0" smtClean="0">
                <a:cs typeface="Arial" panose="020B0604020202020204" pitchFamily="34" charset="0"/>
              </a:rPr>
              <a:t>уммы </a:t>
            </a:r>
            <a:r>
              <a:rPr lang="ru-RU" sz="1600" dirty="0">
                <a:cs typeface="Arial" panose="020B0604020202020204" pitchFamily="34" charset="0"/>
              </a:rPr>
              <a:t>убытков, превышающие страховую </a:t>
            </a:r>
            <a:r>
              <a:rPr lang="ru-RU" sz="1600" dirty="0" smtClean="0">
                <a:cs typeface="Arial" panose="020B0604020202020204" pitchFamily="34" charset="0"/>
              </a:rPr>
              <a:t>сумму</a:t>
            </a:r>
            <a:r>
              <a:rPr lang="ru-RU" sz="1600" dirty="0">
                <a:cs typeface="Arial" panose="020B0604020202020204" pitchFamily="34" charset="0"/>
              </a:rPr>
              <a:t>.</a:t>
            </a:r>
            <a:endParaRPr lang="ru-RU" sz="1600" dirty="0" smtClean="0"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5058" y="3370675"/>
            <a:ext cx="2717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</a:t>
            </a:r>
            <a:r>
              <a:rPr lang="ru-RU" sz="1600" dirty="0" smtClean="0">
                <a:cs typeface="Arial" panose="020B0604020202020204" pitchFamily="34" charset="0"/>
              </a:rPr>
              <a:t>Упущенная выгода заказчика (неполученные доходы);</a:t>
            </a:r>
            <a:endParaRPr lang="ru-RU" sz="1600" dirty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2. </a:t>
            </a:r>
            <a:r>
              <a:rPr lang="ru-RU" sz="1600" dirty="0">
                <a:cs typeface="Arial" panose="020B0604020202020204" pitchFamily="34" charset="0"/>
              </a:rPr>
              <a:t>Ущерб </a:t>
            </a:r>
            <a:r>
              <a:rPr lang="ru-RU" sz="1600" dirty="0" smtClean="0">
                <a:cs typeface="Arial" panose="020B0604020202020204" pitchFamily="34" charset="0"/>
              </a:rPr>
              <a:t>деловой репутации;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3. </a:t>
            </a:r>
            <a:r>
              <a:rPr lang="ru-RU" sz="1600" dirty="0" smtClean="0">
                <a:cs typeface="Arial" panose="020B0604020202020204" pitchFamily="34" charset="0"/>
              </a:rPr>
              <a:t>Убытки </a:t>
            </a:r>
            <a:r>
              <a:rPr lang="ru-RU" sz="1600" dirty="0">
                <a:cs typeface="Arial" panose="020B0604020202020204" pitchFamily="34" charset="0"/>
              </a:rPr>
              <a:t>Заказчика </a:t>
            </a:r>
            <a:endParaRPr lang="ru-RU" sz="1600" dirty="0" smtClean="0">
              <a:cs typeface="Arial" panose="020B0604020202020204" pitchFamily="34" charset="0"/>
            </a:endParaRPr>
          </a:p>
          <a:p>
            <a:r>
              <a:rPr lang="ru-RU" sz="1600" dirty="0" smtClean="0">
                <a:cs typeface="Arial" panose="020B0604020202020204" pitchFamily="34" charset="0"/>
              </a:rPr>
              <a:t>по другому </a:t>
            </a:r>
            <a:r>
              <a:rPr lang="ru-RU" sz="1600" dirty="0">
                <a:cs typeface="Arial" panose="020B0604020202020204" pitchFamily="34" charset="0"/>
              </a:rPr>
              <a:t>договору, исполнение которого связано с договором строительного </a:t>
            </a:r>
            <a:r>
              <a:rPr lang="ru-RU" sz="1600" dirty="0" smtClean="0">
                <a:cs typeface="Arial" panose="020B0604020202020204" pitchFamily="34" charset="0"/>
              </a:rPr>
              <a:t>подряда.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ew_pr_worker\Рабочий стол\НП\Презентации\Загускин 03.02.17\рис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4790923" cy="19423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8092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Возмещение по страхованию финансовых рисков строительной организации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5776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3996353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Убытки </a:t>
            </a:r>
            <a:r>
              <a:rPr lang="ru-RU" sz="1600" dirty="0">
                <a:cs typeface="Arial" panose="020B0604020202020204" pitchFamily="34" charset="0"/>
              </a:rPr>
              <a:t>в </a:t>
            </a:r>
            <a:r>
              <a:rPr lang="ru-RU" sz="1600" dirty="0" smtClean="0">
                <a:cs typeface="Arial" panose="020B0604020202020204" pitchFamily="34" charset="0"/>
              </a:rPr>
              <a:t>виде дополнительного взноса </a:t>
            </a:r>
            <a:r>
              <a:rPr lang="ru-RU" sz="1600" dirty="0">
                <a:cs typeface="Arial" panose="020B0604020202020204" pitchFamily="34" charset="0"/>
              </a:rPr>
              <a:t>в </a:t>
            </a:r>
            <a:r>
              <a:rPr lang="ru-RU" sz="1600" dirty="0" smtClean="0">
                <a:cs typeface="Arial" panose="020B0604020202020204" pitchFamily="34" charset="0"/>
              </a:rPr>
              <a:t>КФ ОДО вследствие </a:t>
            </a:r>
            <a:r>
              <a:rPr lang="ru-RU" sz="1600" dirty="0">
                <a:cs typeface="Arial" panose="020B0604020202020204" pitchFamily="34" charset="0"/>
              </a:rPr>
              <a:t>выплаты из него возмещения реального ущерба, а также неустойки (</a:t>
            </a:r>
            <a:r>
              <a:rPr lang="ru-RU" sz="1600" dirty="0" smtClean="0">
                <a:cs typeface="Arial" panose="020B0604020202020204" pitchFamily="34" charset="0"/>
              </a:rPr>
              <a:t>штрафа) Заказчику.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625841"/>
            <a:ext cx="3306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Arial" panose="020B0604020202020204" pitchFamily="34" charset="0"/>
              </a:rPr>
              <a:t>Размер страховой суммы </a:t>
            </a:r>
          </a:p>
          <a:p>
            <a:r>
              <a:rPr lang="ru-RU" sz="1600" dirty="0" smtClean="0">
                <a:cs typeface="Arial" panose="020B0604020202020204" pitchFamily="34" charset="0"/>
              </a:rPr>
              <a:t>на практике будет ограничен </a:t>
            </a:r>
          </a:p>
          <a:p>
            <a:r>
              <a:rPr lang="ru-RU" sz="1600" dirty="0" smtClean="0">
                <a:cs typeface="Arial" panose="020B0604020202020204" pitchFamily="34" charset="0"/>
              </a:rPr>
              <a:t>¼ частью минимального размера КФ ОДО на момент заключения договора страхования.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154" y="1829142"/>
            <a:ext cx="7886472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Финансовые риски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– это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УБЫТКИ (расходы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),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которые строительная организация может понести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перед СРО в связи с необходимостью вносить дополнительные взносы                        в компенсационный фонд обеспечения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договорных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обязательств (КФ ОДО).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Связаны опосредованно (через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выплату из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КФ ОДО)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 неисполнением обязательств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по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договору строительного подряда, заключенному с использованием конкурентных способов заключения договоров, которые не покрываются страховым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обеспечением                по страхованию финансовых рисков.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42074" y="3693640"/>
            <a:ext cx="484632" cy="31413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new_pr_worker\Рабочий стол\НП\Презентации\Загускин 03.02.17\рис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68" y="1701088"/>
            <a:ext cx="3571124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7594"/>
            <a:ext cx="8280920" cy="11092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 систематизация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незастрахованных рисков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страхованию финансовых рисков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строительной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организации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45536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98069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процесс 6"/>
          <p:cNvSpPr/>
          <p:nvPr/>
        </p:nvSpPr>
        <p:spPr>
          <a:xfrm>
            <a:off x="1259632" y="2276872"/>
            <a:ext cx="1512168" cy="86409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 </a:t>
            </a:r>
          </a:p>
          <a:p>
            <a:pPr algn="ctr"/>
            <a:r>
              <a:rPr lang="ru-RU" dirty="0" smtClean="0"/>
              <a:t>члена </a:t>
            </a:r>
          </a:p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300192" y="2276872"/>
            <a:ext cx="1584176" cy="108012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Риски, связанные </a:t>
            </a:r>
          </a:p>
          <a:p>
            <a:pPr algn="ctr"/>
            <a:r>
              <a:rPr lang="ru-RU" dirty="0" smtClean="0"/>
              <a:t>с выплатой </a:t>
            </a:r>
          </a:p>
          <a:p>
            <a:pPr algn="ctr"/>
            <a:r>
              <a:rPr lang="ru-RU" dirty="0" smtClean="0"/>
              <a:t>из КФ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711104" y="181871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95680" y="181871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6542" y="4073004"/>
            <a:ext cx="2675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Расходы на </a:t>
            </a:r>
            <a:r>
              <a:rPr lang="ru-RU" sz="1600" dirty="0"/>
              <a:t>восполнение </a:t>
            </a:r>
            <a:endParaRPr lang="ru-RU" sz="1600" dirty="0" smtClean="0"/>
          </a:p>
          <a:p>
            <a:pPr algn="ctr"/>
            <a:r>
              <a:rPr lang="ru-RU" sz="1600" dirty="0" smtClean="0"/>
              <a:t>КФ ОДО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части, превышающей страховую сумму                             по страхованию               финансовых рисков;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части, не покрытой страхованием финансовых рисков.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4120331"/>
            <a:ext cx="4752528" cy="26930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b="1" dirty="0"/>
              <a:t>1</a:t>
            </a:r>
            <a:r>
              <a:rPr lang="ru-RU" sz="1400" b="1" dirty="0"/>
              <a:t>. </a:t>
            </a:r>
            <a:r>
              <a:rPr lang="ru-RU" sz="1400" dirty="0"/>
              <a:t>Возмещение реального ущерба, выявленного </a:t>
            </a:r>
            <a:r>
              <a:rPr lang="ru-RU" sz="1400" dirty="0" smtClean="0"/>
              <a:t>                         в </a:t>
            </a:r>
            <a:r>
              <a:rPr lang="ru-RU" sz="1400" dirty="0"/>
              <a:t>гарантийные сроки (устанавливаются </a:t>
            </a:r>
            <a:r>
              <a:rPr lang="ru-RU" sz="1400" dirty="0" smtClean="0"/>
              <a:t>договором строительного подряда) за пределами срока действия договора страхования: </a:t>
            </a:r>
            <a:r>
              <a:rPr lang="ru-RU" sz="1400" dirty="0"/>
              <a:t>недостатки качества работ;</a:t>
            </a:r>
          </a:p>
          <a:p>
            <a:r>
              <a:rPr lang="ru-RU" sz="1400" b="1" dirty="0"/>
              <a:t>2. </a:t>
            </a:r>
            <a:r>
              <a:rPr lang="ru-RU" sz="1400" dirty="0"/>
              <a:t>Возмещение реального ущерба, выявленного </a:t>
            </a:r>
            <a:r>
              <a:rPr lang="ru-RU" sz="1400" dirty="0" smtClean="0"/>
              <a:t>                                в </a:t>
            </a:r>
            <a:r>
              <a:rPr lang="ru-RU" sz="1400" dirty="0"/>
              <a:t>течение срока службы результата работ </a:t>
            </a:r>
            <a:r>
              <a:rPr lang="ru-RU" sz="1400" dirty="0" smtClean="0"/>
              <a:t>(устанавливаются договором строительного подряда, </a:t>
            </a:r>
            <a:r>
              <a:rPr lang="ru-RU" sz="1400" dirty="0"/>
              <a:t>если не установлены </a:t>
            </a:r>
            <a:r>
              <a:rPr lang="mr-IN" sz="1400" dirty="0"/>
              <a:t>–</a:t>
            </a:r>
            <a:r>
              <a:rPr lang="ru-RU" sz="1400" dirty="0"/>
              <a:t> 10 лет со дня производства работ</a:t>
            </a:r>
            <a:r>
              <a:rPr lang="ru-RU" sz="1400" dirty="0" smtClean="0"/>
              <a:t>) </a:t>
            </a:r>
            <a:r>
              <a:rPr lang="ru-RU" sz="1400" dirty="0"/>
              <a:t>за пределами срока действия договора </a:t>
            </a:r>
            <a:r>
              <a:rPr lang="ru-RU" sz="1400" dirty="0" smtClean="0"/>
              <a:t>страхования: </a:t>
            </a:r>
            <a:r>
              <a:rPr lang="ru-RU" sz="1400" dirty="0"/>
              <a:t>невозможность использовать по назначению;</a:t>
            </a:r>
          </a:p>
          <a:p>
            <a:r>
              <a:rPr lang="ru-RU" sz="1400" b="1" dirty="0"/>
              <a:t>3. </a:t>
            </a:r>
            <a:r>
              <a:rPr lang="ru-RU" sz="1400" dirty="0"/>
              <a:t>Выплата превышает страховую сумму по страхованию финансовых </a:t>
            </a:r>
            <a:r>
              <a:rPr lang="ru-RU" sz="1400" dirty="0" smtClean="0"/>
              <a:t>рисков.</a:t>
            </a:r>
            <a:endParaRPr lang="ru-RU" sz="1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203848" y="4138918"/>
            <a:ext cx="648072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19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7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874022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Конкурентные процедуры для заключения членами СРО договоров строительного подряда, ответственность </a:t>
            </a:r>
            <a:b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за неисполнение которых несут СРО</a:t>
            </a:r>
            <a:endParaRPr lang="ru-RU" sz="23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88231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94333900"/>
              </p:ext>
            </p:extLst>
          </p:nvPr>
        </p:nvGraphicFramePr>
        <p:xfrm>
          <a:off x="395536" y="1810126"/>
          <a:ext cx="8424936" cy="521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9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lady.ru/wp-content/uploads/2014/11/s2Rcjd2S35jz1V5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b="2821"/>
          <a:stretch/>
        </p:blipFill>
        <p:spPr bwMode="auto">
          <a:xfrm>
            <a:off x="4959764" y="3933056"/>
            <a:ext cx="4172034" cy="29764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836712"/>
            <a:ext cx="7992888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строительной организации, </a:t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влияющие на степень риска наступления ответственности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условий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строительного подряда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936" y="2420888"/>
            <a:ext cx="8093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Отрицательная информация об организации в правоохранительных органах, судах РФ, кредитных организациях.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Регистрация по адресу массовой регистрации других юридических лиц.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Убытки, возникшие по основному виду деятельности организации.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Значительное количество неисполненных долговых обязательств.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опыта исполнения аналогичных договоров строительного подряда.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опыта выполнения аналогичных видов работ.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необходимого оснащения,                                                                    материальных и трудовых ресурсов.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Неисполненные финансовые обязательства                                                                       перед ФНС и органами соцзащиты.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Снижение начальной цены контракта &gt; 25%.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Расхождения в предоставленной                                                                                         отчетности со сведениями ФНС.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Существование организации менее                                                                                                  12 месяцев.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7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tchetonline.ru/images/stories/art/2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" y="4190463"/>
            <a:ext cx="3962471" cy="26449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rticles.74mail.ru/Files/articles/logo/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84734" cy="1776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7594"/>
            <a:ext cx="8208912" cy="7491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Взаимодействие с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СРО по организации мониторинга исполнения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251520" y="3275216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СРО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259632" y="1660808"/>
            <a:ext cx="1706496" cy="169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Уведомление </a:t>
            </a:r>
          </a:p>
          <a:p>
            <a:r>
              <a:rPr lang="ru-RU" sz="1400" dirty="0" smtClean="0"/>
              <a:t>и документы, подтверждающие </a:t>
            </a:r>
            <a:r>
              <a:rPr lang="ru-RU" sz="1400" dirty="0"/>
              <a:t>фактический </a:t>
            </a:r>
            <a:r>
              <a:rPr lang="ru-RU" sz="1400" dirty="0" smtClean="0"/>
              <a:t>совокупный </a:t>
            </a:r>
            <a:r>
              <a:rPr lang="ru-RU" sz="1400" dirty="0"/>
              <a:t>размер </a:t>
            </a:r>
            <a:r>
              <a:rPr lang="ru-RU" sz="1400" dirty="0" smtClean="0"/>
              <a:t>обязательств </a:t>
            </a:r>
            <a:r>
              <a:rPr lang="ru-RU" sz="1400" dirty="0"/>
              <a:t>по </a:t>
            </a:r>
            <a:r>
              <a:rPr lang="ru-RU" sz="1400" dirty="0" err="1" smtClean="0"/>
              <a:t>госконтрактам</a:t>
            </a:r>
            <a:r>
              <a:rPr lang="ru-RU" sz="1400" dirty="0" smtClean="0"/>
              <a:t> (за отчетный год).</a:t>
            </a:r>
            <a:endParaRPr lang="ru-RU" sz="14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77032" y="1660808"/>
            <a:ext cx="914400" cy="58064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996008" y="1660808"/>
            <a:ext cx="1952256" cy="169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Проверка </a:t>
            </a:r>
            <a:r>
              <a:rPr lang="ru-RU" sz="1400" dirty="0"/>
              <a:t>соответствия </a:t>
            </a:r>
            <a:r>
              <a:rPr lang="ru-RU" sz="1400" dirty="0" smtClean="0"/>
              <a:t>размера </a:t>
            </a:r>
            <a:r>
              <a:rPr lang="ru-RU" sz="1400" dirty="0"/>
              <a:t>обязательств </a:t>
            </a:r>
            <a:endParaRPr lang="en-US" sz="1400" dirty="0" smtClean="0"/>
          </a:p>
          <a:p>
            <a:r>
              <a:rPr lang="ru-RU" sz="1400" dirty="0" smtClean="0"/>
              <a:t>по </a:t>
            </a:r>
            <a:r>
              <a:rPr lang="ru-RU" sz="1400" dirty="0" err="1" smtClean="0"/>
              <a:t>госконтрактам</a:t>
            </a:r>
            <a:r>
              <a:rPr lang="ru-RU" sz="1400" dirty="0" smtClean="0"/>
              <a:t> предельному </a:t>
            </a:r>
            <a:r>
              <a:rPr lang="ru-RU" sz="1400" dirty="0"/>
              <a:t>размеру обязательств, </a:t>
            </a:r>
            <a:endParaRPr lang="en-US" sz="1400" dirty="0" smtClean="0"/>
          </a:p>
          <a:p>
            <a:r>
              <a:rPr lang="ru-RU" sz="1400" dirty="0" smtClean="0"/>
              <a:t>по которым внесен </a:t>
            </a:r>
            <a:r>
              <a:rPr lang="ru-RU" sz="1400" dirty="0"/>
              <a:t>взнос в </a:t>
            </a:r>
            <a:r>
              <a:rPr lang="ru-RU" sz="1400" dirty="0" smtClean="0"/>
              <a:t>КФ</a:t>
            </a:r>
            <a:r>
              <a:rPr lang="ru-RU" sz="1400" dirty="0"/>
              <a:t>.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175718" y="3100970"/>
            <a:ext cx="1569571" cy="193507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Предупреждение</a:t>
            </a:r>
            <a:r>
              <a:rPr lang="ru-RU" sz="1400" dirty="0" smtClean="0"/>
              <a:t> </a:t>
            </a:r>
            <a:r>
              <a:rPr lang="ru-RU" sz="1400" dirty="0"/>
              <a:t>члену СРО </a:t>
            </a:r>
            <a:endParaRPr lang="ru-RU" sz="1400" dirty="0" smtClean="0"/>
          </a:p>
          <a:p>
            <a:r>
              <a:rPr lang="ru-RU" sz="1400" dirty="0" smtClean="0"/>
              <a:t>о </a:t>
            </a:r>
            <a:r>
              <a:rPr lang="ru-RU" sz="1400" dirty="0"/>
              <a:t>превышении установленного уровня ответственности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b="1" dirty="0"/>
              <a:t>требование</a:t>
            </a:r>
            <a:r>
              <a:rPr lang="ru-RU" sz="1400" dirty="0"/>
              <a:t> </a:t>
            </a:r>
            <a:r>
              <a:rPr lang="ru-RU" sz="1400" dirty="0" smtClean="0"/>
              <a:t>увеличить размер взноса в КФ.</a:t>
            </a:r>
            <a:endParaRPr lang="ru-RU" sz="14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259632" y="3789040"/>
            <a:ext cx="1728192" cy="6932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представил необходимые документы</a:t>
            </a:r>
            <a:endParaRPr lang="ru-RU" sz="14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492484" y="3789040"/>
            <a:ext cx="914400" cy="61264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996008" y="3798808"/>
            <a:ext cx="1952256" cy="6834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Получает информацию из Единой </a:t>
            </a:r>
            <a:r>
              <a:rPr lang="ru-RU" sz="1400" dirty="0" err="1" smtClean="0"/>
              <a:t>информ</a:t>
            </a:r>
            <a:r>
              <a:rPr lang="ru-RU" sz="1400" dirty="0" smtClean="0"/>
              <a:t>. системы.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996008" y="4581128"/>
            <a:ext cx="1944216" cy="44576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Подает иски </a:t>
            </a:r>
          </a:p>
          <a:p>
            <a:r>
              <a:rPr lang="ru-RU" sz="1400" dirty="0" smtClean="0"/>
              <a:t>и участвует в судах.</a:t>
            </a:r>
            <a:endParaRPr lang="ru-RU" sz="14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013926" y="5138880"/>
            <a:ext cx="1944216" cy="8640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Осуществляет общественный контроль в сфере закупок.</a:t>
            </a:r>
            <a:endParaRPr lang="ru-RU" sz="14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996008" y="6093296"/>
            <a:ext cx="1952256" cy="5040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Использует ресурс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www.zakupki.gov.ru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1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7032" y="2650752"/>
            <a:ext cx="914400" cy="64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40" y="5005700"/>
            <a:ext cx="922861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4" name="Прямая со стрелкой 23"/>
          <p:cNvCxnSpPr>
            <a:stCxn id="3" idx="0"/>
          </p:cNvCxnSpPr>
          <p:nvPr/>
        </p:nvCxnSpPr>
        <p:spPr>
          <a:xfrm flipV="1">
            <a:off x="708720" y="2526566"/>
            <a:ext cx="505116" cy="7486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1"/>
          </p:cNvCxnSpPr>
          <p:nvPr/>
        </p:nvCxnSpPr>
        <p:spPr>
          <a:xfrm>
            <a:off x="2966128" y="1935124"/>
            <a:ext cx="510904" cy="1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3"/>
          </p:cNvCxnSpPr>
          <p:nvPr/>
        </p:nvCxnSpPr>
        <p:spPr>
          <a:xfrm flipV="1">
            <a:off x="4391432" y="1935124"/>
            <a:ext cx="604576" cy="1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48264" y="1885793"/>
            <a:ext cx="504056" cy="93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958142" y="2436892"/>
            <a:ext cx="504056" cy="93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39586" y="3900074"/>
            <a:ext cx="574250" cy="24048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87824" y="4077072"/>
            <a:ext cx="5109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406884" y="4077072"/>
            <a:ext cx="589124" cy="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3"/>
          </p:cNvCxnSpPr>
          <p:nvPr/>
        </p:nvCxnSpPr>
        <p:spPr>
          <a:xfrm>
            <a:off x="4406884" y="4095364"/>
            <a:ext cx="557116" cy="7086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4" idx="3"/>
          </p:cNvCxnSpPr>
          <p:nvPr/>
        </p:nvCxnSpPr>
        <p:spPr>
          <a:xfrm>
            <a:off x="4406884" y="4095364"/>
            <a:ext cx="557116" cy="15109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406884" y="4190463"/>
            <a:ext cx="548274" cy="21571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8" idx="2"/>
            <a:endCxn id="21" idx="0"/>
          </p:cNvCxnSpPr>
          <p:nvPr/>
        </p:nvCxnSpPr>
        <p:spPr>
          <a:xfrm>
            <a:off x="3934232" y="2241448"/>
            <a:ext cx="0" cy="40930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953914" y="4514418"/>
            <a:ext cx="0" cy="44930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66034" y="1895124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2 </a:t>
            </a:r>
          </a:p>
          <a:p>
            <a:pPr algn="ctr"/>
            <a:r>
              <a:rPr lang="ru-RU" sz="1200" b="1" dirty="0" smtClean="0"/>
              <a:t>недели</a:t>
            </a:r>
            <a:endParaRPr lang="ru-RU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411956" y="285069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3 дня</a:t>
            </a:r>
            <a:endParaRPr lang="ru-RU" sz="1200" b="1" dirty="0"/>
          </a:p>
        </p:txBody>
      </p:sp>
      <p:pic>
        <p:nvPicPr>
          <p:cNvPr id="1026" name="Picture 2" descr="http://vignette4.wikia.nocookie.net/legomessageboards/images/1/19/Thumbs_Up.png/revision/latest?cb=201404112322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8" y="1304856"/>
            <a:ext cx="790552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kid.com/images/595/the-data-tool-or-the-worker-when-big-data-goes-wrong-pOP0m1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72854"/>
            <a:ext cx="1224136" cy="9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82700" y="2158309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Выявлены нарушения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9511" y="16915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2771800" y="3429000"/>
            <a:ext cx="2664296" cy="2880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62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8"/>
          <a:stretch/>
        </p:blipFill>
        <p:spPr bwMode="auto">
          <a:xfrm>
            <a:off x="4692847" y="4293096"/>
            <a:ext cx="4199632" cy="23340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smiletvshop.com/ImageArtikel/Menghindari_Online_Affair_di_Kan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49959"/>
            <a:ext cx="2419694" cy="1615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40744"/>
            <a:ext cx="8208912" cy="760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Оптимизация мониторинга 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исполнения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9406" y="1772816"/>
            <a:ext cx="809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 обязаны контролировать исполнение договоров строительного </a:t>
            </a:r>
            <a:r>
              <a:rPr lang="ru-RU" dirty="0" smtClean="0"/>
              <a:t>подряда, </a:t>
            </a:r>
            <a:r>
              <a:rPr lang="ru-RU" dirty="0"/>
              <a:t>заключенных с использованием конкурентных способов. </a:t>
            </a:r>
            <a:r>
              <a:rPr lang="en-US" dirty="0"/>
              <a:t>  </a:t>
            </a:r>
            <a:r>
              <a:rPr lang="ru-RU" dirty="0"/>
              <a:t>(</a:t>
            </a:r>
            <a:r>
              <a:rPr lang="ru-RU" dirty="0" smtClean="0"/>
              <a:t>Ст. </a:t>
            </a:r>
            <a:r>
              <a:rPr lang="ru-RU" dirty="0"/>
              <a:t>55.13 </a:t>
            </a:r>
            <a:r>
              <a:rPr lang="ru-RU" dirty="0" err="1"/>
              <a:t>Грк</a:t>
            </a:r>
            <a:r>
              <a:rPr lang="ru-RU" dirty="0"/>
              <a:t> РФ).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399383"/>
            <a:ext cx="2862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www.zakupki.gov.ru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793504" y="2456312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СРО</a:t>
            </a:r>
            <a:endParaRPr lang="ru-RU" sz="2000" dirty="0"/>
          </a:p>
        </p:txBody>
      </p:sp>
      <p:pic>
        <p:nvPicPr>
          <p:cNvPr id="11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498838"/>
            <a:ext cx="914400" cy="64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Стрелка вправо 11"/>
          <p:cNvSpPr/>
          <p:nvPr/>
        </p:nvSpPr>
        <p:spPr>
          <a:xfrm rot="3532744">
            <a:off x="3752068" y="2987098"/>
            <a:ext cx="473969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498387">
            <a:off x="4977655" y="2992064"/>
            <a:ext cx="473969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9406" y="3071862"/>
            <a:ext cx="2160240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Предложение </a:t>
            </a:r>
          </a:p>
          <a:p>
            <a:r>
              <a:rPr lang="ru-RU" sz="1600" dirty="0" smtClean="0"/>
              <a:t>по автоматизации:</a:t>
            </a:r>
          </a:p>
          <a:p>
            <a:r>
              <a:rPr lang="ru-RU" sz="1600" dirty="0" smtClean="0"/>
              <a:t>специально </a:t>
            </a:r>
          </a:p>
          <a:p>
            <a:r>
              <a:rPr lang="ru-RU" sz="1600" dirty="0" smtClean="0"/>
              <a:t>разработанное ПО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747471" y="3374130"/>
            <a:ext cx="484632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6014446" y="3374130"/>
            <a:ext cx="484632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3408" y="44191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1. </a:t>
            </a:r>
            <a:r>
              <a:rPr lang="ru-RU" sz="1400" dirty="0" smtClean="0"/>
              <a:t>Автоматическая </a:t>
            </a:r>
            <a:r>
              <a:rPr lang="ru-RU" sz="1400" dirty="0"/>
              <a:t>выгрузка всей </a:t>
            </a:r>
            <a:r>
              <a:rPr lang="ru-RU" sz="1400" dirty="0" smtClean="0"/>
              <a:t>имеющейся </a:t>
            </a:r>
            <a:r>
              <a:rPr lang="ru-RU" sz="1400" dirty="0"/>
              <a:t>информации об участии в конкурентных </a:t>
            </a:r>
            <a:r>
              <a:rPr lang="ru-RU" sz="1400" dirty="0" smtClean="0"/>
              <a:t>процедурах и </a:t>
            </a:r>
            <a:r>
              <a:rPr lang="ru-RU" sz="1400" dirty="0"/>
              <a:t>исполнении договоров: </a:t>
            </a:r>
            <a:r>
              <a:rPr lang="ru-RU" sz="1400" dirty="0" smtClean="0"/>
              <a:t>информация </a:t>
            </a:r>
            <a:r>
              <a:rPr lang="ru-RU" sz="1400" dirty="0"/>
              <a:t>о контракте, </a:t>
            </a:r>
            <a:r>
              <a:rPr lang="ru-RU" sz="1400" dirty="0" smtClean="0"/>
              <a:t>о платежах и объекте закупки, документы.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2944" y="5360616"/>
            <a:ext cx="4777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2.</a:t>
            </a:r>
            <a:r>
              <a:rPr lang="ru-RU" sz="1600" b="1" dirty="0" smtClean="0"/>
              <a:t> </a:t>
            </a:r>
            <a:r>
              <a:rPr lang="ru-RU" sz="1400" dirty="0" smtClean="0"/>
              <a:t>Члены </a:t>
            </a:r>
            <a:r>
              <a:rPr lang="ru-RU" sz="1400" dirty="0"/>
              <a:t>СРО смогут самостоятельно </a:t>
            </a:r>
            <a:r>
              <a:rPr lang="ru-RU" sz="1400" dirty="0" smtClean="0"/>
              <a:t>формировать </a:t>
            </a:r>
            <a:r>
              <a:rPr lang="ru-RU" sz="1400" dirty="0"/>
              <a:t>свой массив данных </a:t>
            </a:r>
            <a:r>
              <a:rPr lang="ru-RU" sz="1400" dirty="0" smtClean="0"/>
              <a:t>о </a:t>
            </a:r>
            <a:r>
              <a:rPr lang="ru-RU" sz="1400" dirty="0"/>
              <a:t>проделанной ими </a:t>
            </a:r>
            <a:r>
              <a:rPr lang="ru-RU" sz="1400" dirty="0" smtClean="0"/>
              <a:t>работе.</a:t>
            </a:r>
            <a:endParaRPr lang="ru-RU" sz="14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1351064" y="4149080"/>
            <a:ext cx="484632" cy="31900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3408" y="5945816"/>
            <a:ext cx="443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3. </a:t>
            </a:r>
            <a:r>
              <a:rPr lang="ru-RU" sz="1400" dirty="0"/>
              <a:t>СРО </a:t>
            </a:r>
            <a:r>
              <a:rPr lang="ru-RU" sz="1400" dirty="0" smtClean="0"/>
              <a:t>должна </a:t>
            </a:r>
            <a:r>
              <a:rPr lang="ru-RU" sz="1400" dirty="0"/>
              <a:t>иметь возможность автоматизировать обработку информации, поступающей от </a:t>
            </a:r>
            <a:r>
              <a:rPr lang="ru-RU" sz="1400" dirty="0" smtClean="0"/>
              <a:t>членов.</a:t>
            </a: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37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25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/>
      <p:bldP spid="18" grpId="0"/>
      <p:bldP spid="21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mirnovdenis.ru/images/kontent/obzor-risk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89"/>
          <a:stretch/>
        </p:blipFill>
        <p:spPr bwMode="auto">
          <a:xfrm>
            <a:off x="5290950" y="3140968"/>
            <a:ext cx="3853050" cy="36853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awinningpersonality.com/wp-content/uploads/2013/10/shutterstock_15416104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3" y="3088670"/>
            <a:ext cx="2537889" cy="37376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8736"/>
            <a:ext cx="8208912" cy="616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Оптимизация мониторинга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исполнения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375047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836712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560" y="1497558"/>
            <a:ext cx="2592289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Информация </a:t>
            </a:r>
          </a:p>
          <a:p>
            <a:pPr algn="ctr"/>
            <a:r>
              <a:rPr lang="ru-RU" dirty="0" smtClean="0"/>
              <a:t>из открытых источников</a:t>
            </a:r>
          </a:p>
          <a:p>
            <a:pPr algn="ctr"/>
            <a:r>
              <a:rPr lang="en-US" u="sng" dirty="0" smtClean="0"/>
              <a:t>www.zakupki.gov.ru</a:t>
            </a:r>
            <a:endParaRPr lang="ru-RU" u="sng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945632" y="2132856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577002">
            <a:off x="3276068" y="1667033"/>
            <a:ext cx="678663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39952" y="2852936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139952" y="4208556"/>
            <a:ext cx="484632" cy="3725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7489" y="1497558"/>
            <a:ext cx="1748338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Информация </a:t>
            </a:r>
          </a:p>
          <a:p>
            <a:pPr algn="ctr"/>
            <a:r>
              <a:rPr lang="ru-RU" dirty="0" smtClean="0"/>
              <a:t>от </a:t>
            </a:r>
          </a:p>
          <a:p>
            <a:pPr algn="ctr"/>
            <a:r>
              <a:rPr lang="ru-RU" dirty="0" smtClean="0"/>
              <a:t>членов СРО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284984"/>
            <a:ext cx="3943306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перативная информация </a:t>
            </a:r>
            <a:r>
              <a:rPr lang="ru-RU" sz="1600" dirty="0"/>
              <a:t>о </a:t>
            </a:r>
            <a:r>
              <a:rPr lang="ru-RU" sz="1600" dirty="0" smtClean="0"/>
              <a:t>членах СРО, </a:t>
            </a:r>
          </a:p>
          <a:p>
            <a:pPr algn="ctr"/>
            <a:r>
              <a:rPr lang="ru-RU" sz="1600" dirty="0" smtClean="0"/>
              <a:t>деятельность </a:t>
            </a:r>
            <a:r>
              <a:rPr lang="ru-RU" sz="1600" dirty="0"/>
              <a:t>которых несет </a:t>
            </a:r>
            <a:endParaRPr lang="ru-RU" sz="1600" dirty="0" smtClean="0"/>
          </a:p>
          <a:p>
            <a:pPr algn="ctr"/>
            <a:r>
              <a:rPr lang="ru-RU" sz="1600" dirty="0" smtClean="0"/>
              <a:t>дополнительные </a:t>
            </a:r>
            <a:r>
              <a:rPr lang="ru-RU" sz="1600" dirty="0"/>
              <a:t>риски для </a:t>
            </a:r>
            <a:r>
              <a:rPr lang="ru-RU" sz="1600" dirty="0" smtClean="0"/>
              <a:t>СРО.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644425"/>
            <a:ext cx="3943305" cy="58477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</a:t>
            </a:r>
            <a:r>
              <a:rPr lang="ru-RU" sz="1600" dirty="0" smtClean="0"/>
              <a:t>азработка внутренних регламентов СРО, направленных </a:t>
            </a:r>
            <a:r>
              <a:rPr lang="ru-RU" sz="1600" dirty="0"/>
              <a:t>на минимизацию рисков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5733256"/>
            <a:ext cx="3943305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Оперативные меры по сохранению КФ</a:t>
            </a:r>
            <a:r>
              <a:rPr lang="en-US" sz="1600" dirty="0"/>
              <a:t>. </a:t>
            </a:r>
            <a:r>
              <a:rPr lang="ru-RU" sz="1600" i="1" dirty="0"/>
              <a:t>Пример: страхование выявленных рисков в устойчивых страховых компаниях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5301208"/>
            <a:ext cx="484632" cy="3725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315395">
            <a:off x="4890166" y="1704132"/>
            <a:ext cx="72260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56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21" grpId="0" animBg="1"/>
      <p:bldP spid="20" grpId="0" animBg="1"/>
      <p:bldP spid="7" grpId="0" animBg="1"/>
      <p:bldP spid="8" grpId="0" animBg="1"/>
      <p:bldP spid="19" grpId="0" animBg="1"/>
      <p:bldP spid="24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6624736" cy="6160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Благодарю за внимание!</a:t>
            </a:r>
            <a:endParaRPr lang="ru-RU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375047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836712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24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9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ubcontractperm.ru/wp-content/uploads/2016/09/2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45" y="5007228"/>
            <a:ext cx="3082915" cy="17341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5" y="908720"/>
            <a:ext cx="8564171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Ответственность СРО по случаям неисполнения членом СРО договора строительного подряда, заключенного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соответствии с Федеральным законом от 18.07.2011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№ 223-ФЗ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9792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468385" y="2150655"/>
            <a:ext cx="2522265" cy="1998425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err="1" smtClean="0"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cs typeface="Arial" panose="020B0604020202020204" pitchFamily="34" charset="0"/>
              </a:rPr>
              <a:t> </a:t>
            </a:r>
            <a:r>
              <a:rPr lang="ru-RU" sz="1400" i="1" dirty="0">
                <a:cs typeface="Arial" panose="020B0604020202020204" pitchFamily="34" charset="0"/>
              </a:rPr>
              <a:t>РФ, </a:t>
            </a:r>
            <a:r>
              <a:rPr lang="ru-RU" sz="1400" i="1" dirty="0" smtClean="0">
                <a:cs typeface="Arial" panose="020B0604020202020204" pitchFamily="34" charset="0"/>
              </a:rPr>
              <a:t>ч. 3 ст</a:t>
            </a:r>
            <a:r>
              <a:rPr lang="ru-RU" sz="1400" i="1" dirty="0">
                <a:cs typeface="Arial" panose="020B0604020202020204" pitchFamily="34" charset="0"/>
              </a:rPr>
              <a:t>. </a:t>
            </a:r>
            <a:r>
              <a:rPr lang="ru-RU" sz="1400" i="1" dirty="0" smtClean="0">
                <a:cs typeface="Arial" panose="020B0604020202020204" pitchFamily="34" charset="0"/>
              </a:rPr>
              <a:t>55.1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В целях деятельности СРО </a:t>
            </a:r>
            <a:r>
              <a:rPr lang="mr-IN" sz="1400" dirty="0" smtClean="0">
                <a:cs typeface="Arial" panose="020B0604020202020204" pitchFamily="34" charset="0"/>
              </a:rPr>
              <a:t>–</a:t>
            </a:r>
            <a:r>
              <a:rPr lang="ru-RU" sz="1400" dirty="0" smtClean="0">
                <a:cs typeface="Arial" panose="020B0604020202020204" pitchFamily="34" charset="0"/>
              </a:rPr>
              <a:t> прямое указание на договоры, заключенные </a:t>
            </a:r>
          </a:p>
          <a:p>
            <a:r>
              <a:rPr lang="ru-RU" sz="1400" b="1" dirty="0" smtClean="0">
                <a:cs typeface="Arial" panose="020B0604020202020204" pitchFamily="34" charset="0"/>
              </a:rPr>
              <a:t>в соответствии </a:t>
            </a:r>
            <a:r>
              <a:rPr lang="ru-RU" sz="1400" dirty="0" smtClean="0">
                <a:cs typeface="Arial" panose="020B0604020202020204" pitchFamily="34" charset="0"/>
              </a:rPr>
              <a:t>с законодательством РФ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о закупках отдельными видами юридических лиц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/>
            </a:r>
            <a:br>
              <a:rPr lang="ru-RU" sz="1400" dirty="0" smtClean="0">
                <a:cs typeface="Arial" panose="020B0604020202020204" pitchFamily="34" charset="0"/>
              </a:rPr>
            </a:br>
            <a:r>
              <a:rPr lang="ru-RU" sz="1400" i="1" dirty="0" smtClean="0">
                <a:cs typeface="Arial" panose="020B0604020202020204" pitchFamily="34" charset="0"/>
              </a:rPr>
              <a:t>(в редакции </a:t>
            </a:r>
            <a:r>
              <a:rPr lang="ru-RU" sz="1400" i="1" dirty="0">
                <a:cs typeface="Arial" panose="020B0604020202020204" pitchFamily="34" charset="0"/>
              </a:rPr>
              <a:t>372- ФЗ )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904148" y="2150656"/>
            <a:ext cx="2625900" cy="195228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223-ФЗ, ч. 3 ст. 3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Во внутренних документах юридического лица должен быть предусмотрен способ закупки. Заключение договора после проведения закупки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по указанному способу – обязательно.</a:t>
            </a:r>
          </a:p>
        </p:txBody>
      </p:sp>
      <p:sp>
        <p:nvSpPr>
          <p:cNvPr id="12" name="Блок-схема: процесс 11"/>
          <p:cNvSpPr>
            <a:spLocks noChangeAspect="1"/>
          </p:cNvSpPr>
          <p:nvPr/>
        </p:nvSpPr>
        <p:spPr>
          <a:xfrm>
            <a:off x="468386" y="4509120"/>
            <a:ext cx="2522264" cy="18066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Стандарт осуществления закупочной деятельности отдельными видами юридических лиц (утв. </a:t>
            </a:r>
            <a:r>
              <a:rPr lang="ru-RU" sz="1400" dirty="0">
                <a:cs typeface="Arial" panose="020B0604020202020204" pitchFamily="34" charset="0"/>
              </a:rPr>
              <a:t>ФАС): </a:t>
            </a:r>
            <a:r>
              <a:rPr lang="ru-RU" sz="1400" dirty="0" smtClean="0">
                <a:cs typeface="Arial" panose="020B0604020202020204" pitchFamily="34" charset="0"/>
              </a:rPr>
              <a:t>конкурс </a:t>
            </a:r>
            <a:r>
              <a:rPr lang="ru-RU" sz="1400" dirty="0">
                <a:cs typeface="Arial" panose="020B0604020202020204" pitchFamily="34" charset="0"/>
              </a:rPr>
              <a:t>и аукцион указаны как основные способы </a:t>
            </a:r>
            <a:r>
              <a:rPr lang="ru-RU" sz="1400" dirty="0" smtClean="0">
                <a:cs typeface="Arial" panose="020B0604020202020204" pitchFamily="34" charset="0"/>
              </a:rPr>
              <a:t>конкурентных закупок.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0251" y="2852936"/>
            <a:ext cx="2453877" cy="2304256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Ответственность СРО</a:t>
            </a:r>
            <a:endParaRPr lang="ru-RU" sz="1600" b="1" dirty="0"/>
          </a:p>
        </p:txBody>
      </p:sp>
      <p:sp>
        <p:nvSpPr>
          <p:cNvPr id="18" name="Стрелка вправо 17"/>
          <p:cNvSpPr/>
          <p:nvPr/>
        </p:nvSpPr>
        <p:spPr>
          <a:xfrm rot="2439266">
            <a:off x="3011325" y="2732549"/>
            <a:ext cx="69418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391571">
            <a:off x="3013798" y="4638924"/>
            <a:ext cx="58634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017491">
            <a:off x="5223806" y="2687876"/>
            <a:ext cx="624813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9"/>
          <p:cNvSpPr/>
          <p:nvPr/>
        </p:nvSpPr>
        <p:spPr>
          <a:xfrm>
            <a:off x="5904148" y="4509120"/>
            <a:ext cx="2651506" cy="18066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223-ФЗ</a:t>
            </a:r>
          </a:p>
          <a:p>
            <a:r>
              <a:rPr lang="ru-RU" sz="1400" dirty="0">
                <a:cs typeface="Arial" panose="020B0604020202020204" pitchFamily="34" charset="0"/>
              </a:rPr>
              <a:t>Закон устанавливает общее </a:t>
            </a:r>
            <a:r>
              <a:rPr lang="ru-RU" sz="1400" dirty="0" smtClean="0">
                <a:cs typeface="Arial" panose="020B0604020202020204" pitchFamily="34" charset="0"/>
              </a:rPr>
              <a:t>регулирование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(цели, принципы и т.д.).</a:t>
            </a:r>
            <a:endParaRPr lang="ru-RU" sz="1400" dirty="0"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Проведение конкурентных процедур регулируется более подробно внутренними документами юридических лиц. 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571541">
            <a:off x="5356514" y="4690966"/>
            <a:ext cx="57346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4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5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5872"/>
            <a:ext cx="8208912" cy="11109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Объемы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ответственности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участников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рынка закупок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рамках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госзаказа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в сфере строительства </a:t>
            </a:r>
            <a:r>
              <a:rPr lang="ru-RU" sz="2400" b="1" dirty="0" smtClean="0">
                <a:cs typeface="Arial" panose="020B0604020202020204" pitchFamily="34" charset="0"/>
              </a:rPr>
              <a:t/>
            </a:r>
            <a:br>
              <a:rPr lang="ru-RU" sz="2400" b="1" dirty="0" smtClean="0">
                <a:cs typeface="Arial" panose="020B0604020202020204" pitchFamily="34" charset="0"/>
              </a:rPr>
            </a:br>
            <a:r>
              <a:rPr lang="ru-RU" sz="1800" dirty="0" smtClean="0">
                <a:cs typeface="Arial" panose="020B0604020202020204" pitchFamily="34" charset="0"/>
              </a:rPr>
              <a:t>исходя </a:t>
            </a:r>
            <a:r>
              <a:rPr lang="ru-RU" sz="1800" dirty="0">
                <a:cs typeface="Arial" panose="020B0604020202020204" pitchFamily="34" charset="0"/>
              </a:rPr>
              <a:t>из статистики за 2014-2016 гг. в денежном </a:t>
            </a:r>
            <a:r>
              <a:rPr lang="ru-RU" sz="1800" dirty="0" smtClean="0">
                <a:cs typeface="Arial" panose="020B0604020202020204" pitchFamily="34" charset="0"/>
              </a:rPr>
              <a:t>эквиваленте</a:t>
            </a:r>
            <a:endParaRPr lang="ru-RU" sz="18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9832" y="242064"/>
            <a:ext cx="59046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5456257"/>
            <a:ext cx="33123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Источник: сайт Минэкономразвития России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879013"/>
            <a:ext cx="561662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СРО и НОСТРОЙ включены в систему ответственности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 неисполнение </a:t>
            </a:r>
            <a:r>
              <a:rPr lang="ru-RU" b="1" dirty="0" err="1" smtClean="0">
                <a:solidFill>
                  <a:srgbClr val="FF0000"/>
                </a:solidFill>
              </a:rPr>
              <a:t>госконтрактов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psychologos.ru/images/5e39b9fbb98f1c5163965a68bf6c8f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1368"/>
            <a:ext cx="1548287" cy="12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09668"/>
              </p:ext>
            </p:extLst>
          </p:nvPr>
        </p:nvGraphicFramePr>
        <p:xfrm>
          <a:off x="323527" y="1984856"/>
          <a:ext cx="8568953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Arial" panose="020B0604020202020204" pitchFamily="34" charset="0"/>
                        </a:rPr>
                        <a:t>Динамика закупок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&lt; 3 млн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135 млрд  / 198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109 млрд  / 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101 млрд  / 134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3-10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104 млрд  / 19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90 млрд    / 16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86 млрд    / 11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10-60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267 млрд  / 11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225 млрд  /  9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210 млрд  / 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60-500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584 млрд  / 3,6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527 млрд  /  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514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 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500 млн – 1 млрд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178 млрд  / 0,3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228 млрд  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0,3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160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 / 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&gt; 1 млрд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762 млрд  / 0,2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831 млрд  / 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829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2,03 трлн / 232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2,01 трлн / 192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1,9 трлн     /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3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48" y="964382"/>
            <a:ext cx="8208912" cy="7364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Динамика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закупок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рамках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223-ФЗ</a:t>
            </a:r>
            <a:r>
              <a:rPr lang="ru-RU" sz="2400" b="1" dirty="0" smtClean="0">
                <a:cs typeface="Arial" panose="020B0604020202020204" pitchFamily="34" charset="0"/>
              </a:rPr>
              <a:t/>
            </a:r>
            <a:br>
              <a:rPr lang="ru-RU" sz="2400" b="1" dirty="0" smtClean="0"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(раздел: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сооружения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 строительные работы)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9832" y="242064"/>
            <a:ext cx="59046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26623"/>
              </p:ext>
            </p:extLst>
          </p:nvPr>
        </p:nvGraphicFramePr>
        <p:xfrm>
          <a:off x="539552" y="1844824"/>
          <a:ext cx="8064897" cy="345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507"/>
                <a:gridCol w="1861130"/>
                <a:gridCol w="1861130"/>
                <a:gridCol w="1861130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sz="7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Параметры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закупок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&lt; 3 млн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83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  / 93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86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98</a:t>
                      </a:r>
                      <a:endParaRPr lang="ru-RU" sz="16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95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/ 108</a:t>
                      </a:r>
                      <a:endParaRPr lang="ru-RU" sz="16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3-10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134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 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135 млрд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149 млрд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10-60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349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 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367 млрд /  15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439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 18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60-500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707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 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4,6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799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  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960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/ 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500 млн – 1 млрд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307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 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313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млрд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380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0,5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&gt; 1 млрд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4,2 трлн 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2,5 трлн  / 0,5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1,7 трлн  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5,8 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трлн 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 / 137,4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4,2 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трлн 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 /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143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3,7 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трлн </a:t>
                      </a: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  /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 160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4.1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1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gadali.ru/wp-content/uploads/2017/01/zagovor-na-vozvrat-dolga-500x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97" y="5075927"/>
            <a:ext cx="2975083" cy="17374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64895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Момент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возникновения у СРО обязанности возместить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вред в случае нарушения условий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госконтракта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5049" y="242064"/>
            <a:ext cx="59094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323527" y="1844824"/>
            <a:ext cx="3204357" cy="100811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cs typeface="Arial" panose="020B0604020202020204" pitchFamily="34" charset="0"/>
              </a:rPr>
              <a:t>ст. </a:t>
            </a:r>
            <a:r>
              <a:rPr lang="ru-RU" sz="1400" i="1" dirty="0" smtClean="0">
                <a:cs typeface="Arial" panose="020B0604020202020204" pitchFamily="34" charset="0"/>
              </a:rPr>
              <a:t>60.1 </a:t>
            </a:r>
            <a:r>
              <a:rPr lang="ru-RU" sz="1400" i="1" dirty="0" err="1" smtClean="0"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cs typeface="Arial" panose="020B0604020202020204" pitchFamily="34" charset="0"/>
              </a:rPr>
              <a:t> РФ</a:t>
            </a:r>
          </a:p>
          <a:p>
            <a:pPr algn="ctr"/>
            <a:r>
              <a:rPr lang="ru-RU" sz="1400" i="1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СРО несут ответственность только по договорам, заключенным </a:t>
            </a:r>
            <a:r>
              <a:rPr lang="ru-RU" sz="1400" b="1" dirty="0" smtClean="0">
                <a:cs typeface="Arial" panose="020B0604020202020204" pitchFamily="34" charset="0"/>
              </a:rPr>
              <a:t>после</a:t>
            </a:r>
          </a:p>
          <a:p>
            <a:pPr algn="ctr"/>
            <a:r>
              <a:rPr lang="ru-RU" sz="1400" b="1" i="1" dirty="0">
                <a:cs typeface="Arial" panose="020B0604020202020204" pitchFamily="34" charset="0"/>
              </a:rPr>
              <a:t>(</a:t>
            </a:r>
            <a:r>
              <a:rPr lang="ru-RU" sz="1400" b="1" i="1" dirty="0" smtClean="0">
                <a:cs typeface="Arial" panose="020B0604020202020204" pitchFamily="34" charset="0"/>
              </a:rPr>
              <a:t>ч.3 ст.8 372-ФЗ)</a:t>
            </a:r>
            <a:endParaRPr lang="ru-RU" sz="1400" b="1" i="1" dirty="0">
              <a:cs typeface="Arial" panose="020B060402020202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00699" y="5291917"/>
            <a:ext cx="5241266" cy="1377443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cs typeface="Arial" panose="020B0604020202020204" pitchFamily="34" charset="0"/>
              </a:rPr>
              <a:t>Институт </a:t>
            </a:r>
            <a:r>
              <a:rPr lang="ru-RU" sz="1400" dirty="0">
                <a:cs typeface="Arial" panose="020B0604020202020204" pitchFamily="34" charset="0"/>
              </a:rPr>
              <a:t>имущественной </a:t>
            </a:r>
            <a:r>
              <a:rPr lang="ru-RU" sz="1400" dirty="0" smtClean="0">
                <a:cs typeface="Arial" panose="020B0604020202020204" pitchFamily="34" charset="0"/>
              </a:rPr>
              <a:t>ответственности</a:t>
            </a:r>
          </a:p>
          <a:p>
            <a:pPr algn="ctr"/>
            <a:endParaRPr lang="ru-RU" sz="1400" dirty="0" smtClean="0"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Гражданское право          </a:t>
            </a:r>
          </a:p>
          <a:p>
            <a:pPr algn="ctr"/>
            <a:endParaRPr lang="ru-RU" sz="1400" dirty="0"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     Акты </a:t>
            </a:r>
            <a:r>
              <a:rPr lang="ru-RU" sz="1400" dirty="0">
                <a:cs typeface="Arial" panose="020B0604020202020204" pitchFamily="34" charset="0"/>
              </a:rPr>
              <a:t>гражданского </a:t>
            </a:r>
            <a:r>
              <a:rPr lang="ru-RU" sz="1400" dirty="0" smtClean="0">
                <a:cs typeface="Arial" panose="020B0604020202020204" pitchFamily="34" charset="0"/>
              </a:rPr>
              <a:t>законодательства </a:t>
            </a: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     не имеют обратной силы</a:t>
            </a:r>
            <a:endParaRPr lang="ru-RU" sz="1400" i="1" dirty="0">
              <a:cs typeface="Arial" panose="020B0604020202020204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00698" y="3084403"/>
            <a:ext cx="3227185" cy="848653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В 372-ФЗ  прямо не предусмотрена ответственность СРО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за  отношения</a:t>
            </a:r>
            <a:r>
              <a:rPr lang="ru-RU" sz="1400" dirty="0">
                <a:cs typeface="Arial" panose="020B0604020202020204" pitchFamily="34" charset="0"/>
              </a:rPr>
              <a:t>, </a:t>
            </a:r>
            <a:r>
              <a:rPr lang="ru-RU" sz="1400" dirty="0" smtClean="0">
                <a:cs typeface="Arial" panose="020B0604020202020204" pitchFamily="34" charset="0"/>
              </a:rPr>
              <a:t>возникшие  </a:t>
            </a:r>
            <a:r>
              <a:rPr lang="ru-RU" sz="1400" b="1" dirty="0" smtClean="0">
                <a:cs typeface="Arial" panose="020B0604020202020204" pitchFamily="34" charset="0"/>
              </a:rPr>
              <a:t>до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970445" y="1864328"/>
            <a:ext cx="4083429" cy="7725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cs typeface="Arial" panose="020B0604020202020204" pitchFamily="34" charset="0"/>
              </a:rPr>
              <a:t>В</a:t>
            </a:r>
            <a:r>
              <a:rPr lang="ru-RU" sz="1400" dirty="0" smtClean="0">
                <a:cs typeface="Arial" panose="020B0604020202020204" pitchFamily="34" charset="0"/>
              </a:rPr>
              <a:t>опросы </a:t>
            </a:r>
            <a:r>
              <a:rPr lang="ru-RU" sz="1400" dirty="0">
                <a:cs typeface="Arial" panose="020B0604020202020204" pitchFamily="34" charset="0"/>
              </a:rPr>
              <a:t>надлежащего исполнения </a:t>
            </a:r>
            <a:r>
              <a:rPr lang="ru-RU" sz="1400" dirty="0" smtClean="0">
                <a:cs typeface="Arial" panose="020B0604020202020204" pitchFamily="34" charset="0"/>
              </a:rPr>
              <a:t>договоров, заключенных </a:t>
            </a:r>
            <a:r>
              <a:rPr lang="ru-RU" sz="1400" dirty="0">
                <a:cs typeface="Arial" panose="020B0604020202020204" pitchFamily="34" charset="0"/>
              </a:rPr>
              <a:t>по </a:t>
            </a:r>
            <a:r>
              <a:rPr lang="ru-RU" sz="1400" dirty="0" smtClean="0">
                <a:cs typeface="Arial" panose="020B0604020202020204" pitchFamily="34" charset="0"/>
              </a:rPr>
              <a:t>конкурентным процедурам, входят в компетенцию СРО только </a:t>
            </a:r>
            <a:r>
              <a:rPr lang="ru-RU" sz="1400" b="1" dirty="0" smtClean="0">
                <a:cs typeface="Arial" panose="020B0604020202020204" pitchFamily="34" charset="0"/>
              </a:rPr>
              <a:t>с 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2" name="Блок-схема: процесс 11"/>
          <p:cNvSpPr>
            <a:spLocks noChangeAspect="1"/>
          </p:cNvSpPr>
          <p:nvPr/>
        </p:nvSpPr>
        <p:spPr>
          <a:xfrm>
            <a:off x="300698" y="4126677"/>
            <a:ext cx="3227185" cy="958507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Ответственность СРО по ранее заключенным договорам возникает только при заключении дополнительных соглашений </a:t>
            </a:r>
            <a:r>
              <a:rPr lang="ru-RU" sz="1400" b="1" dirty="0" smtClean="0">
                <a:cs typeface="Arial" panose="020B0604020202020204" pitchFamily="34" charset="0"/>
              </a:rPr>
              <a:t>после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9912" y="2889120"/>
            <a:ext cx="1620000" cy="1620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01.07.2017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319176" y="6021288"/>
            <a:ext cx="357164" cy="21602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319176" y="5589240"/>
            <a:ext cx="357164" cy="21602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2548902">
            <a:off x="3269395" y="2646804"/>
            <a:ext cx="813892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059832" y="3523052"/>
            <a:ext cx="72008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534379">
            <a:off x="3380177" y="4469709"/>
            <a:ext cx="86774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063930">
            <a:off x="5115341" y="2629460"/>
            <a:ext cx="831479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917398" y="2852936"/>
            <a:ext cx="2864678" cy="1163895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Члены СРО не должны вносить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взносы в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КФ обеспечения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договорных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обязательств  </a:t>
            </a:r>
          </a:p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исполнения договоров, заключенных </a:t>
            </a: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до</a:t>
            </a:r>
            <a:endParaRPr lang="ru-RU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917398" y="4240196"/>
            <a:ext cx="2875656" cy="127703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НО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 член СРО должен внести взнос, если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 таким договорам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возникают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новые права </a:t>
            </a: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обязанности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сторон (заключены дополнительные соглашения) </a:t>
            </a: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после </a:t>
            </a:r>
            <a:endParaRPr lang="ru-RU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5426262" y="3573465"/>
            <a:ext cx="491136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341489">
            <a:off x="4913765" y="4464383"/>
            <a:ext cx="10709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ligazakon.ru/uploads/posts/2016-07/1467961488_7ba1fd32ebdc2f5f4da0c6315016b0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6" y="5373312"/>
            <a:ext cx="157310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788" y="6258798"/>
            <a:ext cx="112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ГК РФ,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ст. 4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29" y="873880"/>
            <a:ext cx="8575751" cy="7549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количества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с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обеспечением банковской гарантией,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включая случаи отзыва лицензий у банков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0196" y="260648"/>
            <a:ext cx="60822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55776" y="1673513"/>
            <a:ext cx="6433206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2014 - 2016 гг. – </a:t>
            </a:r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лишились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лицензий 312 банков. </a:t>
            </a:r>
          </a:p>
          <a:p>
            <a:pPr algn="just"/>
            <a:r>
              <a:rPr lang="ru-RU" sz="1600" dirty="0" smtClean="0">
                <a:cs typeface="Arial" panose="020B0604020202020204" pitchFamily="34" charset="0"/>
              </a:rPr>
              <a:t>Многие </a:t>
            </a:r>
            <a:r>
              <a:rPr lang="ru-RU" sz="1600" dirty="0">
                <a:cs typeface="Arial" panose="020B0604020202020204" pitchFamily="34" charset="0"/>
              </a:rPr>
              <a:t>из них соответствовали требованиям </a:t>
            </a:r>
            <a:r>
              <a:rPr lang="ru-RU" sz="1600" dirty="0" smtClean="0">
                <a:cs typeface="Arial" panose="020B0604020202020204" pitchFamily="34" charset="0"/>
              </a:rPr>
              <a:t>п. </a:t>
            </a:r>
            <a:r>
              <a:rPr lang="ru-RU" sz="1600" dirty="0">
                <a:cs typeface="Arial" panose="020B0604020202020204" pitchFamily="34" charset="0"/>
              </a:rPr>
              <a:t>3 </a:t>
            </a:r>
            <a:r>
              <a:rPr lang="ru-RU" sz="1600" dirty="0" smtClean="0">
                <a:cs typeface="Arial" panose="020B0604020202020204" pitchFamily="34" charset="0"/>
              </a:rPr>
              <a:t>ст. </a:t>
            </a:r>
            <a:r>
              <a:rPr lang="ru-RU" sz="1600" dirty="0">
                <a:cs typeface="Arial" panose="020B0604020202020204" pitchFamily="34" charset="0"/>
              </a:rPr>
              <a:t>74.1 </a:t>
            </a:r>
            <a:r>
              <a:rPr lang="ru-RU" sz="1600" dirty="0" smtClean="0">
                <a:cs typeface="Arial" panose="020B0604020202020204" pitchFamily="34" charset="0"/>
              </a:rPr>
              <a:t>Налогового </a:t>
            </a:r>
            <a:r>
              <a:rPr lang="ru-RU" sz="1600" dirty="0">
                <a:cs typeface="Arial" panose="020B0604020202020204" pitchFamily="34" charset="0"/>
              </a:rPr>
              <a:t>кодекса </a:t>
            </a:r>
            <a:r>
              <a:rPr lang="ru-RU" sz="1600" dirty="0" smtClean="0">
                <a:cs typeface="Arial" panose="020B0604020202020204" pitchFamily="34" charset="0"/>
              </a:rPr>
              <a:t>РФ, </a:t>
            </a:r>
            <a:r>
              <a:rPr lang="ru-RU" sz="1600" dirty="0">
                <a:cs typeface="Arial" panose="020B0604020202020204" pitchFamily="34" charset="0"/>
              </a:rPr>
              <a:t>т.е. имели право выдавать </a:t>
            </a:r>
            <a:r>
              <a:rPr lang="ru-RU" sz="1600" dirty="0" smtClean="0">
                <a:cs typeface="Arial" panose="020B0604020202020204" pitchFamily="34" charset="0"/>
              </a:rPr>
              <a:t>банковские </a:t>
            </a:r>
            <a:r>
              <a:rPr lang="ru-RU" sz="1600" dirty="0">
                <a:cs typeface="Arial" panose="020B0604020202020204" pitchFamily="34" charset="0"/>
              </a:rPr>
              <a:t>гарантии </a:t>
            </a:r>
            <a:r>
              <a:rPr lang="ru-RU" sz="1600" dirty="0" smtClean="0">
                <a:cs typeface="Arial" panose="020B0604020202020204" pitchFamily="34" charset="0"/>
              </a:rPr>
              <a:t>в </a:t>
            </a:r>
            <a:r>
              <a:rPr lang="ru-RU" sz="1600" dirty="0">
                <a:cs typeface="Arial" panose="020B0604020202020204" pitchFamily="34" charset="0"/>
              </a:rPr>
              <a:t>качестве </a:t>
            </a:r>
            <a:r>
              <a:rPr lang="ru-RU" sz="1600" dirty="0" smtClean="0">
                <a:cs typeface="Arial" panose="020B0604020202020204" pitchFamily="34" charset="0"/>
              </a:rPr>
              <a:t>обеспечения надлежащего исполнения </a:t>
            </a:r>
            <a:r>
              <a:rPr lang="ru-RU" sz="1600" dirty="0" err="1" smtClean="0">
                <a:cs typeface="Arial" panose="020B0604020202020204" pitchFamily="34" charset="0"/>
              </a:rPr>
              <a:t>госконтрактов</a:t>
            </a:r>
            <a:r>
              <a:rPr lang="ru-RU" sz="1600" dirty="0" smtClean="0">
                <a:cs typeface="Arial" panose="020B0604020202020204" pitchFamily="34" charset="0"/>
              </a:rPr>
              <a:t>. </a:t>
            </a:r>
            <a:endParaRPr lang="ru-RU" sz="1600" dirty="0"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43530"/>
              </p:ext>
            </p:extLst>
          </p:nvPr>
        </p:nvGraphicFramePr>
        <p:xfrm>
          <a:off x="2555776" y="2868136"/>
          <a:ext cx="6408712" cy="380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323"/>
                <a:gridCol w="1197133"/>
                <a:gridCol w="1197134"/>
                <a:gridCol w="110712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400" dirty="0" smtClean="0"/>
                        <a:t>Пример гарантов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400" dirty="0" smtClean="0"/>
                        <a:t>Дата отзыва лицензии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Действующие банковские гарантии на дату отзыва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0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кол-во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 млрд руб.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343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АО «Военно-Промышленный Банк»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26.09.2016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4,045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ПАО «АКБ «Финансово-Промышленный Банк»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19.09.2016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4,995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392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«КБ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Мико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-Банк»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24.03.2016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9,950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916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«Коммерческий Банк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Интеркоммерц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08.02.2016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364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1,881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«Внешнеэкономический промышленный банк»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21.01.2016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9,975</a:t>
                      </a:r>
                    </a:p>
                  </a:txBody>
                  <a:tcPr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ОАО «АКБ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Пробизнесбанк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12.08.2015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1742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1,978</a:t>
                      </a:r>
                    </a:p>
                  </a:txBody>
                  <a:tcPr/>
                </a:tc>
              </a:tr>
              <a:tr h="331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ОАО «Банк Российский Кредит»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24.07.2015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10,659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93960"/>
              </p:ext>
            </p:extLst>
          </p:nvPr>
        </p:nvGraphicFramePr>
        <p:xfrm>
          <a:off x="179512" y="2889840"/>
          <a:ext cx="216024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Стоимость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контрактов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Кол-во</a:t>
                      </a:r>
                      <a:r>
                        <a:rPr lang="ru-RU" sz="1400" b="1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latin typeface="+mn-lt"/>
                          <a:cs typeface="Arial" panose="020B0604020202020204" pitchFamily="34" charset="0"/>
                        </a:rPr>
                        <a:t>Контрактов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&lt; 3 млн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32 206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3-10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млн руб.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550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10-60 млн руб.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264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60-500 млн руб.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500 млн – </a:t>
                      </a:r>
                    </a:p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1 млрд руб.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&gt; 1 млрд руб.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177281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+mj-lt"/>
              </a:rPr>
              <a:t>Госконтракты</a:t>
            </a:r>
            <a:r>
              <a:rPr lang="ru-RU" sz="1600" b="1" dirty="0" smtClean="0">
                <a:latin typeface="+mj-lt"/>
              </a:rPr>
              <a:t> </a:t>
            </a:r>
          </a:p>
          <a:p>
            <a:pPr algn="ctr"/>
            <a:r>
              <a:rPr lang="ru-RU" sz="1600" b="1" dirty="0" smtClean="0">
                <a:latin typeface="+mj-lt"/>
              </a:rPr>
              <a:t>без обеспечения </a:t>
            </a:r>
          </a:p>
          <a:p>
            <a:pPr algn="ctr"/>
            <a:r>
              <a:rPr lang="ru-RU" sz="1600" b="1" dirty="0" smtClean="0">
                <a:latin typeface="+mj-lt"/>
              </a:rPr>
              <a:t>в 2016 г. </a:t>
            </a:r>
            <a:endParaRPr lang="ru-RU" sz="1600" b="1" dirty="0">
              <a:latin typeface="+mj-lt"/>
            </a:endParaRPr>
          </a:p>
        </p:txBody>
      </p:sp>
      <p:pic>
        <p:nvPicPr>
          <p:cNvPr id="2064" name="Picture 16" descr="http://c3.unu.edu/wp-content/uploads/2013/12/padlock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93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95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zgr.ru/files/2012/08/29/12/1_news_13462432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9199"/>
          <a:stretch/>
        </p:blipFill>
        <p:spPr bwMode="auto">
          <a:xfrm>
            <a:off x="251520" y="1901762"/>
            <a:ext cx="2420891" cy="198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764704"/>
            <a:ext cx="8352928" cy="1152128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обеспечения исполнения договора строительного подряда, заключенного </a:t>
            </a:r>
            <a:b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конкурентной процедуре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314072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320352" y="4112496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Заказчик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644007" y="4293096"/>
            <a:ext cx="737302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935240" y="4869160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704900" y="2667452"/>
            <a:ext cx="484632" cy="8944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4812912" y="5564353"/>
            <a:ext cx="484632" cy="6784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5934324" y="3730628"/>
            <a:ext cx="49628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1835696" y="4077072"/>
            <a:ext cx="2894343" cy="819133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строительного подряда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процесс 9"/>
          <p:cNvSpPr/>
          <p:nvPr/>
        </p:nvSpPr>
        <p:spPr>
          <a:xfrm>
            <a:off x="5394440" y="4221088"/>
            <a:ext cx="119378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СРО</a:t>
            </a: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1475656" y="4240512"/>
            <a:ext cx="43204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5811063" y="5070257"/>
            <a:ext cx="886825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5516255" y="4869159"/>
            <a:ext cx="484632" cy="88682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881025" y="3284984"/>
            <a:ext cx="2334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Если член СРО не возместил убытки самостоятельно</a:t>
            </a:r>
            <a:endParaRPr lang="ru-RU" sz="1300" b="1" dirty="0"/>
          </a:p>
        </p:txBody>
      </p:sp>
      <p:sp>
        <p:nvSpPr>
          <p:cNvPr id="36" name="Блок-схема: процесс 9"/>
          <p:cNvSpPr/>
          <p:nvPr/>
        </p:nvSpPr>
        <p:spPr>
          <a:xfrm>
            <a:off x="5432920" y="2708920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 rot="19063136">
            <a:off x="1316555" y="4686241"/>
            <a:ext cx="484632" cy="9988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процесс 9"/>
          <p:cNvSpPr/>
          <p:nvPr/>
        </p:nvSpPr>
        <p:spPr>
          <a:xfrm>
            <a:off x="5432920" y="5589240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</a:t>
            </a:r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 rot="18642443">
            <a:off x="4638709" y="3211421"/>
            <a:ext cx="484632" cy="12589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3491880" y="1988840"/>
            <a:ext cx="3456384" cy="576064"/>
          </a:xfrm>
          <a:prstGeom prst="wedgeRoundRectCallout">
            <a:avLst>
              <a:gd name="adj1" fmla="val -3345"/>
              <a:gd name="adj2" fmla="val 1507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Взыскание с СРО реального ущерба, штрафов (пени): выплата из КФ </a:t>
            </a:r>
            <a:r>
              <a:rPr lang="ru-RU" sz="1400" dirty="0" smtClean="0">
                <a:solidFill>
                  <a:schemeClr val="tx1"/>
                </a:solidFill>
              </a:rPr>
              <a:t>ОДО (суд)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5436096" y="3724798"/>
            <a:ext cx="484632" cy="4962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процесс 9"/>
          <p:cNvSpPr/>
          <p:nvPr/>
        </p:nvSpPr>
        <p:spPr>
          <a:xfrm>
            <a:off x="7119251" y="2708920"/>
            <a:ext cx="1557205" cy="61264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Остальные </a:t>
            </a:r>
            <a:r>
              <a:rPr lang="ru-RU" dirty="0"/>
              <a:t>ч</a:t>
            </a:r>
            <a:r>
              <a:rPr lang="ru-RU" dirty="0" smtClean="0"/>
              <a:t>лены СРО</a:t>
            </a:r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14326277">
            <a:off x="1318459" y="3168933"/>
            <a:ext cx="484632" cy="108291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2935240" y="3789040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6641647" y="2890945"/>
            <a:ext cx="484632" cy="4474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732240" y="4821851"/>
            <a:ext cx="1944216" cy="623373"/>
          </a:xfrm>
          <a:prstGeom prst="wedgeRoundRectCallout">
            <a:avLst>
              <a:gd name="adj1" fmla="val -73990"/>
              <a:gd name="adj2" fmla="val 318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Банковская гарантия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7026595" y="3731174"/>
            <a:ext cx="1649861" cy="820278"/>
          </a:xfrm>
          <a:prstGeom prst="wedgeRoundRectCallout">
            <a:avLst>
              <a:gd name="adj1" fmla="val -100605"/>
              <a:gd name="adj2" fmla="val -80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Внесение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7026595" y="1988840"/>
            <a:ext cx="1649862" cy="576064"/>
          </a:xfrm>
          <a:prstGeom prst="wedgeRoundRectCallout">
            <a:avLst>
              <a:gd name="adj1" fmla="val -59975"/>
              <a:gd name="adj2" fmla="val 1538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Дополнительные взносы в КФ ОДО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91680" y="5215664"/>
            <a:ext cx="3024336" cy="1359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Обращение взыскания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на банковскую гарантию.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5 рабочих дней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(без суда)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5976" y="4912712"/>
            <a:ext cx="1178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Если убытки заказчика возместил банк</a:t>
            </a:r>
            <a:endParaRPr lang="ru-RU" sz="1300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732240" y="5543449"/>
            <a:ext cx="1944216" cy="1047108"/>
          </a:xfrm>
          <a:prstGeom prst="wedgeRoundRectCallout">
            <a:avLst>
              <a:gd name="adj1" fmla="val -102075"/>
              <a:gd name="adj2" fmla="val -720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Взыскание банком </a:t>
            </a:r>
            <a:r>
              <a:rPr lang="ru-RU" sz="1400" dirty="0" smtClean="0">
                <a:solidFill>
                  <a:schemeClr val="tx1"/>
                </a:solidFill>
              </a:rPr>
              <a:t>из </a:t>
            </a:r>
            <a:r>
              <a:rPr lang="ru-RU" sz="1400" dirty="0">
                <a:solidFill>
                  <a:schemeClr val="tx1"/>
                </a:solidFill>
              </a:rPr>
              <a:t>собственных средств члена СРО по </a:t>
            </a:r>
            <a:r>
              <a:rPr lang="ru-RU" sz="1400" dirty="0" smtClean="0">
                <a:solidFill>
                  <a:schemeClr val="tx1"/>
                </a:solidFill>
              </a:rPr>
              <a:t>регрессу (суд)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07704" y="2564904"/>
            <a:ext cx="2592288" cy="1197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Взыскание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из собственных средств члена СРО (суд)</a:t>
            </a:r>
          </a:p>
        </p:txBody>
      </p:sp>
    </p:spTree>
    <p:extLst>
      <p:ext uri="{BB962C8B-B14F-4D97-AF65-F5344CB8AC3E}">
        <p14:creationId xmlns:p14="http://schemas.microsoft.com/office/powerpoint/2010/main" val="4154119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36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tsky.ru/wp-content/uploads/2016/03/%D1%8B%D0%B5%D0%BC%D0%B8%D0%B4%D0%B0-%D1%81-%D0%BF%D0%B0%D0%BF%D0%BA%D0%B0%D0%BC%D0%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933056"/>
            <a:ext cx="2217404" cy="1872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05" y="908720"/>
            <a:ext cx="7992888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судебной практики по делам о нарушении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условий договора строительного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подряда за 2016 год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71800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 и финансовым инструментам строительного рынка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</a:t>
            </a:r>
            <a:r>
              <a:rPr lang="ru-RU" sz="1100" dirty="0">
                <a:latin typeface="+mj-lt"/>
                <a:ea typeface="Calibri" pitchFamily="34" charset="0"/>
                <a:cs typeface="Arial" panose="020B0604020202020204" pitchFamily="34" charset="0"/>
              </a:rPr>
              <a:t>объединение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 строителей»</a:t>
            </a:r>
            <a:endParaRPr lang="ru-RU" sz="9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28430"/>
              </p:ext>
            </p:extLst>
          </p:nvPr>
        </p:nvGraphicFramePr>
        <p:xfrm>
          <a:off x="467544" y="1922529"/>
          <a:ext cx="8208912" cy="34872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28192"/>
                <a:gridCol w="2088232"/>
                <a:gridCol w="2304256"/>
                <a:gridCol w="2088232"/>
              </a:tblGrid>
              <a:tr h="1074423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Суть</a:t>
                      </a:r>
                    </a:p>
                    <a:p>
                      <a:pPr algn="ctr"/>
                      <a:r>
                        <a:rPr lang="ru-RU" baseline="0" dirty="0" smtClean="0"/>
                        <a:t>спора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81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Возврат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аванса</a:t>
                      </a:r>
                    </a:p>
                    <a:p>
                      <a:pPr algn="ctr"/>
                      <a:endParaRPr lang="ru-RU" sz="1800" b="1" cap="all" dirty="0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7 дел, </a:t>
                      </a:r>
                    </a:p>
                    <a:p>
                      <a:pPr algn="l"/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426 308 789,23 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223 693 231,33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Неустойки проценты штрафы</a:t>
                      </a:r>
                    </a:p>
                    <a:p>
                      <a:endParaRPr lang="ru-RU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456 дел,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115 368,39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689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56 458,59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259 397,32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Изображение 9" descr="gal_1391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6832"/>
            <a:ext cx="2088232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5736" y="184482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Изображение 11" descr="800px-Panorama_of_Moscow_Kremli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2304256" cy="1080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6056" y="18152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Изображение 13" descr="468282_origina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16832"/>
            <a:ext cx="2088232" cy="1080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9523" y="185701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Краснодарский край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5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2905</Words>
  <Application>Microsoft Office PowerPoint</Application>
  <PresentationFormat>Экран (4:3)</PresentationFormat>
  <Paragraphs>527</Paragraphs>
  <Slides>24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Acrobat Document</vt:lpstr>
      <vt:lpstr>Страхование ответственности                        за нарушение условий договоров строительного подряда (госконтрактов)</vt:lpstr>
      <vt:lpstr>Конкурентные процедуры для заключения членами СРО договоров строительного подряда, ответственность  за неисполнение которых несут СРО</vt:lpstr>
      <vt:lpstr>Ответственность СРО по случаям неисполнения членом СРО договора строительного подряда, заключенного  в соответствии с Федеральным законом от 18.07.2011  № 223-ФЗ</vt:lpstr>
      <vt:lpstr>Объемы ответственности участников рынка закупок  в рамках госзаказа в сфере строительства  исходя из статистики за 2014-2016 гг. в денежном эквиваленте</vt:lpstr>
      <vt:lpstr>Динамика закупок в рамках  223-ФЗ (раздел: сооружения и строительные работы)</vt:lpstr>
      <vt:lpstr>Момент возникновения у СРО обязанности возместить вред в случае нарушения условий госконтракта</vt:lpstr>
      <vt:lpstr>Анализ количества госконтрактов с обеспечением банковской гарантией, включая случаи отзыва лицензий у банков</vt:lpstr>
      <vt:lpstr>Способы обеспечения исполнения договора строительного подряда, заключенного  по конкурентной процедуре</vt:lpstr>
      <vt:lpstr>Анализ судебной практики по делам о нарушении условий договора строительного подряда за 2016 год</vt:lpstr>
      <vt:lpstr>Анализ судебной практики по делам о нарушении условий договора строительного подряда за 2016 год</vt:lpstr>
      <vt:lpstr>Прогнозируемый минимальный консолидированный размер компенсационного фонда обеспечения договорных обязательств. Механизм расчета</vt:lpstr>
      <vt:lpstr>Взаимодействие НОСТРОЙ с ВСС и ЦБ РФ:  согласование положений к требованиям по страхованию ответственности по договорам строительного подряда</vt:lpstr>
      <vt:lpstr>Согласование проектов договора страховщиками</vt:lpstr>
      <vt:lpstr>Типовые требования к страхованию обязательств  по договорам строительного подряда</vt:lpstr>
      <vt:lpstr> Порядок страховой выплаты по страхованию  финансовых рисков членов СРО </vt:lpstr>
      <vt:lpstr>Возмещение, которое получает Заказчик по страхованию риска ответственности строительной организации  за нарушение условий договора строительного подряда</vt:lpstr>
      <vt:lpstr>Незастрахованные риски строительной организации,  связанные с неисполнением обязательств  по договорам строительного подряда</vt:lpstr>
      <vt:lpstr>Возмещение по страхованию финансовых рисков строительной организации</vt:lpstr>
      <vt:lpstr>Анализ и систематизация незастрахованных рисков  по страхованию финансовых рисков  строительной организации </vt:lpstr>
      <vt:lpstr>Показатели строительной организации,  влияющие на степень риска наступления ответственности за нарушение условий  договора строительного подряда</vt:lpstr>
      <vt:lpstr>Взаимодействие с СРО по организации мониторинга исполнения госконтрактов</vt:lpstr>
      <vt:lpstr>Оптимизация мониторинга исполнения госконтрактов</vt:lpstr>
      <vt:lpstr>Оптимизация мониторинга исполнения госконтрактов</vt:lpstr>
      <vt:lpstr>Благодарю за внимание!</vt:lpstr>
    </vt:vector>
  </TitlesOfParts>
  <Company>BSK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Страхование ответственности                        за нарушение условий договоров строительного подряда,                   заключенных с использованием конкурентных способов</dc:title>
  <dc:creator>New PR worker</dc:creator>
  <cp:lastModifiedBy>New PR worker</cp:lastModifiedBy>
  <cp:revision>246</cp:revision>
  <cp:lastPrinted>2017-02-16T13:54:34Z</cp:lastPrinted>
  <dcterms:created xsi:type="dcterms:W3CDTF">2017-02-03T12:02:16Z</dcterms:created>
  <dcterms:modified xsi:type="dcterms:W3CDTF">2017-02-16T16:04:27Z</dcterms:modified>
</cp:coreProperties>
</file>