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handoutMasterIdLst>
    <p:handoutMasterId r:id="rId20"/>
  </p:handoutMasterIdLst>
  <p:sldIdLst>
    <p:sldId id="737" r:id="rId2"/>
    <p:sldId id="739" r:id="rId3"/>
    <p:sldId id="740" r:id="rId4"/>
    <p:sldId id="742" r:id="rId5"/>
    <p:sldId id="744" r:id="rId6"/>
    <p:sldId id="763" r:id="rId7"/>
    <p:sldId id="766" r:id="rId8"/>
    <p:sldId id="768" r:id="rId9"/>
    <p:sldId id="765" r:id="rId10"/>
    <p:sldId id="730" r:id="rId11"/>
    <p:sldId id="770" r:id="rId12"/>
    <p:sldId id="736" r:id="rId13"/>
    <p:sldId id="725" r:id="rId14"/>
    <p:sldId id="776" r:id="rId15"/>
    <p:sldId id="778" r:id="rId16"/>
    <p:sldId id="781" r:id="rId17"/>
    <p:sldId id="780" r:id="rId18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4F9FC"/>
    <a:srgbClr val="FA7A7A"/>
    <a:srgbClr val="D4F5FA"/>
    <a:srgbClr val="99FF33"/>
    <a:srgbClr val="92E4F2"/>
    <a:srgbClr val="1D7D1F"/>
    <a:srgbClr val="FF4343"/>
    <a:srgbClr val="F9FCB6"/>
    <a:srgbClr val="F7F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76598" autoAdjust="0"/>
  </p:normalViewPr>
  <p:slideViewPr>
    <p:cSldViewPr>
      <p:cViewPr varScale="1">
        <p:scale>
          <a:sx n="89" d="100"/>
          <a:sy n="89" d="100"/>
        </p:scale>
        <p:origin x="139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866" y="5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33686-63DB-44D5-9343-BF33D920C50F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9429755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866" y="9429755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51472-C1F1-45DB-9404-E82C20564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424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6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375F-E9F2-443D-BD83-99BB176670A9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7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7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9C95A-29BC-4DBB-980F-3EB5E3E39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98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60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93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50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8461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391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F95F-868B-4096-AE5D-D802E4E56136}" type="datetime1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1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7635-E793-4EF8-B779-DBA13D7CF7AA}" type="datetime1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76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ABA3-FBD5-4A48-8948-FD41FF95AE97}" type="datetime1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82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5809-FEA4-44D8-98E6-F8F01D1EE765}" type="datetime1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32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2EA7-FAFA-4F71-B1BF-4B18AD2A15D3}" type="datetime1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98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B7ED-6E8D-411F-8144-EFE344084773}" type="datetime1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59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CD71-7D7E-4EFD-913F-84AF9C59FB86}" type="datetime1">
              <a:rPr lang="ru-RU" smtClean="0"/>
              <a:pPr/>
              <a:t>07.04.2017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32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A978-31A6-4826-B834-9026FFF6162C}" type="datetime1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C3BA-81A5-42EF-B8BE-F9BF45751BAD}" type="datetime1">
              <a:rPr lang="ru-RU" smtClean="0"/>
              <a:pPr/>
              <a:t>07.04.2017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1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E5B2-7044-4148-9A32-B8C534780C46}" type="datetime1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11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E109-3C5E-42C8-BD56-9FBA31400C5D}" type="datetime1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14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4C204-1859-4AA0-8DB3-FEE557AB40E6}" type="datetime1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4560C-CBB5-40AC-A0AB-8CDF4DBA0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56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stroy.ru/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1411288" y="2852738"/>
            <a:ext cx="6626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Прямоугольник 1"/>
          <p:cNvSpPr>
            <a:spLocks noChangeArrowheads="1"/>
          </p:cNvSpPr>
          <p:nvPr/>
        </p:nvSpPr>
        <p:spPr bwMode="auto">
          <a:xfrm>
            <a:off x="427443" y="2659660"/>
            <a:ext cx="859391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специалистов в области строительства – новелла градостроительного законодательства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5" y="139096"/>
            <a:ext cx="12588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07504" y="5828263"/>
            <a:ext cx="9045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профессионального образования </a:t>
            </a:r>
          </a:p>
          <a:p>
            <a:pPr algn="ctr"/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 «Национальное объединение строителей» </a:t>
            </a:r>
          </a:p>
          <a:p>
            <a:pPr algn="ctr"/>
            <a:r>
              <a:rPr lang="ru-RU" alt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Прокопьева Надежда Александровна</a:t>
            </a:r>
            <a:endParaRPr lang="ru-RU" alt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Картинки по запросу электронный реест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23950"/>
            <a:ext cx="29908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8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7138" y="151410"/>
            <a:ext cx="871692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включения сведений о специалисте в области строительства в Национальный реестр специалистов в области строительства предоставляются 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ru-RU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документов</a:t>
            </a:r>
            <a:r>
              <a:rPr lang="ru-RU" sz="2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026" name="Picture 2" descr="Картинки по запросу заявление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10" y="2085759"/>
            <a:ext cx="1120086" cy="112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6365" y="3392639"/>
            <a:ext cx="1969913" cy="642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Заявление на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включение 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(нотариально заверенное)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4" descr="Картинки по запросу диплом о высшем образовании в строительств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06" y="2217045"/>
            <a:ext cx="1172205" cy="82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Картинки по запросу трудовая книж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747" y="2262964"/>
            <a:ext cx="615323" cy="8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артинки по запросу удостоверение о повышении квалификаци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256" y="4827288"/>
            <a:ext cx="936104" cy="86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Картинки по запросу справка об отсутствии судимост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317" y="4861245"/>
            <a:ext cx="981550" cy="89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снилс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4" y="4786462"/>
            <a:ext cx="1196262" cy="86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13769" y="5822450"/>
            <a:ext cx="11993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Копия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СНИЛС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27022" y="3392639"/>
            <a:ext cx="194152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Копия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Диплома 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нотариально 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заверенная)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29670" y="3392639"/>
            <a:ext cx="2497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Копия (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или выписка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трудовой книжки </a:t>
            </a:r>
            <a:r>
              <a:rPr lang="ru-RU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(заверенная работодателем)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личного дела или послужного списка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293051" y="5776283"/>
            <a:ext cx="1809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Копия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Удостоверения о повышении квалификации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22479" y="5810274"/>
            <a:ext cx="1545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Справка об отсутствии судимости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Картинки по запросу документ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662" y="2332185"/>
            <a:ext cx="886366" cy="73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6703148" y="3354119"/>
            <a:ext cx="2320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Выписка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из должностной инструкции или из трудового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  <a:r>
              <a:rPr lang="ru-RU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(заверенная работодателем)</a:t>
            </a:r>
          </a:p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95736" y="1703539"/>
            <a:ext cx="5246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документа заверенные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14270" y="4288130"/>
            <a:ext cx="5246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документа НЕ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заверенные Оператором СРО или в подлиннике: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80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 стрелкой 34"/>
          <p:cNvCxnSpPr/>
          <p:nvPr/>
        </p:nvCxnSpPr>
        <p:spPr>
          <a:xfrm>
            <a:off x="2539657" y="880424"/>
            <a:ext cx="0" cy="19725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2539657" y="2271689"/>
            <a:ext cx="0" cy="24513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876093" y="4723035"/>
            <a:ext cx="7375367" cy="1952538"/>
          </a:xfrm>
          <a:prstGeom prst="rect">
            <a:avLst/>
          </a:prstGeom>
          <a:solidFill>
            <a:srgbClr val="E4F9FC"/>
          </a:solidFill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Ассоциация «Национальное объединение строителей»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проверка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документов: электронных сканов в личном кабинете СРО и направленных непосредственно в НОСТРОЙ;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принятие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решения о включении/не включении в НРС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течение 14 дней с момента принятия документов у заявителя (при необходимости запрос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дополнит.сведений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углубленная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проверка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достоверности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представленных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документов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03304" y="2720166"/>
            <a:ext cx="5461045" cy="1554391"/>
          </a:xfrm>
          <a:prstGeom prst="rect">
            <a:avLst/>
          </a:prstGeom>
          <a:solidFill>
            <a:srgbClr val="E4F9FC"/>
          </a:solidFill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Саморегулируемая организация 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предварительный прием, проверка и сканирование документов </a:t>
            </a:r>
          </a:p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размещение сканов в личном кабинете СРО, заверение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ЭЦП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направление оригиналов документов в НОСТРОЙ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-58467" y="42139"/>
            <a:ext cx="9313984" cy="494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действий заявителя по подаче заявлений Национальный реестр специалистов</a:t>
            </a:r>
            <a:endParaRPr lang="en-US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 descr="http://srovsrok.alloy.ru/media-v29/logos/842c1ac5d5ab6b80fb7142c5abf095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15" y="2731756"/>
            <a:ext cx="792922" cy="57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AutoShape 8" descr="Картинки по запросу база данн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15" y="4806953"/>
            <a:ext cx="750582" cy="57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1682201" y="589110"/>
            <a:ext cx="5832648" cy="558366"/>
          </a:xfrm>
          <a:prstGeom prst="rect">
            <a:avLst/>
          </a:prstGeom>
          <a:solidFill>
            <a:srgbClr val="E4F9FC"/>
          </a:solidFill>
          <a:ln w="254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- специалист по организации строительства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3608" y="1695826"/>
            <a:ext cx="269216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 1</a:t>
            </a:r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документы подаются через СРО 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7106424" y="1147476"/>
            <a:ext cx="56607" cy="35755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5861715" y="1586050"/>
            <a:ext cx="2602632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 2: </a:t>
            </a:r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подаются непосредственно в НОСТРОЙ по почте</a:t>
            </a:r>
            <a:endParaRPr lang="ru-RU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31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>
            <a:off x="4499992" y="1832538"/>
            <a:ext cx="360040" cy="225357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/>
              <a:t/>
            </a:r>
            <a:br>
              <a:rPr lang="ru-RU" b="0" dirty="0"/>
            </a:br>
            <a:endParaRPr lang="ru-RU" b="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5555" y="3071612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1. отсутствие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задолженности по оплате членских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взносов;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2. открытие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специального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счета и зачисление на него всех доступных средств компенсационных фондов СРО;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3. отсутствие процедуры исключения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сведений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 СРО из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реестра СРО.</a:t>
            </a:r>
          </a:p>
        </p:txBody>
      </p:sp>
      <p:pic>
        <p:nvPicPr>
          <p:cNvPr id="11" name="Picture 4" descr="http://srovsrok.alloy.ru/media-v29/logos/842c1ac5d5ab6b80fb7142c5abf095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453" y="146043"/>
            <a:ext cx="1489640" cy="107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1907703" y="1017528"/>
            <a:ext cx="5544616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267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саморегулируемых организаций в области строительства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1328604" y="2426330"/>
            <a:ext cx="6937747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Регламент ведения НРС устанавливает 3 критерия для получения полномочий Оператора НРС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Картинки по запросу ср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485" y="4203242"/>
            <a:ext cx="1315052" cy="130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"/>
          <p:cNvSpPr>
            <a:spLocks noChangeArrowheads="1"/>
          </p:cNvSpPr>
          <p:nvPr/>
        </p:nvSpPr>
        <p:spPr bwMode="auto">
          <a:xfrm>
            <a:off x="1259632" y="5371917"/>
            <a:ext cx="66247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саморегулируемых организаций в области строительства – соответствуют критериям Оператора НРС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(из них статус Оператора НРС получили 111)</a:t>
            </a:r>
            <a:endParaRPr lang="ru-R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"/>
          <p:cNvSpPr>
            <a:spLocks noChangeArrowheads="1"/>
          </p:cNvSpPr>
          <p:nvPr/>
        </p:nvSpPr>
        <p:spPr bwMode="auto">
          <a:xfrm>
            <a:off x="2488118" y="6503703"/>
            <a:ext cx="43837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состоянию на 05.04.2017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2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0173" y="3282179"/>
            <a:ext cx="1626827" cy="933710"/>
          </a:xfrm>
          <a:prstGeom prst="rect">
            <a:avLst/>
          </a:prstGeom>
          <a:solidFill>
            <a:srgbClr val="99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Формальная</a:t>
            </a:r>
            <a:endParaRPr lang="ru-RU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7042" y="2097300"/>
            <a:ext cx="1626827" cy="9897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Первичная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62642" y="2097299"/>
            <a:ext cx="2709558" cy="954107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подаче заявления и комплекта подтверждающих документов на включение в НРС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7042" y="5013107"/>
            <a:ext cx="1626827" cy="1411473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Углубленная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127222"/>
            <a:ext cx="770997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Проверки сведений в Национальном реестре специалистов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208" y="118831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456" y="118581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Кто проводит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95936" y="1185145"/>
            <a:ext cx="3997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Когда проводится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4" descr="http://srovsrok.alloy.ru/media-v29/logos/842c1ac5d5ab6b80fb7142c5abf095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11" y="2165141"/>
            <a:ext cx="1311420" cy="94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753" y="3294688"/>
            <a:ext cx="1224136" cy="92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753" y="5186648"/>
            <a:ext cx="1224136" cy="92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6580616" y="2097299"/>
            <a:ext cx="2410159" cy="954107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Проверяется комплектность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полнота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правильность представленных сведений</a:t>
            </a:r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580616" y="3267856"/>
            <a:ext cx="2410159" cy="1092607"/>
          </a:xfrm>
          <a:prstGeom prst="rect">
            <a:avLst/>
          </a:prstGeom>
          <a:solidFill>
            <a:srgbClr val="99FF33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Проверяется соответствие изложенных в заявлении сведений подтверждающим их документам,  соответствие их НПА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54707" y="1178870"/>
            <a:ext cx="2061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проводится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662642" y="3250930"/>
            <a:ext cx="2709558" cy="1169551"/>
          </a:xfrm>
          <a:prstGeom prst="rect">
            <a:avLst/>
          </a:prstGeom>
          <a:solidFill>
            <a:srgbClr val="99FF33"/>
          </a:solidFill>
          <a:ln w="2540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 поступлении электронных сканов документов в АИС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НРС, заверенных ЭЦП СРО</a:t>
            </a: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630314" y="5013107"/>
            <a:ext cx="2360461" cy="146991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Сверка поступившего бумажного комплекта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сканов,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размещенных в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АИС НРС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получения ответов на направленные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запросы в образовательные организации, ПФР, работодателям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62642" y="5013107"/>
            <a:ext cx="2709558" cy="146991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поступлении бумажного комплекта документов на включение в НРС.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получении жалобы на включение факт включения специалиста в НРС.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59632" y="1600599"/>
            <a:ext cx="909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включения сведений в Национальный реестр специалистов</a:t>
            </a:r>
            <a:endParaRPr lang="ru-RU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8947" y="4505037"/>
            <a:ext cx="909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включения сведений в Национальный реестр специалистов</a:t>
            </a:r>
            <a:endParaRPr lang="ru-RU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72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173975" y="1411819"/>
            <a:ext cx="2956500" cy="84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ru" sz="1400" b="1" dirty="0">
                <a:latin typeface="Arial" panose="020B0604020202020204" pitchFamily="34" charset="0"/>
                <a:cs typeface="Arial" panose="020B0604020202020204" pitchFamily="34" charset="0"/>
              </a:rPr>
              <a:t>Оператор -</a:t>
            </a:r>
            <a:r>
              <a:rPr lang="ru" sz="1400" dirty="0">
                <a:latin typeface="Arial" panose="020B0604020202020204" pitchFamily="34" charset="0"/>
                <a:cs typeface="Arial" panose="020B0604020202020204" pitchFamily="34" charset="0"/>
              </a:rPr>
              <a:t> создает заявку на основании документов предоставленных просителем</a:t>
            </a:r>
          </a:p>
        </p:txBody>
      </p:sp>
      <p:sp>
        <p:nvSpPr>
          <p:cNvPr id="119" name="Shape 119"/>
          <p:cNvSpPr/>
          <p:nvPr/>
        </p:nvSpPr>
        <p:spPr>
          <a:xfrm>
            <a:off x="2004887" y="2634516"/>
            <a:ext cx="3180600" cy="70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ru" sz="1600" b="1" dirty="0">
                <a:latin typeface="Arial" panose="020B0604020202020204" pitchFamily="34" charset="0"/>
                <a:cs typeface="Arial" panose="020B0604020202020204" pitchFamily="34" charset="0"/>
              </a:rPr>
              <a:t>Модератор -</a:t>
            </a:r>
            <a:r>
              <a:rPr lang="ru" sz="1600" dirty="0">
                <a:latin typeface="Arial" panose="020B0604020202020204" pitchFamily="34" charset="0"/>
                <a:cs typeface="Arial" panose="020B0604020202020204" pitchFamily="34" charset="0"/>
              </a:rPr>
              <a:t> проводит проверку сведений в заявке</a:t>
            </a:r>
          </a:p>
        </p:txBody>
      </p:sp>
      <p:sp>
        <p:nvSpPr>
          <p:cNvPr id="120" name="Shape 120"/>
          <p:cNvSpPr/>
          <p:nvPr/>
        </p:nvSpPr>
        <p:spPr>
          <a:xfrm>
            <a:off x="3878263" y="3839741"/>
            <a:ext cx="2866800" cy="569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ru" sz="1400" b="1" dirty="0">
                <a:latin typeface="Arial" panose="020B0604020202020204" pitchFamily="34" charset="0"/>
                <a:cs typeface="Arial" panose="020B0604020202020204" pitchFamily="34" charset="0"/>
              </a:rPr>
              <a:t>Член комиссии -</a:t>
            </a:r>
            <a:r>
              <a:rPr lang="ru" sz="1400" dirty="0">
                <a:latin typeface="Arial" panose="020B0604020202020204" pitchFamily="34" charset="0"/>
                <a:cs typeface="Arial" panose="020B0604020202020204" pitchFamily="34" charset="0"/>
              </a:rPr>
              <a:t> принимает решение по заявке</a:t>
            </a:r>
          </a:p>
        </p:txBody>
      </p:sp>
      <p:pic>
        <p:nvPicPr>
          <p:cNvPr id="121" name="Shape 121" descr="DB_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8525" y="5109125"/>
            <a:ext cx="657350" cy="657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Shape 122"/>
          <p:cNvCxnSpPr>
            <a:stCxn id="118" idx="2"/>
            <a:endCxn id="119" idx="1"/>
          </p:cNvCxnSpPr>
          <p:nvPr/>
        </p:nvCxnSpPr>
        <p:spPr>
          <a:xfrm rot="16200000" flipH="1">
            <a:off x="1463508" y="2443236"/>
            <a:ext cx="730097" cy="352662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3" name="Shape 123"/>
          <p:cNvCxnSpPr>
            <a:stCxn id="119" idx="2"/>
            <a:endCxn id="120" idx="1"/>
          </p:cNvCxnSpPr>
          <p:nvPr/>
        </p:nvCxnSpPr>
        <p:spPr>
          <a:xfrm rot="16200000" flipH="1">
            <a:off x="3341788" y="3588115"/>
            <a:ext cx="789875" cy="283076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4" name="Shape 124"/>
          <p:cNvCxnSpPr>
            <a:endCxn id="119" idx="1"/>
          </p:cNvCxnSpPr>
          <p:nvPr/>
        </p:nvCxnSpPr>
        <p:spPr>
          <a:xfrm rot="10800000" flipH="1">
            <a:off x="1819187" y="2984616"/>
            <a:ext cx="185700" cy="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5" name="Shape 125"/>
          <p:cNvCxnSpPr>
            <a:endCxn id="120" idx="1"/>
          </p:cNvCxnSpPr>
          <p:nvPr/>
        </p:nvCxnSpPr>
        <p:spPr>
          <a:xfrm>
            <a:off x="3687163" y="4120691"/>
            <a:ext cx="191100" cy="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6" name="Shape 126"/>
          <p:cNvSpPr/>
          <p:nvPr/>
        </p:nvSpPr>
        <p:spPr>
          <a:xfrm>
            <a:off x="5556550" y="5282900"/>
            <a:ext cx="1745700" cy="309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ru" sz="1600" dirty="0">
                <a:latin typeface="Arial" panose="020B0604020202020204" pitchFamily="34" charset="0"/>
                <a:cs typeface="Arial" panose="020B0604020202020204" pitchFamily="34" charset="0"/>
              </a:rPr>
              <a:t>Решение внести</a:t>
            </a:r>
          </a:p>
        </p:txBody>
      </p:sp>
      <p:sp>
        <p:nvSpPr>
          <p:cNvPr id="127" name="Shape 127"/>
          <p:cNvSpPr/>
          <p:nvPr/>
        </p:nvSpPr>
        <p:spPr>
          <a:xfrm>
            <a:off x="1652225" y="5282900"/>
            <a:ext cx="3315300" cy="384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ru" sz="1600" dirty="0">
                <a:latin typeface="Arial" panose="020B0604020202020204" pitchFamily="34" charset="0"/>
                <a:cs typeface="Arial" panose="020B0604020202020204" pitchFamily="34" charset="0"/>
              </a:rPr>
              <a:t>Решение отказать или вернуть</a:t>
            </a:r>
          </a:p>
        </p:txBody>
      </p:sp>
      <p:cxnSp>
        <p:nvCxnSpPr>
          <p:cNvPr id="128" name="Shape 128"/>
          <p:cNvCxnSpPr>
            <a:stCxn id="120" idx="2"/>
            <a:endCxn id="127" idx="0"/>
          </p:cNvCxnSpPr>
          <p:nvPr/>
        </p:nvCxnSpPr>
        <p:spPr>
          <a:xfrm rot="5400000">
            <a:off x="3874040" y="3845276"/>
            <a:ext cx="873459" cy="200178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9" name="Shape 129"/>
          <p:cNvCxnSpPr>
            <a:stCxn id="120" idx="2"/>
            <a:endCxn id="126" idx="0"/>
          </p:cNvCxnSpPr>
          <p:nvPr/>
        </p:nvCxnSpPr>
        <p:spPr>
          <a:xfrm rot="16200000" flipH="1">
            <a:off x="5433802" y="4287301"/>
            <a:ext cx="873459" cy="111773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0" name="Shape 130"/>
          <p:cNvCxnSpPr>
            <a:stCxn id="126" idx="3"/>
            <a:endCxn id="121" idx="1"/>
          </p:cNvCxnSpPr>
          <p:nvPr/>
        </p:nvCxnSpPr>
        <p:spPr>
          <a:xfrm>
            <a:off x="7302250" y="5437850"/>
            <a:ext cx="526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1" name="Shape 131"/>
          <p:cNvCxnSpPr>
            <a:endCxn id="126" idx="0"/>
          </p:cNvCxnSpPr>
          <p:nvPr/>
        </p:nvCxnSpPr>
        <p:spPr>
          <a:xfrm>
            <a:off x="6426100" y="5021900"/>
            <a:ext cx="3300" cy="26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2" name="Shape 132"/>
          <p:cNvCxnSpPr>
            <a:endCxn id="127" idx="0"/>
          </p:cNvCxnSpPr>
          <p:nvPr/>
        </p:nvCxnSpPr>
        <p:spPr>
          <a:xfrm>
            <a:off x="3308675" y="5062100"/>
            <a:ext cx="1200" cy="22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33" name="Shape 133" descr="no-translate-detected_318-4582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7225" y="3699091"/>
            <a:ext cx="590050" cy="59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7522858" y="3839741"/>
            <a:ext cx="1491000" cy="44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ru" sz="1000" dirty="0">
                <a:latin typeface="Arial" panose="020B0604020202020204" pitchFamily="34" charset="0"/>
                <a:cs typeface="Arial" panose="020B0604020202020204" pitchFamily="34" charset="0"/>
              </a:rPr>
              <a:t>Уведомление для оператора, протокол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1437968" y="116632"/>
            <a:ext cx="6127382" cy="56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передачи сведений в НРС</a:t>
            </a:r>
          </a:p>
        </p:txBody>
      </p:sp>
    </p:spTree>
    <p:extLst>
      <p:ext uri="{BB962C8B-B14F-4D97-AF65-F5344CB8AC3E}">
        <p14:creationId xmlns:p14="http://schemas.microsoft.com/office/powerpoint/2010/main" val="29271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 descr="support_gir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04" y="1023793"/>
            <a:ext cx="2472274" cy="161835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863575" y="188640"/>
            <a:ext cx="7424400" cy="56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Техническая </a:t>
            </a:r>
            <a:r>
              <a:rPr lang="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АИС НРС</a:t>
            </a:r>
            <a:endParaRPr lang="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2579778" y="1471772"/>
            <a:ext cx="2086460" cy="72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" b="1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Рабочие дни</a:t>
            </a:r>
          </a:p>
          <a:p>
            <a:pPr algn="just">
              <a:lnSpc>
                <a:spcPct val="150000"/>
              </a:lnSpc>
            </a:pPr>
            <a:r>
              <a:rPr lang="ru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9:30 - 18:00 (мск</a:t>
            </a:r>
            <a:r>
              <a:rPr lang="ru" sz="1200" dirty="0">
                <a:solidFill>
                  <a:schemeClr val="dk2"/>
                </a:solidFill>
              </a:rPr>
              <a:t>) 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6524279" y="1471772"/>
            <a:ext cx="1787400" cy="72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" sz="1400" b="1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Нерабочие дни +</a:t>
            </a:r>
          </a:p>
          <a:p>
            <a:pPr algn="just">
              <a:lnSpc>
                <a:spcPct val="150000"/>
              </a:lnSpc>
            </a:pPr>
            <a:r>
              <a:rPr lang="ru" sz="1400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18:00 - 09:30 (мск) </a:t>
            </a:r>
          </a:p>
        </p:txBody>
      </p:sp>
      <p:pic>
        <p:nvPicPr>
          <p:cNvPr id="203" name="Shape 203" descr="1401549735_tape-7-supersound-c-9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5191" y="1364588"/>
            <a:ext cx="1390700" cy="936767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/>
          <p:nvPr/>
        </p:nvSpPr>
        <p:spPr>
          <a:xfrm>
            <a:off x="251520" y="4244975"/>
            <a:ext cx="1367955" cy="722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ru" sz="1600" dirty="0">
                <a:latin typeface="Arial" panose="020B0604020202020204" pitchFamily="34" charset="0"/>
                <a:cs typeface="Arial" panose="020B0604020202020204" pitchFamily="34" charset="0"/>
              </a:rPr>
              <a:t>Прием обращения</a:t>
            </a:r>
          </a:p>
        </p:txBody>
      </p:sp>
      <p:sp>
        <p:nvSpPr>
          <p:cNvPr id="205" name="Shape 205"/>
          <p:cNvSpPr/>
          <p:nvPr/>
        </p:nvSpPr>
        <p:spPr>
          <a:xfrm>
            <a:off x="2239224" y="4244975"/>
            <a:ext cx="1540687" cy="722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ru" sz="1600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обращения</a:t>
            </a:r>
          </a:p>
        </p:txBody>
      </p:sp>
      <p:sp>
        <p:nvSpPr>
          <p:cNvPr id="206" name="Shape 206"/>
          <p:cNvSpPr/>
          <p:nvPr/>
        </p:nvSpPr>
        <p:spPr>
          <a:xfrm>
            <a:off x="4325374" y="4244975"/>
            <a:ext cx="2118833" cy="722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ru" sz="1600" dirty="0">
                <a:latin typeface="Arial" panose="020B0604020202020204" pitchFamily="34" charset="0"/>
                <a:cs typeface="Arial" panose="020B0604020202020204" pitchFamily="34" charset="0"/>
              </a:rPr>
              <a:t>Воссоздание проблемы и </a:t>
            </a:r>
          </a:p>
          <a:p>
            <a:r>
              <a:rPr lang="ru" sz="1600" dirty="0">
                <a:latin typeface="Arial" panose="020B0604020202020204" pitchFamily="34" charset="0"/>
                <a:cs typeface="Arial" panose="020B0604020202020204" pitchFamily="34" charset="0"/>
              </a:rPr>
              <a:t>установки причины</a:t>
            </a:r>
          </a:p>
        </p:txBody>
      </p:sp>
      <p:sp>
        <p:nvSpPr>
          <p:cNvPr id="207" name="Shape 207"/>
          <p:cNvSpPr/>
          <p:nvPr/>
        </p:nvSpPr>
        <p:spPr>
          <a:xfrm>
            <a:off x="6890275" y="4244975"/>
            <a:ext cx="1397700" cy="722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ru" sz="1600" dirty="0">
                <a:latin typeface="Arial" panose="020B0604020202020204" pitchFamily="34" charset="0"/>
                <a:cs typeface="Arial" panose="020B0604020202020204" pitchFamily="34" charset="0"/>
              </a:rPr>
              <a:t>Устранение</a:t>
            </a:r>
          </a:p>
        </p:txBody>
      </p:sp>
      <p:cxnSp>
        <p:nvCxnSpPr>
          <p:cNvPr id="208" name="Shape 208"/>
          <p:cNvCxnSpPr>
            <a:stCxn id="204" idx="3"/>
            <a:endCxn id="205" idx="1"/>
          </p:cNvCxnSpPr>
          <p:nvPr/>
        </p:nvCxnSpPr>
        <p:spPr>
          <a:xfrm>
            <a:off x="1619475" y="4606175"/>
            <a:ext cx="61974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9" name="Shape 209"/>
          <p:cNvCxnSpPr>
            <a:stCxn id="205" idx="3"/>
            <a:endCxn id="206" idx="1"/>
          </p:cNvCxnSpPr>
          <p:nvPr/>
        </p:nvCxnSpPr>
        <p:spPr>
          <a:xfrm>
            <a:off x="3779911" y="4606175"/>
            <a:ext cx="545463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0" name="Shape 210"/>
          <p:cNvCxnSpPr>
            <a:stCxn id="206" idx="3"/>
            <a:endCxn id="207" idx="1"/>
          </p:cNvCxnSpPr>
          <p:nvPr/>
        </p:nvCxnSpPr>
        <p:spPr>
          <a:xfrm>
            <a:off x="6444207" y="4606175"/>
            <a:ext cx="446068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1" name="Shape 211"/>
          <p:cNvSpPr txBox="1"/>
          <p:nvPr/>
        </p:nvSpPr>
        <p:spPr>
          <a:xfrm>
            <a:off x="887279" y="3545322"/>
            <a:ext cx="7424400" cy="56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Регламент технической поддержки</a:t>
            </a:r>
          </a:p>
        </p:txBody>
      </p:sp>
      <p:sp>
        <p:nvSpPr>
          <p:cNvPr id="15" name="Shape 211"/>
          <p:cNvSpPr txBox="1"/>
          <p:nvPr/>
        </p:nvSpPr>
        <p:spPr>
          <a:xfrm>
            <a:off x="811730" y="5589240"/>
            <a:ext cx="7424400" cy="56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работает горячая линия по вопросам Национального реестра специалистов 8 (495) 987-31-48!</a:t>
            </a:r>
            <a:endParaRPr lang="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4" y="1018002"/>
            <a:ext cx="8720135" cy="54353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102224"/>
            <a:ext cx="770997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Раздел «Национальный реестр специалистов» на сайте НОСТРОЙ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016" y="5613477"/>
            <a:ext cx="874846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сайте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www.nostroy.ru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 раздел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котором размещается вся информация, которая касается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Национального реестра специалистов в области строительства (нормативная база, методические документы, инструкции пользователям)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5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2564904"/>
            <a:ext cx="849694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1224136" cy="92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48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1411288" y="2852738"/>
            <a:ext cx="6626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284" y="548680"/>
            <a:ext cx="2088232" cy="149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2555776" y="2251645"/>
            <a:ext cx="45267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Национальное объединение строителей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http://www.ukrinvestcenter.com.ua/wp-content/uploads/2014/01/stroy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819" y="3683735"/>
            <a:ext cx="2541298" cy="127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rovsrok.alloy.ru/media-v29/logos/842c1ac5d5ab6b80fb7142c5abf095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20599"/>
            <a:ext cx="1840192" cy="132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524668" y="5012890"/>
            <a:ext cx="28780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267 саморегулируемых организаций в области строительства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6102373" y="5186096"/>
            <a:ext cx="25817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118 757 строительных компаний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2916763" y="6381328"/>
            <a:ext cx="43837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состоянию на 01.04.2017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89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1411288" y="2852738"/>
            <a:ext cx="6626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57771"/>
            <a:ext cx="2088232" cy="149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2200592" y="2222666"/>
            <a:ext cx="45267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Национальное объединение строителей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http://www.ukrinvestcenter.com.ua/wp-content/uploads/2014/01/stroy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49341"/>
            <a:ext cx="2541298" cy="127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323528" y="5502657"/>
            <a:ext cx="25817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118 757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строительных компаний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3131841" y="4005064"/>
            <a:ext cx="335432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Каждая строительная компания – член СРО должна к 01.07.2017 показать наличие в штате не менее 2-х специалистов по организации строительства, включенных в Национальный реестр специалистов в области строительства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(ч. 6 ст. 55 </a:t>
            </a:r>
            <a:r>
              <a:rPr lang="ru-RU" sz="14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РФ)</a:t>
            </a:r>
            <a:endParaRPr lang="ru-RU" sz="1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"/>
          <p:cNvSpPr>
            <a:spLocks noChangeArrowheads="1"/>
          </p:cNvSpPr>
          <p:nvPr/>
        </p:nvSpPr>
        <p:spPr bwMode="auto">
          <a:xfrm>
            <a:off x="6516216" y="5225658"/>
            <a:ext cx="24759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Около 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200 000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специалистов по организации строительства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Картинки по запросу инженеры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71460"/>
            <a:ext cx="1945812" cy="135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3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184904" y="1803251"/>
            <a:ext cx="4027058" cy="1337717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 7 ст. 55</a:t>
            </a:r>
            <a:r>
              <a:rPr lang="ru-RU" sz="1600" b="1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5-1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«Специалисты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организации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инженерных изысканий, архитектурно-строительного проектирования. строительства»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AutoShape 8" descr="Картинки по запросу база данн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90257" y="3302662"/>
            <a:ext cx="4021704" cy="1357510"/>
          </a:xfrm>
          <a:prstGeom prst="rect">
            <a:avLst/>
          </a:prstGeom>
          <a:solidFill>
            <a:srgbClr val="D4F5FA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Разрабатывает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утверждает приказом «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ведения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Национального реестра специалистов и перечень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направлений подготовки в области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строительства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716016" y="1803251"/>
            <a:ext cx="4138086" cy="1337717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ч.11 ст.55.20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«Национальные объединения саморегулируемых организаций»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716016" y="3322455"/>
            <a:ext cx="4138086" cy="1357510"/>
          </a:xfrm>
          <a:prstGeom prst="rect">
            <a:avLst/>
          </a:prstGeom>
          <a:solidFill>
            <a:srgbClr val="D4F5FA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функциям Национальных объединений относится ведение Национальных реестров специалистов. Также они разрабатывают регламенты ведения Национальных реестров специалистов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Картинки по запросу минстрой россии эмбле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9330"/>
            <a:ext cx="3814802" cy="152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189354" y="4821866"/>
            <a:ext cx="4022608" cy="1601710"/>
          </a:xfrm>
          <a:prstGeom prst="rect">
            <a:avLst/>
          </a:prstGeom>
          <a:solidFill>
            <a:srgbClr val="FF000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Ориентировочная дата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утверждения приказа - апрель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г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716016" y="4827897"/>
            <a:ext cx="4138086" cy="1589648"/>
          </a:xfrm>
          <a:prstGeom prst="rect">
            <a:avLst/>
          </a:prstGeom>
          <a:solidFill>
            <a:srgbClr val="FF0000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Регламент ведения Национального реестра специалистов в области строительства одобрен Советом НОСТРОЙ </a:t>
            </a:r>
          </a:p>
          <a:p>
            <a:pPr algn="ctr"/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(протокол от 17.02.2017 № 94)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9330"/>
            <a:ext cx="2088232" cy="149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30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Двойная стрелка вверх/вниз 22"/>
          <p:cNvSpPr/>
          <p:nvPr/>
        </p:nvSpPr>
        <p:spPr>
          <a:xfrm rot="5400000">
            <a:off x="3173276" y="4313226"/>
            <a:ext cx="360644" cy="2603759"/>
          </a:xfrm>
          <a:prstGeom prst="up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верх/вниз 21"/>
          <p:cNvSpPr/>
          <p:nvPr/>
        </p:nvSpPr>
        <p:spPr>
          <a:xfrm rot="5400000">
            <a:off x="3226884" y="82141"/>
            <a:ext cx="360644" cy="2603759"/>
          </a:xfrm>
          <a:prstGeom prst="up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верх/вниз 20"/>
          <p:cNvSpPr/>
          <p:nvPr/>
        </p:nvSpPr>
        <p:spPr>
          <a:xfrm rot="5400000">
            <a:off x="3173277" y="2394209"/>
            <a:ext cx="360644" cy="2603759"/>
          </a:xfrm>
          <a:prstGeom prst="up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555776" y="436955"/>
            <a:ext cx="1656184" cy="171418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 4 ст. 55.5 «Стандарты и внутренние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СРО»</a:t>
            </a:r>
          </a:p>
        </p:txBody>
      </p:sp>
      <p:sp>
        <p:nvSpPr>
          <p:cNvPr id="99" name="AutoShape 8" descr="Картинки по запросу база данн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39224"/>
            <a:ext cx="4176464" cy="2109655"/>
          </a:xfrm>
          <a:prstGeom prst="rect">
            <a:avLst/>
          </a:prstGeom>
          <a:solidFill>
            <a:srgbClr val="D4F5FA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Следит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чтобы организации – члены СРО соответствовали требованиям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подтверждения статуса СРО в ней должно состоять не менее 100 строительных организаций, полностью отвечающих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требованиям </a:t>
            </a:r>
            <a:r>
              <a:rPr 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820536" y="2723856"/>
            <a:ext cx="4176464" cy="1944465"/>
          </a:xfrm>
          <a:prstGeom prst="rect">
            <a:avLst/>
          </a:prstGeom>
          <a:solidFill>
            <a:srgbClr val="D4F5FA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–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СРО должна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показать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в штате не менее 2-х специалистов по организации строительства, включенных в Национальный реестр специалистов в области строительства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http://srovsrok.alloy.ru/media-v29/logos/842c1ac5d5ab6b80fb7142c5abf095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58" y="692125"/>
            <a:ext cx="1728192" cy="12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ukrinvestcenter.com.ua/wp-content/uploads/2014/01/stroy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6" y="2967100"/>
            <a:ext cx="2262373" cy="113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555776" y="4740146"/>
            <a:ext cx="1800200" cy="174991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ч.2 ст.52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«Осуществление строительства, реконструкции, капитального ремонта объекта капитального строительства»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17948" y="2703125"/>
            <a:ext cx="1938028" cy="173348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 6 ст. 55.5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«Стандарты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внутренние документы СРО»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88025" y="5043299"/>
            <a:ext cx="4176463" cy="1440658"/>
          </a:xfrm>
          <a:prstGeom prst="rect">
            <a:avLst/>
          </a:prstGeom>
          <a:solidFill>
            <a:srgbClr val="D4F5FA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Специалистами по организации строительства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обеспечивается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договоров строительного подряда, стороной которого является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- член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</a:t>
            </a:r>
          </a:p>
        </p:txBody>
      </p:sp>
      <p:pic>
        <p:nvPicPr>
          <p:cNvPr id="20" name="Picture 2" descr="Картинки по запросу инженеры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832741"/>
            <a:ext cx="1729786" cy="135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1411288" y="2852738"/>
            <a:ext cx="6626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2461715" y="182483"/>
            <a:ext cx="45267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ТРЕБОВАНИЯ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 Специалистам по организации строительства</a:t>
            </a:r>
          </a:p>
        </p:txBody>
      </p:sp>
      <p:sp>
        <p:nvSpPr>
          <p:cNvPr id="18" name="Двойная стрелка вверх/вниз 17"/>
          <p:cNvSpPr/>
          <p:nvPr/>
        </p:nvSpPr>
        <p:spPr>
          <a:xfrm rot="2273429">
            <a:off x="4212599" y="3618740"/>
            <a:ext cx="341400" cy="1144338"/>
          </a:xfrm>
          <a:prstGeom prst="up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верх/вниз 19"/>
          <p:cNvSpPr/>
          <p:nvPr/>
        </p:nvSpPr>
        <p:spPr>
          <a:xfrm rot="8402246">
            <a:off x="5053944" y="3606091"/>
            <a:ext cx="318006" cy="1141784"/>
          </a:xfrm>
          <a:prstGeom prst="up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верх/вниз 20"/>
          <p:cNvSpPr/>
          <p:nvPr/>
        </p:nvSpPr>
        <p:spPr>
          <a:xfrm rot="5400000">
            <a:off x="4619018" y="4115908"/>
            <a:ext cx="360644" cy="1262771"/>
          </a:xfrm>
          <a:prstGeom prst="up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Картинки по запросу инженеры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269" y="3036384"/>
            <a:ext cx="3301236" cy="233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690446" y="2468164"/>
            <a:ext cx="2217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ОБРАЗОВАНИЕ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5711" y="4465951"/>
            <a:ext cx="1411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СТАЖ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85483" y="4313681"/>
            <a:ext cx="3263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Должностные обязанности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Картинки по запросу должностные обязанности ИНЖЕНЕР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4933">
            <a:off x="7304201" y="5030689"/>
            <a:ext cx="976957" cy="137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Картинки по запросу образование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337" y="1288418"/>
            <a:ext cx="1172125" cy="11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Картинки по запросу СТА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47037">
            <a:off x="739789" y="5058057"/>
            <a:ext cx="1923048" cy="128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8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Картинки по запросу образование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51" y="-684584"/>
            <a:ext cx="7542584" cy="754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90767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специалиста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организации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строительства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7" y="1806825"/>
            <a:ext cx="2713527" cy="1589939"/>
          </a:xfrm>
          <a:prstGeom prst="rect">
            <a:avLst/>
          </a:prstGeom>
          <a:solidFill>
            <a:srgbClr val="E4F9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высшего образования 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области строительства</a:t>
            </a:r>
          </a:p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(подтверждается нотариально заверенной копией диплома)</a:t>
            </a:r>
            <a:endParaRPr lang="ru-RU" sz="1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5544" y="4089682"/>
            <a:ext cx="2713526" cy="1535176"/>
          </a:xfrm>
          <a:prstGeom prst="rect">
            <a:avLst/>
          </a:prstGeom>
          <a:solidFill>
            <a:srgbClr val="E4F9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повышения квалификации 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 в 5 лет</a:t>
            </a:r>
          </a:p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(подтверждается копией удостоверения)</a:t>
            </a:r>
            <a:endParaRPr lang="ru-RU" sz="1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88224" y="1498728"/>
            <a:ext cx="2304256" cy="4146969"/>
          </a:xfrm>
          <a:prstGeom prst="rect">
            <a:avLst/>
          </a:prstGeom>
          <a:solidFill>
            <a:srgbClr val="E4F9F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НОСТРОЙ направил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Минстрой России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свое виденье направлений подготовки в области строительства,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которые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включает не только перечень направлений подготовки в строительстве с 1954 года,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 и смежные специальности. </a:t>
            </a:r>
            <a:endParaRPr lang="ru-RU" sz="1600" dirty="0" smtClean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Всего 285 наименований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7979" y="6181027"/>
            <a:ext cx="8352928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Сейчас решается вопрос о включении в Перечень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направлений подготовки специальностей военных строителей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45" y="1506325"/>
            <a:ext cx="2933989" cy="4139372"/>
          </a:xfrm>
          <a:prstGeom prst="rect">
            <a:avLst/>
          </a:prstGeom>
        </p:spPr>
      </p:pic>
      <p:pic>
        <p:nvPicPr>
          <p:cNvPr id="19" name="Picture 14" descr="Картинки по запросу диплом о высшем образовании в строительств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50" y="1274178"/>
            <a:ext cx="895303" cy="63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Картинки по запросу удостоверение о повышении квалификаци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60" y="3613415"/>
            <a:ext cx="908293" cy="68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2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7037">
            <a:off x="991064" y="982587"/>
            <a:ext cx="7076347" cy="47128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8597" y="190767"/>
            <a:ext cx="7130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 специалиста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организации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строительства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8596" y="1594437"/>
            <a:ext cx="2629307" cy="1307023"/>
          </a:xfrm>
          <a:prstGeom prst="rect">
            <a:avLst/>
          </a:prstGeom>
          <a:solidFill>
            <a:srgbClr val="E4F9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стаж работы в строительстве 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должен быть не меньше </a:t>
            </a:r>
            <a:r>
              <a:rPr lang="ru-RU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лет</a:t>
            </a:r>
            <a:endParaRPr lang="ru-R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68471" y="3159071"/>
            <a:ext cx="2639431" cy="1146060"/>
          </a:xfrm>
          <a:prstGeom prst="rect">
            <a:avLst/>
          </a:prstGeom>
          <a:solidFill>
            <a:srgbClr val="E4F9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 работы на инженерных должностях 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строительстве должен быть </a:t>
            </a:r>
            <a:r>
              <a:rPr lang="ru-RU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меньше 3 лет</a:t>
            </a:r>
            <a:endParaRPr lang="ru-R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55976" y="1608798"/>
            <a:ext cx="4067944" cy="2585323"/>
          </a:xfrm>
          <a:prstGeom prst="rect">
            <a:avLst/>
          </a:prstGeom>
          <a:solidFill>
            <a:srgbClr val="E4F9F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Обще трудовой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стаж в строительстве может считаться до момента получения диплома (например рабочие специальности).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вот стаж работы на инженерных должностях считается с момента получения диплома о высшем или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средне специальном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образовании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01018" y="5578608"/>
            <a:ext cx="8085980" cy="1029551"/>
          </a:xfrm>
          <a:prstGeom prst="rect">
            <a:avLst/>
          </a:prstGeom>
          <a:solidFill>
            <a:srgbClr val="E4F9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Подтверждается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копией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(или выписка)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трудовой книжки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заверенной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работодателем) или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выпиской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личного дела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из послужного списка,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(заверенной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военным комиссариатом) или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копией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документов, подтверждающих трудовой стаж иностранного гражданина</a:t>
            </a:r>
          </a:p>
        </p:txBody>
      </p:sp>
      <p:pic>
        <p:nvPicPr>
          <p:cNvPr id="14" name="Picture 4" descr="Картинки по запросу трудовая книж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37" y="4631655"/>
            <a:ext cx="815162" cy="106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7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Картинки по запросу должностные обязанности ИНЖЕН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4933">
            <a:off x="3032431" y="1256452"/>
            <a:ext cx="2750566" cy="388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8597" y="190767"/>
            <a:ext cx="7130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Должностные обязанности специалиста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организации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строительства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8137" y="5300163"/>
            <a:ext cx="4276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Основание: п.5 ст. 55.5-1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ГрК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01815" y="1407153"/>
            <a:ext cx="4248471" cy="3770263"/>
          </a:xfrm>
          <a:prstGeom prst="rect">
            <a:avLst/>
          </a:prstGeom>
          <a:solidFill>
            <a:srgbClr val="E4F9F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4.ПОДПИСАНИЕ СЛЕДУЮЩИХ ДОКУМЕНТОВ:</a:t>
            </a:r>
          </a:p>
          <a:p>
            <a:pPr algn="just">
              <a:defRPr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а) </a:t>
            </a:r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акта 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приемки объекта капитального строительства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Aft>
                <a:spcPts val="600"/>
              </a:spcAft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б) документа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подтверждающего соответствие объекта требованиям технических регламентов;</a:t>
            </a:r>
          </a:p>
          <a:p>
            <a:pPr algn="just">
              <a:spcAft>
                <a:spcPts val="600"/>
              </a:spcAft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в) документа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подтверждающего соответствие параметров объекта проектной документации, в том числе требованиям энергетической эффективности и требованиям оснащенности объекта приборами учета используемых энергетических ресурсов;</a:t>
            </a:r>
          </a:p>
          <a:p>
            <a:pPr algn="just">
              <a:spcAft>
                <a:spcPts val="600"/>
              </a:spcAft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г) документа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подтверждающего соответствие объекта техническим условиям подключения к сетям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0476" y="1404771"/>
            <a:ext cx="3323452" cy="954107"/>
          </a:xfrm>
          <a:prstGeom prst="rect">
            <a:avLst/>
          </a:prstGeom>
          <a:solidFill>
            <a:srgbClr val="E4F9F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1. организация </a:t>
            </a:r>
            <a:r>
              <a:rPr lang="ru-R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входного контроля </a:t>
            </a:r>
            <a:r>
              <a:rPr lang="ru-RU" sz="1400" cap="all" dirty="0">
                <a:latin typeface="Arial" panose="020B0604020202020204" pitchFamily="34" charset="0"/>
                <a:cs typeface="Arial" panose="020B0604020202020204" pitchFamily="34" charset="0"/>
              </a:rPr>
              <a:t>проектной </a:t>
            </a:r>
            <a:r>
              <a:rPr lang="ru-RU" sz="14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документации</a:t>
            </a:r>
          </a:p>
          <a:p>
            <a:pPr algn="ctr">
              <a:defRPr/>
            </a:pPr>
            <a:endParaRPr lang="ru-RU" sz="14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587901"/>
            <a:ext cx="3312368" cy="954107"/>
          </a:xfrm>
          <a:prstGeom prst="rect">
            <a:avLst/>
          </a:prstGeom>
          <a:solidFill>
            <a:srgbClr val="E4F9F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2. оперативное </a:t>
            </a:r>
            <a:r>
              <a:rPr lang="ru-R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планирование</a:t>
            </a:r>
            <a:r>
              <a:rPr lang="ru-RU" sz="1400" cap="all" dirty="0">
                <a:latin typeface="Arial" panose="020B0604020202020204" pitchFamily="34" charset="0"/>
                <a:cs typeface="Arial" panose="020B0604020202020204" pitchFamily="34" charset="0"/>
              </a:rPr>
              <a:t>, координация, организация и </a:t>
            </a:r>
            <a:r>
              <a:rPr lang="ru-R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проведение строительного контроля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771031"/>
            <a:ext cx="3312368" cy="1384995"/>
          </a:xfrm>
          <a:prstGeom prst="rect">
            <a:avLst/>
          </a:prstGeom>
          <a:solidFill>
            <a:srgbClr val="E4F9F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3. приемка </a:t>
            </a:r>
            <a:r>
              <a:rPr lang="ru-R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законченных видов и отдельных этапов работ </a:t>
            </a:r>
            <a:r>
              <a:rPr lang="ru-RU" sz="1400" cap="all" dirty="0">
                <a:latin typeface="Arial" panose="020B0604020202020204" pitchFamily="34" charset="0"/>
                <a:cs typeface="Arial" panose="020B0604020202020204" pitchFamily="34" charset="0"/>
              </a:rPr>
              <a:t>по строительству с правом подписи соответствующих документов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92490" y="5823020"/>
            <a:ext cx="8085980" cy="872208"/>
          </a:xfrm>
          <a:prstGeom prst="rect">
            <a:avLst/>
          </a:prstGeom>
          <a:solidFill>
            <a:srgbClr val="E4F9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Подтверждается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выпиской из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должностной инструкции или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трудового договора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заверяется </a:t>
            </a:r>
            <a:r>
              <a:rPr lang="ru-RU" sz="1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текущим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работодателем)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Картинки по запросу документ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1" y="5556136"/>
            <a:ext cx="886366" cy="73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7474</TotalTime>
  <Words>1152</Words>
  <Application>Microsoft Office PowerPoint</Application>
  <PresentationFormat>Экран (4:3)</PresentationFormat>
  <Paragraphs>147</Paragraphs>
  <Slides>17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справочника профессий, востребованных на рынке труда, новых и перспективных профессий</dc:title>
  <dc:creator>Факторович Алла Аркадьевна</dc:creator>
  <cp:lastModifiedBy>Прокопьева Надежда Александровна</cp:lastModifiedBy>
  <cp:revision>468</cp:revision>
  <cp:lastPrinted>2017-04-07T08:50:55Z</cp:lastPrinted>
  <dcterms:created xsi:type="dcterms:W3CDTF">2015-04-01T11:10:58Z</dcterms:created>
  <dcterms:modified xsi:type="dcterms:W3CDTF">2017-04-07T08:51:04Z</dcterms:modified>
</cp:coreProperties>
</file>