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7"/>
  </p:notesMasterIdLst>
  <p:sldIdLst>
    <p:sldId id="256" r:id="rId2"/>
    <p:sldId id="277" r:id="rId3"/>
    <p:sldId id="301" r:id="rId4"/>
    <p:sldId id="293" r:id="rId5"/>
    <p:sldId id="261" r:id="rId6"/>
    <p:sldId id="280" r:id="rId7"/>
    <p:sldId id="265" r:id="rId8"/>
    <p:sldId id="297" r:id="rId9"/>
    <p:sldId id="289" r:id="rId10"/>
    <p:sldId id="295" r:id="rId11"/>
    <p:sldId id="300" r:id="rId12"/>
    <p:sldId id="302" r:id="rId13"/>
    <p:sldId id="299" r:id="rId14"/>
    <p:sldId id="298" r:id="rId15"/>
    <p:sldId id="279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15517"/>
    <a:srgbClr val="660033"/>
    <a:srgbClr val="FF0066"/>
    <a:srgbClr val="CC6600"/>
    <a:srgbClr val="D6FA62"/>
    <a:srgbClr val="FFCC99"/>
    <a:srgbClr val="F7D5B7"/>
    <a:srgbClr val="C75998"/>
    <a:srgbClr val="FF3300"/>
    <a:srgbClr val="99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>
                <a:solidFill>
                  <a:schemeClr val="bg2">
                    <a:lumMod val="75000"/>
                  </a:schemeClr>
                </a:solidFill>
              </a:rPr>
              <a:t>Зарегистрированы в государственном реестре 267 СРО в строительстве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Зарегистрированы в государственном реестре 267 СРО в строительстве</c:v>
                </c:pt>
              </c:strCache>
            </c:strRef>
          </c:tx>
          <c:dPt>
            <c:idx val="0"/>
            <c:explosion val="7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explosion val="1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explosion val="9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explosion val="8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11500532293260517"/>
                  <c:y val="1.9711137399950809E-2"/>
                </c:manualLayout>
              </c:layout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5229287795471761"/>
                  <c:y val="-9.3832007315251237E-2"/>
                </c:manualLayout>
              </c:layout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9401692742696698E-2"/>
                  <c:y val="3.9730819520148813E-2"/>
                </c:manualLayout>
              </c:layout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574085579546022E-2"/>
                  <c:y val="6.3734461397716338E-2"/>
                </c:manualLayout>
              </c:layout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Разместили средства КФ на специальный счет в полном объеме 99 СРО</c:v>
                </c:pt>
                <c:pt idx="1">
                  <c:v>Разместили средства КФ на специальный счет не в полном объеме  141 СРО</c:v>
                </c:pt>
                <c:pt idx="2">
                  <c:v>Открыли специальный счет, но средства не разместили 12 СРО</c:v>
                </c:pt>
                <c:pt idx="3">
                  <c:v>Не сообщили об открытии специального счета 15 СРО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0.37000000000000011</c:v>
                </c:pt>
                <c:pt idx="1">
                  <c:v>0.53</c:v>
                </c:pt>
                <c:pt idx="2">
                  <c:v>4.0000000000000015E-2</c:v>
                </c:pt>
                <c:pt idx="3">
                  <c:v>6.0000000000000019E-2</c:v>
                </c:pt>
              </c:numCache>
            </c:numRef>
          </c:val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6735666851025538"/>
          <c:w val="0.9552798094346816"/>
          <c:h val="0.28888388905163487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6DACB3-11A6-47D1-A0C8-11F97EA42C8C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35861A-9B64-482B-AC52-AE11E151A8F9}">
      <dgm:prSet phldrT="[Текст]" custT="1"/>
      <dgm:spPr/>
      <dgm:t>
        <a:bodyPr/>
        <a:lstStyle/>
        <a:p>
          <a:r>
            <a:rPr lang="ru-RU" sz="1600" b="1" u="sng" dirty="0" smtClean="0"/>
            <a:t>Размещение средств СРО в банках</a:t>
          </a:r>
          <a:r>
            <a:rPr lang="ru-RU" sz="1300" dirty="0" smtClean="0"/>
            <a:t>, </a:t>
          </a:r>
          <a:br>
            <a:rPr lang="ru-RU" sz="1300" dirty="0" smtClean="0"/>
          </a:br>
          <a:r>
            <a:rPr lang="ru-RU" sz="1100" dirty="0" smtClean="0"/>
            <a:t>требования к которым определены Постановлением Правительства РФ </a:t>
          </a:r>
          <a:br>
            <a:rPr lang="ru-RU" sz="1100" dirty="0" smtClean="0"/>
          </a:br>
          <a:r>
            <a:rPr lang="ru-RU" sz="1100" dirty="0" smtClean="0"/>
            <a:t>от 27.09.2016 № 970</a:t>
          </a:r>
          <a:endParaRPr lang="ru-RU" sz="1100" dirty="0"/>
        </a:p>
      </dgm:t>
    </dgm:pt>
    <dgm:pt modelId="{AAAC0F44-B1F1-4236-AA3C-F7BA3316CD91}" type="parTrans" cxnId="{D131C75B-8B19-4029-9B1D-6A0417E8EB7A}">
      <dgm:prSet/>
      <dgm:spPr/>
      <dgm:t>
        <a:bodyPr/>
        <a:lstStyle/>
        <a:p>
          <a:endParaRPr lang="ru-RU"/>
        </a:p>
      </dgm:t>
    </dgm:pt>
    <dgm:pt modelId="{9FC17C0A-6775-48BC-A7D0-0765222F39A9}" type="sibTrans" cxnId="{D131C75B-8B19-4029-9B1D-6A0417E8EB7A}">
      <dgm:prSet/>
      <dgm:spPr/>
      <dgm:t>
        <a:bodyPr/>
        <a:lstStyle/>
        <a:p>
          <a:endParaRPr lang="ru-RU" dirty="0"/>
        </a:p>
      </dgm:t>
    </dgm:pt>
    <dgm:pt modelId="{C63D3E16-7698-4241-A6F5-E76D2DC1A6B9}">
      <dgm:prSet phldrT="[Текст]" custT="1"/>
      <dgm:spPr/>
      <dgm:t>
        <a:bodyPr/>
        <a:lstStyle/>
        <a:p>
          <a:r>
            <a:rPr lang="ru-RU" sz="1600" b="1" u="sng" dirty="0" smtClean="0"/>
            <a:t>Самоопределение членов СРО</a:t>
          </a:r>
          <a:br>
            <a:rPr lang="ru-RU" sz="1600" b="1" u="sng" dirty="0" smtClean="0"/>
          </a:br>
          <a:r>
            <a:rPr lang="ru-RU" sz="1100" dirty="0" smtClean="0"/>
            <a:t> Уведомление о прекращении членства в СРО, в т.ч. с последующим переходом в другую СРО, или о готовности остаться в этой СРО</a:t>
          </a:r>
          <a:endParaRPr lang="ru-RU" sz="1100" dirty="0"/>
        </a:p>
      </dgm:t>
    </dgm:pt>
    <dgm:pt modelId="{51787A3F-A744-4FDF-9342-53875DD27B67}" type="parTrans" cxnId="{2BB5E07A-ED89-467D-94DD-9B38B212C4A5}">
      <dgm:prSet/>
      <dgm:spPr/>
      <dgm:t>
        <a:bodyPr/>
        <a:lstStyle/>
        <a:p>
          <a:endParaRPr lang="ru-RU"/>
        </a:p>
      </dgm:t>
    </dgm:pt>
    <dgm:pt modelId="{7EB0EE64-3F35-4EBE-9619-41E2336F5EF5}" type="sibTrans" cxnId="{2BB5E07A-ED89-467D-94DD-9B38B212C4A5}">
      <dgm:prSet/>
      <dgm:spPr/>
      <dgm:t>
        <a:bodyPr/>
        <a:lstStyle/>
        <a:p>
          <a:endParaRPr lang="ru-RU" dirty="0"/>
        </a:p>
      </dgm:t>
    </dgm:pt>
    <dgm:pt modelId="{BC563E94-8CB4-424B-BB22-F4688DC33ACC}">
      <dgm:prSet phldrT="[Текст]" custT="1"/>
      <dgm:spPr/>
      <dgm:t>
        <a:bodyPr/>
        <a:lstStyle/>
        <a:p>
          <a:r>
            <a:rPr lang="ru-RU" sz="1600" b="1" u="sng" dirty="0" smtClean="0"/>
            <a:t>Проведение общих собраний СРО</a:t>
          </a:r>
          <a:r>
            <a:rPr lang="ru-RU" sz="1100" b="1" u="sng" dirty="0" smtClean="0"/>
            <a:t/>
          </a:r>
          <a:br>
            <a:rPr lang="ru-RU" sz="1100" b="1" u="sng" dirty="0" smtClean="0"/>
          </a:br>
          <a:r>
            <a:rPr lang="ru-RU" sz="1100" dirty="0" smtClean="0"/>
            <a:t> Решения о реорганизации СРО или о формировании </a:t>
          </a:r>
          <a:r>
            <a:rPr lang="ru-RU" sz="1100" dirty="0" err="1" smtClean="0"/>
            <a:t>компфондов</a:t>
          </a:r>
          <a:r>
            <a:rPr lang="ru-RU" sz="1100" dirty="0" smtClean="0"/>
            <a:t> СРО в соответствии с новыми требованиями</a:t>
          </a:r>
          <a:endParaRPr lang="ru-RU" sz="1100" dirty="0"/>
        </a:p>
      </dgm:t>
    </dgm:pt>
    <dgm:pt modelId="{1A5D9DFD-3033-4175-BA79-77518C4E620A}" type="parTrans" cxnId="{22B6AA42-BC90-4A97-9429-69DAB6768113}">
      <dgm:prSet/>
      <dgm:spPr/>
      <dgm:t>
        <a:bodyPr/>
        <a:lstStyle/>
        <a:p>
          <a:endParaRPr lang="ru-RU"/>
        </a:p>
      </dgm:t>
    </dgm:pt>
    <dgm:pt modelId="{3FDC4728-1BB2-4873-B40B-71C8AAEE0F62}" type="sibTrans" cxnId="{22B6AA42-BC90-4A97-9429-69DAB6768113}">
      <dgm:prSet/>
      <dgm:spPr/>
      <dgm:t>
        <a:bodyPr/>
        <a:lstStyle/>
        <a:p>
          <a:endParaRPr lang="ru-RU" dirty="0"/>
        </a:p>
      </dgm:t>
    </dgm:pt>
    <dgm:pt modelId="{47435D45-F0FD-4E02-9B8D-66A456DC9E19}">
      <dgm:prSet phldrT="[Текст]" custT="1"/>
      <dgm:spPr/>
      <dgm:t>
        <a:bodyPr/>
        <a:lstStyle/>
        <a:p>
          <a:r>
            <a:rPr lang="ru-RU" sz="1600" b="1" u="sng" dirty="0" smtClean="0"/>
            <a:t>Приведение в соответствие с </a:t>
          </a:r>
          <a:r>
            <a:rPr lang="ru-RU" sz="1600" b="1" u="sng" dirty="0" err="1" smtClean="0"/>
            <a:t>ГрК</a:t>
          </a:r>
          <a:r>
            <a:rPr lang="ru-RU" sz="1600" b="1" u="sng" dirty="0" smtClean="0"/>
            <a:t> РФ устава, документов,  </a:t>
          </a:r>
          <a:r>
            <a:rPr lang="ru-RU" sz="1600" b="1" u="sng" dirty="0" err="1" smtClean="0"/>
            <a:t>компфондов</a:t>
          </a:r>
          <a:r>
            <a:rPr lang="ru-RU" sz="1600" b="1" u="sng" dirty="0" smtClean="0"/>
            <a:t> и анализ списка членов СРО*</a:t>
          </a:r>
          <a:endParaRPr lang="ru-RU" sz="1100" dirty="0"/>
        </a:p>
      </dgm:t>
    </dgm:pt>
    <dgm:pt modelId="{7BED59BA-7F3F-427C-95BE-C5174429394E}" type="parTrans" cxnId="{46C30BA1-BA81-4457-BFC8-B426B8666991}">
      <dgm:prSet/>
      <dgm:spPr/>
      <dgm:t>
        <a:bodyPr/>
        <a:lstStyle/>
        <a:p>
          <a:endParaRPr lang="ru-RU"/>
        </a:p>
      </dgm:t>
    </dgm:pt>
    <dgm:pt modelId="{2B253306-0A41-4784-98A9-6FFE1BB3D4DE}" type="sibTrans" cxnId="{46C30BA1-BA81-4457-BFC8-B426B8666991}">
      <dgm:prSet/>
      <dgm:spPr/>
      <dgm:t>
        <a:bodyPr/>
        <a:lstStyle/>
        <a:p>
          <a:endParaRPr lang="ru-RU" dirty="0"/>
        </a:p>
      </dgm:t>
    </dgm:pt>
    <dgm:pt modelId="{9ED6E1B7-5DAA-42F4-BEA1-743B4C3F4E31}">
      <dgm:prSet phldrT="[Текст]" custT="1"/>
      <dgm:spPr/>
      <dgm:t>
        <a:bodyPr/>
        <a:lstStyle/>
        <a:p>
          <a:r>
            <a:rPr lang="ru-RU" sz="1600" b="1" u="sng" dirty="0" smtClean="0"/>
            <a:t>Обратиться в СРО с заявлением о переводе </a:t>
          </a:r>
          <a:r>
            <a:rPr lang="ru-RU" sz="1600" b="1" u="sng" dirty="0" err="1" smtClean="0"/>
            <a:t>компфонда</a:t>
          </a:r>
          <a:endParaRPr lang="ru-RU" sz="1600" b="1" u="sng" dirty="0"/>
        </a:p>
      </dgm:t>
    </dgm:pt>
    <dgm:pt modelId="{D75CE291-3E59-4636-845D-EC8A4DD43BD1}" type="parTrans" cxnId="{CAC767F5-F1E8-44CD-B06E-9C68CE037A85}">
      <dgm:prSet/>
      <dgm:spPr/>
      <dgm:t>
        <a:bodyPr/>
        <a:lstStyle/>
        <a:p>
          <a:endParaRPr lang="ru-RU"/>
        </a:p>
      </dgm:t>
    </dgm:pt>
    <dgm:pt modelId="{07EAC17F-4613-431A-9238-E6264E36FD3D}" type="sibTrans" cxnId="{CAC767F5-F1E8-44CD-B06E-9C68CE037A85}">
      <dgm:prSet/>
      <dgm:spPr/>
      <dgm:t>
        <a:bodyPr/>
        <a:lstStyle/>
        <a:p>
          <a:endParaRPr lang="ru-RU" dirty="0"/>
        </a:p>
      </dgm:t>
    </dgm:pt>
    <dgm:pt modelId="{30FE73C2-EB16-43CA-8FFC-1C16F912F49E}">
      <dgm:prSet custT="1"/>
      <dgm:spPr/>
      <dgm:t>
        <a:bodyPr lIns="0" tIns="36000" rIns="0" bIns="36000"/>
        <a:lstStyle/>
        <a:p>
          <a:r>
            <a:rPr lang="ru-RU" sz="1600" b="1" u="sng" dirty="0" smtClean="0"/>
            <a:t>Исключение СРО  Ростехнадзором из реестра в случае </a:t>
          </a:r>
          <a:br>
            <a:rPr lang="ru-RU" sz="1600" b="1" u="sng" dirty="0" smtClean="0"/>
          </a:br>
          <a:r>
            <a:rPr lang="ru-RU" sz="1600" b="1" u="sng" dirty="0" smtClean="0"/>
            <a:t>не подтверждения статуса</a:t>
          </a:r>
          <a:endParaRPr lang="ru-RU" sz="1600" dirty="0"/>
        </a:p>
      </dgm:t>
    </dgm:pt>
    <dgm:pt modelId="{B3DC3E43-856B-4034-8B9A-CE9D6FF6423C}" type="parTrans" cxnId="{72A53800-5C56-4939-83B4-6340BBF3AF57}">
      <dgm:prSet/>
      <dgm:spPr/>
      <dgm:t>
        <a:bodyPr/>
        <a:lstStyle/>
        <a:p>
          <a:endParaRPr lang="ru-RU"/>
        </a:p>
      </dgm:t>
    </dgm:pt>
    <dgm:pt modelId="{CE77FAE3-EDFB-4B4A-BB05-5BEDAE37413C}" type="sibTrans" cxnId="{72A53800-5C56-4939-83B4-6340BBF3AF57}">
      <dgm:prSet/>
      <dgm:spPr/>
      <dgm:t>
        <a:bodyPr/>
        <a:lstStyle/>
        <a:p>
          <a:endParaRPr lang="ru-RU"/>
        </a:p>
      </dgm:t>
    </dgm:pt>
    <dgm:pt modelId="{BB01F319-19E5-4774-B0EB-1FCE655F3A2D}" type="pres">
      <dgm:prSet presAssocID="{936DACB3-11A6-47D1-A0C8-11F97EA42C8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E491E3-5E20-458C-80BE-2405931F35E6}" type="pres">
      <dgm:prSet presAssocID="{0435861A-9B64-482B-AC52-AE11E151A8F9}" presName="node" presStyleLbl="node1" presStyleIdx="0" presStyleCnt="6" custLinFactNeighborX="20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B4BAFF-8650-4CBF-9D27-217AE322AD7B}" type="pres">
      <dgm:prSet presAssocID="{9FC17C0A-6775-48BC-A7D0-0765222F39A9}" presName="sibTrans" presStyleLbl="sibTrans2D1" presStyleIdx="0" presStyleCnt="5"/>
      <dgm:spPr/>
      <dgm:t>
        <a:bodyPr/>
        <a:lstStyle/>
        <a:p>
          <a:endParaRPr lang="ru-RU"/>
        </a:p>
      </dgm:t>
    </dgm:pt>
    <dgm:pt modelId="{AC616DF4-B58E-4323-879D-40DA4F427F35}" type="pres">
      <dgm:prSet presAssocID="{9FC17C0A-6775-48BC-A7D0-0765222F39A9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19EDAA60-BB61-4E2F-9326-7174B1AE5756}" type="pres">
      <dgm:prSet presAssocID="{C63D3E16-7698-4241-A6F5-E76D2DC1A6B9}" presName="node" presStyleLbl="node1" presStyleIdx="1" presStyleCnt="6" custLinFactNeighborX="99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97284F-F6A6-4B7A-880A-8B1833F40508}" type="pres">
      <dgm:prSet presAssocID="{7EB0EE64-3F35-4EBE-9619-41E2336F5EF5}" presName="sibTrans" presStyleLbl="sibTrans2D1" presStyleIdx="1" presStyleCnt="5"/>
      <dgm:spPr/>
      <dgm:t>
        <a:bodyPr/>
        <a:lstStyle/>
        <a:p>
          <a:endParaRPr lang="ru-RU"/>
        </a:p>
      </dgm:t>
    </dgm:pt>
    <dgm:pt modelId="{091F196E-9241-4305-8D32-C23CC42FB2F5}" type="pres">
      <dgm:prSet presAssocID="{7EB0EE64-3F35-4EBE-9619-41E2336F5EF5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BF791769-DBA8-435F-B6E8-6CFAC06254B6}" type="pres">
      <dgm:prSet presAssocID="{BC563E94-8CB4-424B-BB22-F4688DC33AC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574854-37BA-4E15-B900-C5623F356581}" type="pres">
      <dgm:prSet presAssocID="{3FDC4728-1BB2-4873-B40B-71C8AAEE0F62}" presName="sibTrans" presStyleLbl="sibTrans2D1" presStyleIdx="2" presStyleCnt="5" custLinFactNeighborX="42554" custLinFactNeighborY="4430"/>
      <dgm:spPr/>
      <dgm:t>
        <a:bodyPr/>
        <a:lstStyle/>
        <a:p>
          <a:endParaRPr lang="ru-RU"/>
        </a:p>
      </dgm:t>
    </dgm:pt>
    <dgm:pt modelId="{7421CEC1-3124-4565-8731-7B03881379FB}" type="pres">
      <dgm:prSet presAssocID="{3FDC4728-1BB2-4873-B40B-71C8AAEE0F62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76399C44-6095-44DA-A2BD-FCFBC4664C28}" type="pres">
      <dgm:prSet presAssocID="{47435D45-F0FD-4E02-9B8D-66A456DC9E1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E2F24E-0FA4-49D9-B5BF-2782FC2D883E}" type="pres">
      <dgm:prSet presAssocID="{2B253306-0A41-4784-98A9-6FFE1BB3D4DE}" presName="sibTrans" presStyleLbl="sibTrans2D1" presStyleIdx="3" presStyleCnt="5"/>
      <dgm:spPr/>
      <dgm:t>
        <a:bodyPr/>
        <a:lstStyle/>
        <a:p>
          <a:endParaRPr lang="ru-RU"/>
        </a:p>
      </dgm:t>
    </dgm:pt>
    <dgm:pt modelId="{99FC3996-0495-4431-B687-77D9B5FEEF11}" type="pres">
      <dgm:prSet presAssocID="{2B253306-0A41-4784-98A9-6FFE1BB3D4DE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BD15649D-8884-4589-A88C-D4673A0E710D}" type="pres">
      <dgm:prSet presAssocID="{9ED6E1B7-5DAA-42F4-BEA1-743B4C3F4E31}" presName="node" presStyleLbl="node1" presStyleIdx="4" presStyleCnt="6" custLinFactNeighborX="99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2492A9-5D2E-48DF-97F4-AF56F2E42D80}" type="pres">
      <dgm:prSet presAssocID="{07EAC17F-4613-431A-9238-E6264E36FD3D}" presName="sibTrans" presStyleLbl="sibTrans2D1" presStyleIdx="4" presStyleCnt="5"/>
      <dgm:spPr/>
      <dgm:t>
        <a:bodyPr/>
        <a:lstStyle/>
        <a:p>
          <a:endParaRPr lang="ru-RU"/>
        </a:p>
      </dgm:t>
    </dgm:pt>
    <dgm:pt modelId="{4D350AB2-86B6-4CB2-83BC-70EE4BD3116B}" type="pres">
      <dgm:prSet presAssocID="{07EAC17F-4613-431A-9238-E6264E36FD3D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42B0CAA8-E2EB-45B1-91A5-8DAA501FA17C}" type="pres">
      <dgm:prSet presAssocID="{30FE73C2-EB16-43CA-8FFC-1C16F912F49E}" presName="node" presStyleLbl="node1" presStyleIdx="5" presStyleCnt="6" custLinFactNeighborX="20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5BE8FF-0668-4656-887D-EAC9628F863E}" type="presOf" srcId="{30FE73C2-EB16-43CA-8FFC-1C16F912F49E}" destId="{42B0CAA8-E2EB-45B1-91A5-8DAA501FA17C}" srcOrd="0" destOrd="0" presId="urn:microsoft.com/office/officeart/2005/8/layout/process5"/>
    <dgm:cxn modelId="{CE95EF7B-993F-45E0-AA5E-CE35014A5ADB}" type="presOf" srcId="{07EAC17F-4613-431A-9238-E6264E36FD3D}" destId="{F22492A9-5D2E-48DF-97F4-AF56F2E42D80}" srcOrd="0" destOrd="0" presId="urn:microsoft.com/office/officeart/2005/8/layout/process5"/>
    <dgm:cxn modelId="{49AEB060-9EC3-46B9-AD6D-5E9A7F05A199}" type="presOf" srcId="{2B253306-0A41-4784-98A9-6FFE1BB3D4DE}" destId="{8EE2F24E-0FA4-49D9-B5BF-2782FC2D883E}" srcOrd="0" destOrd="0" presId="urn:microsoft.com/office/officeart/2005/8/layout/process5"/>
    <dgm:cxn modelId="{7D1D97C8-58AD-4BDB-9368-B244E69833A1}" type="presOf" srcId="{0435861A-9B64-482B-AC52-AE11E151A8F9}" destId="{DAE491E3-5E20-458C-80BE-2405931F35E6}" srcOrd="0" destOrd="0" presId="urn:microsoft.com/office/officeart/2005/8/layout/process5"/>
    <dgm:cxn modelId="{22B6AA42-BC90-4A97-9429-69DAB6768113}" srcId="{936DACB3-11A6-47D1-A0C8-11F97EA42C8C}" destId="{BC563E94-8CB4-424B-BB22-F4688DC33ACC}" srcOrd="2" destOrd="0" parTransId="{1A5D9DFD-3033-4175-BA79-77518C4E620A}" sibTransId="{3FDC4728-1BB2-4873-B40B-71C8AAEE0F62}"/>
    <dgm:cxn modelId="{CAC767F5-F1E8-44CD-B06E-9C68CE037A85}" srcId="{936DACB3-11A6-47D1-A0C8-11F97EA42C8C}" destId="{9ED6E1B7-5DAA-42F4-BEA1-743B4C3F4E31}" srcOrd="4" destOrd="0" parTransId="{D75CE291-3E59-4636-845D-EC8A4DD43BD1}" sibTransId="{07EAC17F-4613-431A-9238-E6264E36FD3D}"/>
    <dgm:cxn modelId="{EE181170-C749-4770-A6F6-1FFE5048A763}" type="presOf" srcId="{936DACB3-11A6-47D1-A0C8-11F97EA42C8C}" destId="{BB01F319-19E5-4774-B0EB-1FCE655F3A2D}" srcOrd="0" destOrd="0" presId="urn:microsoft.com/office/officeart/2005/8/layout/process5"/>
    <dgm:cxn modelId="{7CC7C72C-41DC-4DA8-9253-789E6854AD9D}" type="presOf" srcId="{7EB0EE64-3F35-4EBE-9619-41E2336F5EF5}" destId="{091F196E-9241-4305-8D32-C23CC42FB2F5}" srcOrd="1" destOrd="0" presId="urn:microsoft.com/office/officeart/2005/8/layout/process5"/>
    <dgm:cxn modelId="{0CCD4FE4-3D98-457B-AC52-7FAE3627DD13}" type="presOf" srcId="{47435D45-F0FD-4E02-9B8D-66A456DC9E19}" destId="{76399C44-6095-44DA-A2BD-FCFBC4664C28}" srcOrd="0" destOrd="0" presId="urn:microsoft.com/office/officeart/2005/8/layout/process5"/>
    <dgm:cxn modelId="{46C30BA1-BA81-4457-BFC8-B426B8666991}" srcId="{936DACB3-11A6-47D1-A0C8-11F97EA42C8C}" destId="{47435D45-F0FD-4E02-9B8D-66A456DC9E19}" srcOrd="3" destOrd="0" parTransId="{7BED59BA-7F3F-427C-95BE-C5174429394E}" sibTransId="{2B253306-0A41-4784-98A9-6FFE1BB3D4DE}"/>
    <dgm:cxn modelId="{72A53800-5C56-4939-83B4-6340BBF3AF57}" srcId="{936DACB3-11A6-47D1-A0C8-11F97EA42C8C}" destId="{30FE73C2-EB16-43CA-8FFC-1C16F912F49E}" srcOrd="5" destOrd="0" parTransId="{B3DC3E43-856B-4034-8B9A-CE9D6FF6423C}" sibTransId="{CE77FAE3-EDFB-4B4A-BB05-5BEDAE37413C}"/>
    <dgm:cxn modelId="{AD3C664D-DC9F-492B-B32D-CE45EC112B01}" type="presOf" srcId="{9FC17C0A-6775-48BC-A7D0-0765222F39A9}" destId="{AC616DF4-B58E-4323-879D-40DA4F427F35}" srcOrd="1" destOrd="0" presId="urn:microsoft.com/office/officeart/2005/8/layout/process5"/>
    <dgm:cxn modelId="{78C47583-3D61-4E88-8A59-65E929793830}" type="presOf" srcId="{2B253306-0A41-4784-98A9-6FFE1BB3D4DE}" destId="{99FC3996-0495-4431-B687-77D9B5FEEF11}" srcOrd="1" destOrd="0" presId="urn:microsoft.com/office/officeart/2005/8/layout/process5"/>
    <dgm:cxn modelId="{7D788549-6B72-4C6E-8DD5-20F3D35FEF80}" type="presOf" srcId="{07EAC17F-4613-431A-9238-E6264E36FD3D}" destId="{4D350AB2-86B6-4CB2-83BC-70EE4BD3116B}" srcOrd="1" destOrd="0" presId="urn:microsoft.com/office/officeart/2005/8/layout/process5"/>
    <dgm:cxn modelId="{8DA2209A-D921-40EB-8E83-A40E3735CB92}" type="presOf" srcId="{9FC17C0A-6775-48BC-A7D0-0765222F39A9}" destId="{08B4BAFF-8650-4CBF-9D27-217AE322AD7B}" srcOrd="0" destOrd="0" presId="urn:microsoft.com/office/officeart/2005/8/layout/process5"/>
    <dgm:cxn modelId="{AE64EB1C-78DF-436D-B283-3700872D19B0}" type="presOf" srcId="{9ED6E1B7-5DAA-42F4-BEA1-743B4C3F4E31}" destId="{BD15649D-8884-4589-A88C-D4673A0E710D}" srcOrd="0" destOrd="0" presId="urn:microsoft.com/office/officeart/2005/8/layout/process5"/>
    <dgm:cxn modelId="{3C97777E-32AB-4CC4-9BF1-61B475996194}" type="presOf" srcId="{3FDC4728-1BB2-4873-B40B-71C8AAEE0F62}" destId="{7421CEC1-3124-4565-8731-7B03881379FB}" srcOrd="1" destOrd="0" presId="urn:microsoft.com/office/officeart/2005/8/layout/process5"/>
    <dgm:cxn modelId="{D131C75B-8B19-4029-9B1D-6A0417E8EB7A}" srcId="{936DACB3-11A6-47D1-A0C8-11F97EA42C8C}" destId="{0435861A-9B64-482B-AC52-AE11E151A8F9}" srcOrd="0" destOrd="0" parTransId="{AAAC0F44-B1F1-4236-AA3C-F7BA3316CD91}" sibTransId="{9FC17C0A-6775-48BC-A7D0-0765222F39A9}"/>
    <dgm:cxn modelId="{9FB35164-969F-4707-9E2F-D0AC93FCA08B}" type="presOf" srcId="{7EB0EE64-3F35-4EBE-9619-41E2336F5EF5}" destId="{F597284F-F6A6-4B7A-880A-8B1833F40508}" srcOrd="0" destOrd="0" presId="urn:microsoft.com/office/officeart/2005/8/layout/process5"/>
    <dgm:cxn modelId="{2BB5E07A-ED89-467D-94DD-9B38B212C4A5}" srcId="{936DACB3-11A6-47D1-A0C8-11F97EA42C8C}" destId="{C63D3E16-7698-4241-A6F5-E76D2DC1A6B9}" srcOrd="1" destOrd="0" parTransId="{51787A3F-A744-4FDF-9342-53875DD27B67}" sibTransId="{7EB0EE64-3F35-4EBE-9619-41E2336F5EF5}"/>
    <dgm:cxn modelId="{A16F9A71-5701-4314-B4C0-6EDD1C02453F}" type="presOf" srcId="{BC563E94-8CB4-424B-BB22-F4688DC33ACC}" destId="{BF791769-DBA8-435F-B6E8-6CFAC06254B6}" srcOrd="0" destOrd="0" presId="urn:microsoft.com/office/officeart/2005/8/layout/process5"/>
    <dgm:cxn modelId="{62651E29-8628-404A-BBBB-717FDDB8578E}" type="presOf" srcId="{3FDC4728-1BB2-4873-B40B-71C8AAEE0F62}" destId="{38574854-37BA-4E15-B900-C5623F356581}" srcOrd="0" destOrd="0" presId="urn:microsoft.com/office/officeart/2005/8/layout/process5"/>
    <dgm:cxn modelId="{2A9A7FCC-CD3E-4D00-A214-BB47F55EEE0D}" type="presOf" srcId="{C63D3E16-7698-4241-A6F5-E76D2DC1A6B9}" destId="{19EDAA60-BB61-4E2F-9326-7174B1AE5756}" srcOrd="0" destOrd="0" presId="urn:microsoft.com/office/officeart/2005/8/layout/process5"/>
    <dgm:cxn modelId="{CE04DC81-AC6F-474B-A64B-D8C51F10C48F}" type="presParOf" srcId="{BB01F319-19E5-4774-B0EB-1FCE655F3A2D}" destId="{DAE491E3-5E20-458C-80BE-2405931F35E6}" srcOrd="0" destOrd="0" presId="urn:microsoft.com/office/officeart/2005/8/layout/process5"/>
    <dgm:cxn modelId="{45FA0A6E-39C6-4ECB-AA35-B8E6DF8FFBF8}" type="presParOf" srcId="{BB01F319-19E5-4774-B0EB-1FCE655F3A2D}" destId="{08B4BAFF-8650-4CBF-9D27-217AE322AD7B}" srcOrd="1" destOrd="0" presId="urn:microsoft.com/office/officeart/2005/8/layout/process5"/>
    <dgm:cxn modelId="{998706CA-8AC4-4E7E-9C32-BFE03587A3D7}" type="presParOf" srcId="{08B4BAFF-8650-4CBF-9D27-217AE322AD7B}" destId="{AC616DF4-B58E-4323-879D-40DA4F427F35}" srcOrd="0" destOrd="0" presId="urn:microsoft.com/office/officeart/2005/8/layout/process5"/>
    <dgm:cxn modelId="{84553257-41A9-49F3-9C3D-03FE8BC9171D}" type="presParOf" srcId="{BB01F319-19E5-4774-B0EB-1FCE655F3A2D}" destId="{19EDAA60-BB61-4E2F-9326-7174B1AE5756}" srcOrd="2" destOrd="0" presId="urn:microsoft.com/office/officeart/2005/8/layout/process5"/>
    <dgm:cxn modelId="{159CD7B2-2785-4B89-B490-885F7A66185F}" type="presParOf" srcId="{BB01F319-19E5-4774-B0EB-1FCE655F3A2D}" destId="{F597284F-F6A6-4B7A-880A-8B1833F40508}" srcOrd="3" destOrd="0" presId="urn:microsoft.com/office/officeart/2005/8/layout/process5"/>
    <dgm:cxn modelId="{EC816AB0-16F0-404F-AF8C-F48839A024CC}" type="presParOf" srcId="{F597284F-F6A6-4B7A-880A-8B1833F40508}" destId="{091F196E-9241-4305-8D32-C23CC42FB2F5}" srcOrd="0" destOrd="0" presId="urn:microsoft.com/office/officeart/2005/8/layout/process5"/>
    <dgm:cxn modelId="{9EBC7980-04FA-4761-BD22-12029DFC281D}" type="presParOf" srcId="{BB01F319-19E5-4774-B0EB-1FCE655F3A2D}" destId="{BF791769-DBA8-435F-B6E8-6CFAC06254B6}" srcOrd="4" destOrd="0" presId="urn:microsoft.com/office/officeart/2005/8/layout/process5"/>
    <dgm:cxn modelId="{D0D8E098-27F1-409E-8F53-41F04BE7C666}" type="presParOf" srcId="{BB01F319-19E5-4774-B0EB-1FCE655F3A2D}" destId="{38574854-37BA-4E15-B900-C5623F356581}" srcOrd="5" destOrd="0" presId="urn:microsoft.com/office/officeart/2005/8/layout/process5"/>
    <dgm:cxn modelId="{0C5CC54C-B8B8-4E8D-A162-EFBD74177AEB}" type="presParOf" srcId="{38574854-37BA-4E15-B900-C5623F356581}" destId="{7421CEC1-3124-4565-8731-7B03881379FB}" srcOrd="0" destOrd="0" presId="urn:microsoft.com/office/officeart/2005/8/layout/process5"/>
    <dgm:cxn modelId="{37817257-BD7E-49A6-B292-782C9F8AC0AF}" type="presParOf" srcId="{BB01F319-19E5-4774-B0EB-1FCE655F3A2D}" destId="{76399C44-6095-44DA-A2BD-FCFBC4664C28}" srcOrd="6" destOrd="0" presId="urn:microsoft.com/office/officeart/2005/8/layout/process5"/>
    <dgm:cxn modelId="{8D6F5651-C888-4125-925B-C9340681C667}" type="presParOf" srcId="{BB01F319-19E5-4774-B0EB-1FCE655F3A2D}" destId="{8EE2F24E-0FA4-49D9-B5BF-2782FC2D883E}" srcOrd="7" destOrd="0" presId="urn:microsoft.com/office/officeart/2005/8/layout/process5"/>
    <dgm:cxn modelId="{3003DF2E-7D4A-47F3-8C32-F65BC6F9E3CB}" type="presParOf" srcId="{8EE2F24E-0FA4-49D9-B5BF-2782FC2D883E}" destId="{99FC3996-0495-4431-B687-77D9B5FEEF11}" srcOrd="0" destOrd="0" presId="urn:microsoft.com/office/officeart/2005/8/layout/process5"/>
    <dgm:cxn modelId="{DC20D3A1-BB52-4C09-808D-94437525C9BD}" type="presParOf" srcId="{BB01F319-19E5-4774-B0EB-1FCE655F3A2D}" destId="{BD15649D-8884-4589-A88C-D4673A0E710D}" srcOrd="8" destOrd="0" presId="urn:microsoft.com/office/officeart/2005/8/layout/process5"/>
    <dgm:cxn modelId="{A3E2C726-91F0-49CD-893C-87D2BA3FE82D}" type="presParOf" srcId="{BB01F319-19E5-4774-B0EB-1FCE655F3A2D}" destId="{F22492A9-5D2E-48DF-97F4-AF56F2E42D80}" srcOrd="9" destOrd="0" presId="urn:microsoft.com/office/officeart/2005/8/layout/process5"/>
    <dgm:cxn modelId="{698790D9-E07D-4FAD-BFDA-99E9F273FAD6}" type="presParOf" srcId="{F22492A9-5D2E-48DF-97F4-AF56F2E42D80}" destId="{4D350AB2-86B6-4CB2-83BC-70EE4BD3116B}" srcOrd="0" destOrd="0" presId="urn:microsoft.com/office/officeart/2005/8/layout/process5"/>
    <dgm:cxn modelId="{AC54FF1B-FB04-400D-B205-064DCC289214}" type="presParOf" srcId="{BB01F319-19E5-4774-B0EB-1FCE655F3A2D}" destId="{42B0CAA8-E2EB-45B1-91A5-8DAA501FA17C}" srcOrd="10" destOrd="0" presId="urn:microsoft.com/office/officeart/2005/8/layout/process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77EB44-E30A-42CE-9EAC-086C321E1EDE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8827F0-2789-447D-8FA5-3BE691F7AFEE}">
      <dgm:prSet phldrT="[Текст]" custT="1"/>
      <dgm:spPr/>
      <dgm:t>
        <a:bodyPr/>
        <a:lstStyle/>
        <a:p>
          <a:r>
            <a:rPr lang="ru-RU" sz="1600" dirty="0" smtClean="0"/>
            <a:t>Поступило более </a:t>
          </a:r>
          <a:r>
            <a:rPr lang="en-US" sz="1600" dirty="0" smtClean="0"/>
            <a:t>9</a:t>
          </a:r>
          <a:r>
            <a:rPr lang="ru-RU" sz="1600" dirty="0" smtClean="0"/>
            <a:t>00 жалоб</a:t>
          </a:r>
          <a:endParaRPr lang="ru-RU" sz="1600" dirty="0"/>
        </a:p>
      </dgm:t>
    </dgm:pt>
    <dgm:pt modelId="{8A1CA2F8-B0E1-47C7-8D8E-CABFC3E8FD08}" type="parTrans" cxnId="{B189FCFD-F18A-4617-BF69-5AEF535415E1}">
      <dgm:prSet/>
      <dgm:spPr/>
      <dgm:t>
        <a:bodyPr/>
        <a:lstStyle/>
        <a:p>
          <a:endParaRPr lang="ru-RU"/>
        </a:p>
      </dgm:t>
    </dgm:pt>
    <dgm:pt modelId="{BE829588-AE5D-41D2-8CCE-FBD99D887D7D}" type="sibTrans" cxnId="{B189FCFD-F18A-4617-BF69-5AEF535415E1}">
      <dgm:prSet/>
      <dgm:spPr/>
      <dgm:t>
        <a:bodyPr/>
        <a:lstStyle/>
        <a:p>
          <a:endParaRPr lang="ru-RU"/>
        </a:p>
      </dgm:t>
    </dgm:pt>
    <dgm:pt modelId="{24C8763F-EDD8-4B3F-9D56-3F49A7973B79}">
      <dgm:prSet phldrT="[Текст]" custT="1"/>
      <dgm:spPr/>
      <dgm:t>
        <a:bodyPr/>
        <a:lstStyle/>
        <a:p>
          <a:r>
            <a:rPr lang="ru-RU" sz="1600" dirty="0" smtClean="0"/>
            <a:t>В том числе повторно</a:t>
          </a:r>
          <a:r>
            <a:rPr lang="en-US" sz="1600" dirty="0" smtClean="0"/>
            <a:t> 104</a:t>
          </a:r>
          <a:endParaRPr lang="ru-RU" sz="1600" dirty="0"/>
        </a:p>
      </dgm:t>
    </dgm:pt>
    <dgm:pt modelId="{A03674F7-FFDB-40D6-84DA-60916362F7F7}" type="parTrans" cxnId="{665C94F9-FD6C-487B-9799-DC2E6B72168E}">
      <dgm:prSet/>
      <dgm:spPr/>
      <dgm:t>
        <a:bodyPr/>
        <a:lstStyle/>
        <a:p>
          <a:endParaRPr lang="ru-RU"/>
        </a:p>
      </dgm:t>
    </dgm:pt>
    <dgm:pt modelId="{2D1B901D-EE65-4911-A6AC-6B3C69F6A0B1}" type="sibTrans" cxnId="{665C94F9-FD6C-487B-9799-DC2E6B72168E}">
      <dgm:prSet/>
      <dgm:spPr/>
      <dgm:t>
        <a:bodyPr/>
        <a:lstStyle/>
        <a:p>
          <a:endParaRPr lang="ru-RU"/>
        </a:p>
      </dgm:t>
    </dgm:pt>
    <dgm:pt modelId="{B0B149AF-404D-45D9-B03F-B8FC2C9C7A8C}">
      <dgm:prSet phldrT="[Текст]"/>
      <dgm:spPr/>
      <dgm:t>
        <a:bodyPr/>
        <a:lstStyle/>
        <a:p>
          <a:r>
            <a:rPr lang="ru-RU" b="1" dirty="0" smtClean="0">
              <a:solidFill>
                <a:schemeClr val="accent2">
                  <a:lumMod val="50000"/>
                </a:schemeClr>
              </a:solidFill>
            </a:rPr>
            <a:t>14.12.16 на Совете НОСТРОЙ принято решение о подготовке 6 заключений о возможности исключения некоммерческих организаций из государственного реестра СРО</a:t>
          </a:r>
          <a:endParaRPr lang="ru-RU" b="1" dirty="0">
            <a:solidFill>
              <a:schemeClr val="accent2">
                <a:lumMod val="50000"/>
              </a:schemeClr>
            </a:solidFill>
          </a:endParaRPr>
        </a:p>
      </dgm:t>
    </dgm:pt>
    <dgm:pt modelId="{0ABF3B64-A906-4103-A16A-FC0329A9B489}" type="parTrans" cxnId="{5C11C31A-F006-4810-8E42-B0FD2C4535F4}">
      <dgm:prSet/>
      <dgm:spPr/>
      <dgm:t>
        <a:bodyPr/>
        <a:lstStyle/>
        <a:p>
          <a:endParaRPr lang="ru-RU"/>
        </a:p>
      </dgm:t>
    </dgm:pt>
    <dgm:pt modelId="{C575EBA5-AB91-4715-9DD3-632CA1017B9D}" type="sibTrans" cxnId="{5C11C31A-F006-4810-8E42-B0FD2C4535F4}">
      <dgm:prSet/>
      <dgm:spPr/>
      <dgm:t>
        <a:bodyPr/>
        <a:lstStyle/>
        <a:p>
          <a:endParaRPr lang="ru-RU"/>
        </a:p>
      </dgm:t>
    </dgm:pt>
    <dgm:pt modelId="{0A3C0559-01FE-4794-AEE4-A30846375E35}">
      <dgm:prSet phldrT="[Текст]" custT="1"/>
      <dgm:spPr/>
      <dgm:t>
        <a:bodyPr/>
        <a:lstStyle/>
        <a:p>
          <a:r>
            <a:rPr lang="ru-RU" sz="1500" dirty="0" smtClean="0"/>
            <a:t>В отношении </a:t>
          </a:r>
          <a:r>
            <a:rPr lang="en-US" sz="1500" dirty="0" smtClean="0"/>
            <a:t>81</a:t>
          </a:r>
          <a:r>
            <a:rPr lang="ru-RU" sz="1500" dirty="0" smtClean="0"/>
            <a:t> СРО</a:t>
          </a:r>
          <a:endParaRPr lang="ru-RU" sz="1500" dirty="0"/>
        </a:p>
      </dgm:t>
    </dgm:pt>
    <dgm:pt modelId="{E6E5D926-82D6-48CF-8BE1-7E272708F381}" type="sibTrans" cxnId="{D28DD0EA-72C7-4772-9D39-885509E47239}">
      <dgm:prSet/>
      <dgm:spPr/>
      <dgm:t>
        <a:bodyPr/>
        <a:lstStyle/>
        <a:p>
          <a:endParaRPr lang="ru-RU"/>
        </a:p>
      </dgm:t>
    </dgm:pt>
    <dgm:pt modelId="{9C1ECE92-47BC-4AC5-8CB8-CD95F3560759}" type="parTrans" cxnId="{D28DD0EA-72C7-4772-9D39-885509E47239}">
      <dgm:prSet/>
      <dgm:spPr/>
      <dgm:t>
        <a:bodyPr/>
        <a:lstStyle/>
        <a:p>
          <a:endParaRPr lang="ru-RU"/>
        </a:p>
      </dgm:t>
    </dgm:pt>
    <dgm:pt modelId="{25A17B5D-F175-42A3-B65C-86A00191D4EE}" type="pres">
      <dgm:prSet presAssocID="{2777EB44-E30A-42CE-9EAC-086C321E1EDE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709482-21C5-4696-B187-5E5AB048301C}" type="pres">
      <dgm:prSet presAssocID="{2777EB44-E30A-42CE-9EAC-086C321E1EDE}" presName="ellipse" presStyleLbl="trBgShp" presStyleIdx="0" presStyleCnt="1"/>
      <dgm:spPr/>
    </dgm:pt>
    <dgm:pt modelId="{59579E7A-28D6-4D61-BED5-EAE611CE94D4}" type="pres">
      <dgm:prSet presAssocID="{2777EB44-E30A-42CE-9EAC-086C321E1EDE}" presName="arrow1" presStyleLbl="fgShp" presStyleIdx="0" presStyleCnt="1" custLinFactNeighborX="0" custLinFactNeighborY="-12734"/>
      <dgm:spPr/>
    </dgm:pt>
    <dgm:pt modelId="{63D94D5A-D12F-4AFF-80DD-3796F2F1238A}" type="pres">
      <dgm:prSet presAssocID="{2777EB44-E30A-42CE-9EAC-086C321E1EDE}" presName="rectangle" presStyleLbl="revTx" presStyleIdx="0" presStyleCnt="1" custScaleX="272410" custScaleY="169552" custLinFactNeighborX="0" custLinFactNeighborY="67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0C6876-722C-47F3-BA4B-2D6DB812E314}" type="pres">
      <dgm:prSet presAssocID="{24C8763F-EDD8-4B3F-9D56-3F49A7973B79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04B96E-3D7A-4CDD-8016-C168B2F31E30}" type="pres">
      <dgm:prSet presAssocID="{0A3C0559-01FE-4794-AEE4-A30846375E35}" presName="item2" presStyleLbl="node1" presStyleIdx="1" presStyleCnt="3" custLinFactNeighborX="4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07BC1A-4A91-4BD9-B143-63988A7D824B}" type="pres">
      <dgm:prSet presAssocID="{B0B149AF-404D-45D9-B03F-B8FC2C9C7A8C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C64DB1-F6D8-474E-91A1-B6D9D043A5B6}" type="pres">
      <dgm:prSet presAssocID="{2777EB44-E30A-42CE-9EAC-086C321E1EDE}" presName="funnel" presStyleLbl="trAlignAcc1" presStyleIdx="0" presStyleCnt="1"/>
      <dgm:spPr/>
    </dgm:pt>
  </dgm:ptLst>
  <dgm:cxnLst>
    <dgm:cxn modelId="{D28DD0EA-72C7-4772-9D39-885509E47239}" srcId="{2777EB44-E30A-42CE-9EAC-086C321E1EDE}" destId="{0A3C0559-01FE-4794-AEE4-A30846375E35}" srcOrd="2" destOrd="0" parTransId="{9C1ECE92-47BC-4AC5-8CB8-CD95F3560759}" sibTransId="{E6E5D926-82D6-48CF-8BE1-7E272708F381}"/>
    <dgm:cxn modelId="{EC05F9B0-A03F-4666-9AD0-7A9C70D16F77}" type="presOf" srcId="{2777EB44-E30A-42CE-9EAC-086C321E1EDE}" destId="{25A17B5D-F175-42A3-B65C-86A00191D4EE}" srcOrd="0" destOrd="0" presId="urn:microsoft.com/office/officeart/2005/8/layout/funnel1"/>
    <dgm:cxn modelId="{5C11C31A-F006-4810-8E42-B0FD2C4535F4}" srcId="{2777EB44-E30A-42CE-9EAC-086C321E1EDE}" destId="{B0B149AF-404D-45D9-B03F-B8FC2C9C7A8C}" srcOrd="3" destOrd="0" parTransId="{0ABF3B64-A906-4103-A16A-FC0329A9B489}" sibTransId="{C575EBA5-AB91-4715-9DD3-632CA1017B9D}"/>
    <dgm:cxn modelId="{B189FCFD-F18A-4617-BF69-5AEF535415E1}" srcId="{2777EB44-E30A-42CE-9EAC-086C321E1EDE}" destId="{0D8827F0-2789-447D-8FA5-3BE691F7AFEE}" srcOrd="0" destOrd="0" parTransId="{8A1CA2F8-B0E1-47C7-8D8E-CABFC3E8FD08}" sibTransId="{BE829588-AE5D-41D2-8CCE-FBD99D887D7D}"/>
    <dgm:cxn modelId="{EC037798-7142-4C45-B479-9D359FC3B5A5}" type="presOf" srcId="{24C8763F-EDD8-4B3F-9D56-3F49A7973B79}" destId="{7604B96E-3D7A-4CDD-8016-C168B2F31E30}" srcOrd="0" destOrd="0" presId="urn:microsoft.com/office/officeart/2005/8/layout/funnel1"/>
    <dgm:cxn modelId="{814FB326-1B99-4289-A11C-94B70F32DB35}" type="presOf" srcId="{0A3C0559-01FE-4794-AEE4-A30846375E35}" destId="{E90C6876-722C-47F3-BA4B-2D6DB812E314}" srcOrd="0" destOrd="0" presId="urn:microsoft.com/office/officeart/2005/8/layout/funnel1"/>
    <dgm:cxn modelId="{5D17B5E0-7DD7-46F3-9B3E-2E3A29D2BF8C}" type="presOf" srcId="{B0B149AF-404D-45D9-B03F-B8FC2C9C7A8C}" destId="{63D94D5A-D12F-4AFF-80DD-3796F2F1238A}" srcOrd="0" destOrd="0" presId="urn:microsoft.com/office/officeart/2005/8/layout/funnel1"/>
    <dgm:cxn modelId="{AE2CDA9D-DC6B-4FF4-83C1-5F40BB1CD4F4}" type="presOf" srcId="{0D8827F0-2789-447D-8FA5-3BE691F7AFEE}" destId="{5507BC1A-4A91-4BD9-B143-63988A7D824B}" srcOrd="0" destOrd="0" presId="urn:microsoft.com/office/officeart/2005/8/layout/funnel1"/>
    <dgm:cxn modelId="{665C94F9-FD6C-487B-9799-DC2E6B72168E}" srcId="{2777EB44-E30A-42CE-9EAC-086C321E1EDE}" destId="{24C8763F-EDD8-4B3F-9D56-3F49A7973B79}" srcOrd="1" destOrd="0" parTransId="{A03674F7-FFDB-40D6-84DA-60916362F7F7}" sibTransId="{2D1B901D-EE65-4911-A6AC-6B3C69F6A0B1}"/>
    <dgm:cxn modelId="{75D17253-E790-4A3F-B939-1F7F85F658A6}" type="presParOf" srcId="{25A17B5D-F175-42A3-B65C-86A00191D4EE}" destId="{AC709482-21C5-4696-B187-5E5AB048301C}" srcOrd="0" destOrd="0" presId="urn:microsoft.com/office/officeart/2005/8/layout/funnel1"/>
    <dgm:cxn modelId="{F8C94A53-F15B-4FEC-B45A-532C28C39F50}" type="presParOf" srcId="{25A17B5D-F175-42A3-B65C-86A00191D4EE}" destId="{59579E7A-28D6-4D61-BED5-EAE611CE94D4}" srcOrd="1" destOrd="0" presId="urn:microsoft.com/office/officeart/2005/8/layout/funnel1"/>
    <dgm:cxn modelId="{9DC7A2BF-445E-43D2-9D2E-04AE3D725C83}" type="presParOf" srcId="{25A17B5D-F175-42A3-B65C-86A00191D4EE}" destId="{63D94D5A-D12F-4AFF-80DD-3796F2F1238A}" srcOrd="2" destOrd="0" presId="urn:microsoft.com/office/officeart/2005/8/layout/funnel1"/>
    <dgm:cxn modelId="{9D33B3C1-FFEE-4142-8A40-B2E87722452A}" type="presParOf" srcId="{25A17B5D-F175-42A3-B65C-86A00191D4EE}" destId="{E90C6876-722C-47F3-BA4B-2D6DB812E314}" srcOrd="3" destOrd="0" presId="urn:microsoft.com/office/officeart/2005/8/layout/funnel1"/>
    <dgm:cxn modelId="{9863BEC8-C327-418D-8248-D5F5E84638F5}" type="presParOf" srcId="{25A17B5D-F175-42A3-B65C-86A00191D4EE}" destId="{7604B96E-3D7A-4CDD-8016-C168B2F31E30}" srcOrd="4" destOrd="0" presId="urn:microsoft.com/office/officeart/2005/8/layout/funnel1"/>
    <dgm:cxn modelId="{C45EDA03-AF86-420A-8C27-89594979CC7A}" type="presParOf" srcId="{25A17B5D-F175-42A3-B65C-86A00191D4EE}" destId="{5507BC1A-4A91-4BD9-B143-63988A7D824B}" srcOrd="5" destOrd="0" presId="urn:microsoft.com/office/officeart/2005/8/layout/funnel1"/>
    <dgm:cxn modelId="{AA5BCD97-C2CC-48F7-A6F8-FA56B32F63A9}" type="presParOf" srcId="{25A17B5D-F175-42A3-B65C-86A00191D4EE}" destId="{C9C64DB1-F6D8-474E-91A1-B6D9D043A5B6}" srcOrd="6" destOrd="0" presId="urn:microsoft.com/office/officeart/2005/8/layout/funnel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E491E3-5E20-458C-80BE-2405931F35E6}">
      <dsp:nvSpPr>
        <dsp:cNvPr id="0" name=""/>
        <dsp:cNvSpPr/>
      </dsp:nvSpPr>
      <dsp:spPr>
        <a:xfrm>
          <a:off x="528033" y="308806"/>
          <a:ext cx="2594685" cy="1556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/>
            <a:t>Размещение средств СРО в банках</a:t>
          </a:r>
          <a:r>
            <a:rPr lang="ru-RU" sz="1300" kern="1200" dirty="0" smtClean="0"/>
            <a:t>, </a:t>
          </a:r>
          <a:br>
            <a:rPr lang="ru-RU" sz="1300" kern="1200" dirty="0" smtClean="0"/>
          </a:br>
          <a:r>
            <a:rPr lang="ru-RU" sz="1100" kern="1200" dirty="0" smtClean="0"/>
            <a:t>требования к которым определены Постановлением Правительства РФ </a:t>
          </a:r>
          <a:br>
            <a:rPr lang="ru-RU" sz="1100" kern="1200" dirty="0" smtClean="0"/>
          </a:br>
          <a:r>
            <a:rPr lang="ru-RU" sz="1100" kern="1200" dirty="0" smtClean="0"/>
            <a:t>от 27.09.2016 № 970</a:t>
          </a:r>
          <a:endParaRPr lang="ru-RU" sz="1100" kern="1200" dirty="0"/>
        </a:p>
      </dsp:txBody>
      <dsp:txXfrm>
        <a:off x="528033" y="308806"/>
        <a:ext cx="2594685" cy="1556811"/>
      </dsp:txXfrm>
    </dsp:sp>
    <dsp:sp modelId="{08B4BAFF-8650-4CBF-9D27-217AE322AD7B}">
      <dsp:nvSpPr>
        <dsp:cNvPr id="0" name=""/>
        <dsp:cNvSpPr/>
      </dsp:nvSpPr>
      <dsp:spPr>
        <a:xfrm>
          <a:off x="3293620" y="765471"/>
          <a:ext cx="411716" cy="6434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/>
        </a:p>
      </dsp:txBody>
      <dsp:txXfrm>
        <a:off x="3293620" y="765471"/>
        <a:ext cx="411716" cy="643482"/>
      </dsp:txXfrm>
    </dsp:sp>
    <dsp:sp modelId="{19EDAA60-BB61-4E2F-9326-7174B1AE5756}">
      <dsp:nvSpPr>
        <dsp:cNvPr id="0" name=""/>
        <dsp:cNvSpPr/>
      </dsp:nvSpPr>
      <dsp:spPr>
        <a:xfrm>
          <a:off x="3899542" y="308806"/>
          <a:ext cx="2594685" cy="1556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/>
            <a:t>Самоопределение членов СРО</a:t>
          </a:r>
          <a:br>
            <a:rPr lang="ru-RU" sz="1600" b="1" u="sng" kern="1200" dirty="0" smtClean="0"/>
          </a:br>
          <a:r>
            <a:rPr lang="ru-RU" sz="1100" kern="1200" dirty="0" smtClean="0"/>
            <a:t> Уведомление о прекращении членства в СРО, в т.ч. с последующим переходом в другую СРО, или о готовности остаться в этой СРО</a:t>
          </a:r>
          <a:endParaRPr lang="ru-RU" sz="1100" kern="1200" dirty="0"/>
        </a:p>
      </dsp:txBody>
      <dsp:txXfrm>
        <a:off x="3899542" y="308806"/>
        <a:ext cx="2594685" cy="1556811"/>
      </dsp:txXfrm>
    </dsp:sp>
    <dsp:sp modelId="{F597284F-F6A6-4B7A-880A-8B1833F40508}">
      <dsp:nvSpPr>
        <dsp:cNvPr id="0" name=""/>
        <dsp:cNvSpPr/>
      </dsp:nvSpPr>
      <dsp:spPr>
        <a:xfrm>
          <a:off x="6665733" y="765471"/>
          <a:ext cx="413173" cy="6434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/>
        </a:p>
      </dsp:txBody>
      <dsp:txXfrm>
        <a:off x="6665733" y="765471"/>
        <a:ext cx="413173" cy="643482"/>
      </dsp:txXfrm>
    </dsp:sp>
    <dsp:sp modelId="{BF791769-DBA8-435F-B6E8-6CFAC06254B6}">
      <dsp:nvSpPr>
        <dsp:cNvPr id="0" name=""/>
        <dsp:cNvSpPr/>
      </dsp:nvSpPr>
      <dsp:spPr>
        <a:xfrm>
          <a:off x="7273801" y="308806"/>
          <a:ext cx="2594685" cy="1556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/>
            <a:t>Проведение общих собраний СРО</a:t>
          </a:r>
          <a:r>
            <a:rPr lang="ru-RU" sz="1100" b="1" u="sng" kern="1200" dirty="0" smtClean="0"/>
            <a:t/>
          </a:r>
          <a:br>
            <a:rPr lang="ru-RU" sz="1100" b="1" u="sng" kern="1200" dirty="0" smtClean="0"/>
          </a:br>
          <a:r>
            <a:rPr lang="ru-RU" sz="1100" kern="1200" dirty="0" smtClean="0"/>
            <a:t> Решения о реорганизации СРО или о формировании </a:t>
          </a:r>
          <a:r>
            <a:rPr lang="ru-RU" sz="1100" kern="1200" dirty="0" err="1" smtClean="0"/>
            <a:t>компфондов</a:t>
          </a:r>
          <a:r>
            <a:rPr lang="ru-RU" sz="1100" kern="1200" dirty="0" smtClean="0"/>
            <a:t> СРО в соответствии с новыми требованиями</a:t>
          </a:r>
          <a:endParaRPr lang="ru-RU" sz="1100" kern="1200" dirty="0"/>
        </a:p>
      </dsp:txBody>
      <dsp:txXfrm>
        <a:off x="7273801" y="308806"/>
        <a:ext cx="2594685" cy="1556811"/>
      </dsp:txXfrm>
    </dsp:sp>
    <dsp:sp modelId="{38574854-37BA-4E15-B900-C5623F356581}">
      <dsp:nvSpPr>
        <dsp:cNvPr id="0" name=""/>
        <dsp:cNvSpPr/>
      </dsp:nvSpPr>
      <dsp:spPr>
        <a:xfrm rot="5400000">
          <a:off x="8530185" y="2075752"/>
          <a:ext cx="550073" cy="6434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/>
        </a:p>
      </dsp:txBody>
      <dsp:txXfrm rot="5400000">
        <a:off x="8530185" y="2075752"/>
        <a:ext cx="550073" cy="643482"/>
      </dsp:txXfrm>
    </dsp:sp>
    <dsp:sp modelId="{76399C44-6095-44DA-A2BD-FCFBC4664C28}">
      <dsp:nvSpPr>
        <dsp:cNvPr id="0" name=""/>
        <dsp:cNvSpPr/>
      </dsp:nvSpPr>
      <dsp:spPr>
        <a:xfrm>
          <a:off x="7273801" y="2903492"/>
          <a:ext cx="2594685" cy="1556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/>
            <a:t>Приведение в соответствие с </a:t>
          </a:r>
          <a:r>
            <a:rPr lang="ru-RU" sz="1600" b="1" u="sng" kern="1200" dirty="0" err="1" smtClean="0"/>
            <a:t>ГрК</a:t>
          </a:r>
          <a:r>
            <a:rPr lang="ru-RU" sz="1600" b="1" u="sng" kern="1200" dirty="0" smtClean="0"/>
            <a:t> РФ устава, документов,  </a:t>
          </a:r>
          <a:r>
            <a:rPr lang="ru-RU" sz="1600" b="1" u="sng" kern="1200" dirty="0" err="1" smtClean="0"/>
            <a:t>компфондов</a:t>
          </a:r>
          <a:r>
            <a:rPr lang="ru-RU" sz="1600" b="1" u="sng" kern="1200" dirty="0" smtClean="0"/>
            <a:t> и анализ списка членов СРО*</a:t>
          </a:r>
          <a:endParaRPr lang="ru-RU" sz="1100" kern="1200" dirty="0"/>
        </a:p>
      </dsp:txBody>
      <dsp:txXfrm>
        <a:off x="7273801" y="2903492"/>
        <a:ext cx="2594685" cy="1556811"/>
      </dsp:txXfrm>
    </dsp:sp>
    <dsp:sp modelId="{8EE2F24E-0FA4-49D9-B5BF-2782FC2D883E}">
      <dsp:nvSpPr>
        <dsp:cNvPr id="0" name=""/>
        <dsp:cNvSpPr/>
      </dsp:nvSpPr>
      <dsp:spPr>
        <a:xfrm rot="10800000">
          <a:off x="6689121" y="3360156"/>
          <a:ext cx="413173" cy="6434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/>
        </a:p>
      </dsp:txBody>
      <dsp:txXfrm rot="10800000">
        <a:off x="6689121" y="3360156"/>
        <a:ext cx="413173" cy="643482"/>
      </dsp:txXfrm>
    </dsp:sp>
    <dsp:sp modelId="{BD15649D-8884-4589-A88C-D4673A0E710D}">
      <dsp:nvSpPr>
        <dsp:cNvPr id="0" name=""/>
        <dsp:cNvSpPr/>
      </dsp:nvSpPr>
      <dsp:spPr>
        <a:xfrm>
          <a:off x="3899542" y="2903492"/>
          <a:ext cx="2594685" cy="1556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/>
            <a:t>Обратиться в СРО с заявлением о переводе </a:t>
          </a:r>
          <a:r>
            <a:rPr lang="ru-RU" sz="1600" b="1" u="sng" kern="1200" dirty="0" err="1" smtClean="0"/>
            <a:t>компфонда</a:t>
          </a:r>
          <a:endParaRPr lang="ru-RU" sz="1600" b="1" u="sng" kern="1200" dirty="0"/>
        </a:p>
      </dsp:txBody>
      <dsp:txXfrm>
        <a:off x="3899542" y="2903492"/>
        <a:ext cx="2594685" cy="1556811"/>
      </dsp:txXfrm>
    </dsp:sp>
    <dsp:sp modelId="{F22492A9-5D2E-48DF-97F4-AF56F2E42D80}">
      <dsp:nvSpPr>
        <dsp:cNvPr id="0" name=""/>
        <dsp:cNvSpPr/>
      </dsp:nvSpPr>
      <dsp:spPr>
        <a:xfrm rot="10800000">
          <a:off x="3316924" y="3360156"/>
          <a:ext cx="411716" cy="6434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/>
        </a:p>
      </dsp:txBody>
      <dsp:txXfrm rot="10800000">
        <a:off x="3316924" y="3360156"/>
        <a:ext cx="411716" cy="643482"/>
      </dsp:txXfrm>
    </dsp:sp>
    <dsp:sp modelId="{42B0CAA8-E2EB-45B1-91A5-8DAA501FA17C}">
      <dsp:nvSpPr>
        <dsp:cNvPr id="0" name=""/>
        <dsp:cNvSpPr/>
      </dsp:nvSpPr>
      <dsp:spPr>
        <a:xfrm>
          <a:off x="528033" y="2903492"/>
          <a:ext cx="2594685" cy="1556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6000" rIns="0" bIns="3600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/>
            <a:t>Исключение СРО  Ростехнадзором из реестра в случае </a:t>
          </a:r>
          <a:br>
            <a:rPr lang="ru-RU" sz="1600" b="1" u="sng" kern="1200" dirty="0" smtClean="0"/>
          </a:br>
          <a:r>
            <a:rPr lang="ru-RU" sz="1600" b="1" u="sng" kern="1200" dirty="0" smtClean="0"/>
            <a:t>не подтверждения статуса</a:t>
          </a:r>
          <a:endParaRPr lang="ru-RU" sz="1600" kern="1200" dirty="0"/>
        </a:p>
      </dsp:txBody>
      <dsp:txXfrm>
        <a:off x="528033" y="2903492"/>
        <a:ext cx="2594685" cy="155681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709482-21C5-4696-B187-5E5AB048301C}">
      <dsp:nvSpPr>
        <dsp:cNvPr id="0" name=""/>
        <dsp:cNvSpPr/>
      </dsp:nvSpPr>
      <dsp:spPr>
        <a:xfrm>
          <a:off x="3593318" y="46709"/>
          <a:ext cx="4694246" cy="1630249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579E7A-28D6-4D61-BED5-EAE611CE94D4}">
      <dsp:nvSpPr>
        <dsp:cNvPr id="0" name=""/>
        <dsp:cNvSpPr/>
      </dsp:nvSpPr>
      <dsp:spPr>
        <a:xfrm>
          <a:off x="5492850" y="3964496"/>
          <a:ext cx="909737" cy="582232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D94D5A-D12F-4AFF-80DD-3796F2F1238A}">
      <dsp:nvSpPr>
        <dsp:cNvPr id="0" name=""/>
        <dsp:cNvSpPr/>
      </dsp:nvSpPr>
      <dsp:spPr>
        <a:xfrm>
          <a:off x="0" y="4124779"/>
          <a:ext cx="11895438" cy="1850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chemeClr val="accent2">
                  <a:lumMod val="50000"/>
                </a:schemeClr>
              </a:solidFill>
            </a:rPr>
            <a:t>14.12.16 на Совете НОСТРОЙ принято решение о подготовке 6 заключений о возможности исключения некоммерческих организаций из государственного реестра СРО</a:t>
          </a:r>
          <a:endParaRPr lang="ru-RU" sz="29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0" y="4124779"/>
        <a:ext cx="11895438" cy="1850974"/>
      </dsp:txXfrm>
    </dsp:sp>
    <dsp:sp modelId="{E90C6876-722C-47F3-BA4B-2D6DB812E314}">
      <dsp:nvSpPr>
        <dsp:cNvPr id="0" name=""/>
        <dsp:cNvSpPr/>
      </dsp:nvSpPr>
      <dsp:spPr>
        <a:xfrm>
          <a:off x="5299986" y="1802867"/>
          <a:ext cx="1637527" cy="16375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В отношении </a:t>
          </a:r>
          <a:r>
            <a:rPr lang="en-US" sz="1500" kern="1200" dirty="0" smtClean="0"/>
            <a:t>81</a:t>
          </a:r>
          <a:r>
            <a:rPr lang="ru-RU" sz="1500" kern="1200" dirty="0" smtClean="0"/>
            <a:t> СРО</a:t>
          </a:r>
          <a:endParaRPr lang="ru-RU" sz="1500" kern="1200" dirty="0"/>
        </a:p>
      </dsp:txBody>
      <dsp:txXfrm>
        <a:off x="5299986" y="1802867"/>
        <a:ext cx="1637527" cy="1637527"/>
      </dsp:txXfrm>
    </dsp:sp>
    <dsp:sp modelId="{7604B96E-3D7A-4CDD-8016-C168B2F31E30}">
      <dsp:nvSpPr>
        <dsp:cNvPr id="0" name=""/>
        <dsp:cNvSpPr/>
      </dsp:nvSpPr>
      <dsp:spPr>
        <a:xfrm>
          <a:off x="4136415" y="574357"/>
          <a:ext cx="1637527" cy="16375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 том числе повторно</a:t>
          </a:r>
          <a:r>
            <a:rPr lang="en-US" sz="1600" kern="1200" dirty="0" smtClean="0"/>
            <a:t> 104</a:t>
          </a:r>
          <a:endParaRPr lang="ru-RU" sz="1600" kern="1200" dirty="0"/>
        </a:p>
      </dsp:txBody>
      <dsp:txXfrm>
        <a:off x="4136415" y="574357"/>
        <a:ext cx="1637527" cy="1637527"/>
      </dsp:txXfrm>
    </dsp:sp>
    <dsp:sp modelId="{5507BC1A-4A91-4BD9-B143-63988A7D824B}">
      <dsp:nvSpPr>
        <dsp:cNvPr id="0" name=""/>
        <dsp:cNvSpPr/>
      </dsp:nvSpPr>
      <dsp:spPr>
        <a:xfrm>
          <a:off x="5802161" y="178439"/>
          <a:ext cx="1637527" cy="16375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Поступило более </a:t>
          </a:r>
          <a:r>
            <a:rPr lang="en-US" sz="1600" kern="1200" dirty="0" smtClean="0"/>
            <a:t>9</a:t>
          </a:r>
          <a:r>
            <a:rPr lang="ru-RU" sz="1600" kern="1200" dirty="0" smtClean="0"/>
            <a:t>00 жалоб</a:t>
          </a:r>
          <a:endParaRPr lang="ru-RU" sz="1600" kern="1200" dirty="0"/>
        </a:p>
      </dsp:txBody>
      <dsp:txXfrm>
        <a:off x="5802161" y="178439"/>
        <a:ext cx="1637527" cy="1637527"/>
      </dsp:txXfrm>
    </dsp:sp>
    <dsp:sp modelId="{C9C64DB1-F6D8-474E-91A1-B6D9D043A5B6}">
      <dsp:nvSpPr>
        <dsp:cNvPr id="0" name=""/>
        <dsp:cNvSpPr/>
      </dsp:nvSpPr>
      <dsp:spPr>
        <a:xfrm>
          <a:off x="3400454" y="-153432"/>
          <a:ext cx="5094530" cy="407562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4A7B6-42C8-4B2C-95CF-4AE575479558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FD6D62-972A-4FED-8A10-B80A396A51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5598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FD6D62-972A-4FED-8A10-B80A396A518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8570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FD6D62-972A-4FED-8A10-B80A396A5184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6731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7881-1AAD-4204-BB8D-F33594EC13F7}" type="datetime1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57E-B582-4E8C-BCCC-6B46D542E78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33775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43D9-C5ED-44B3-AB1B-242E12ACD81A}" type="datetime1">
              <a:rPr lang="ru-RU" smtClean="0"/>
              <a:pPr/>
              <a:t>19.12.2016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57E-B582-4E8C-BCCC-6B46D542E7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6458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D304-B0F7-47FC-8A2E-F0B4C4495922}" type="datetime1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57E-B582-4E8C-BCCC-6B46D542E7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73432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E3A-45D9-4F86-809F-ECEF03F7D535}" type="datetime1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57E-B582-4E8C-BCCC-6B46D542E7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602384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EE2C-8ABE-497E-9057-48564794BFD8}" type="datetime1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57E-B582-4E8C-BCCC-6B46D542E7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7810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2B633-526E-43D3-B797-0A98B37BEF80}" type="datetime1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57E-B582-4E8C-BCCC-6B46D542E7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480674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16FA6-5B09-4DAC-A088-D175DE5BAB17}" type="datetime1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57E-B582-4E8C-BCCC-6B46D542E7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0033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33CE-764D-4F8B-A214-BB801408303E}" type="datetime1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57E-B582-4E8C-BCCC-6B46D542E7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43518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3C01-1DAC-4E2A-B4E0-E89CBABB66C0}" type="datetime1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57E-B582-4E8C-BCCC-6B46D542E7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36653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E6FEA-CB6D-4C43-910A-5898B2B55B60}" type="datetime1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57E-B582-4E8C-BCCC-6B46D542E7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6520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F2F1F-C212-4893-824E-5A3A385105C5}" type="datetime1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57E-B582-4E8C-BCCC-6B46D542E7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885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D7AF6-76F7-4529-A53E-2A75D4A1F2AE}" type="datetime1">
              <a:rPr lang="ru-RU" smtClean="0"/>
              <a:pPr/>
              <a:t>19.12.2016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57E-B582-4E8C-BCCC-6B46D542E7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7281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56E3-E922-4665-A560-F3F11FFB74AB}" type="datetime1">
              <a:rPr lang="ru-RU" smtClean="0"/>
              <a:pPr/>
              <a:t>19.12.2016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57E-B582-4E8C-BCCC-6B46D542E7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4269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4BE3-1F47-49EE-B5DC-8A61094EB732}" type="datetime1">
              <a:rPr lang="ru-RU" smtClean="0"/>
              <a:pPr/>
              <a:t>19.12.2016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57E-B582-4E8C-BCCC-6B46D542E7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3178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0899-6EBD-42A7-9C7F-C452A4E5F795}" type="datetime1">
              <a:rPr lang="ru-RU" smtClean="0"/>
              <a:pPr/>
              <a:t>19.12.2016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57E-B582-4E8C-BCCC-6B46D542E7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20864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2BC1-C9B1-43B0-9FE4-FAEEE0D130F4}" type="datetime1">
              <a:rPr lang="ru-RU" smtClean="0"/>
              <a:pPr/>
              <a:t>19.12.2016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57E-B582-4E8C-BCCC-6B46D542E7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4079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BAA1-9039-4771-A02D-66D3B33FA7EE}" type="datetime1">
              <a:rPr lang="ru-RU" smtClean="0"/>
              <a:pPr/>
              <a:t>19.12.2016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57E-B582-4E8C-BCCC-6B46D542E7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15212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8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E4EB326-BBBB-4E87-A4B8-C953B52CB40E}" type="datetime1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522757E-B582-4E8C-BCCC-6B46D542E7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27150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info@nostroy.r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04189" y="2188779"/>
            <a:ext cx="9150061" cy="2480442"/>
          </a:xfrm>
        </p:spPr>
        <p:txBody>
          <a:bodyPr>
            <a:normAutofit/>
          </a:bodyPr>
          <a:lstStyle/>
          <a:p>
            <a:pPr algn="ctr"/>
            <a:r>
              <a:rPr lang="ru-RU" altLang="ru-RU" b="1" dirty="0" smtClean="0">
                <a:solidFill>
                  <a:srgbClr val="CC6600"/>
                </a:solidFill>
              </a:rPr>
              <a:t>реализация изменений </a:t>
            </a:r>
            <a:r>
              <a:rPr lang="ru-RU" altLang="ru-RU" b="1" dirty="0">
                <a:solidFill>
                  <a:srgbClr val="CC6600"/>
                </a:solidFill>
              </a:rPr>
              <a:t>законодательства о </a:t>
            </a:r>
            <a:r>
              <a:rPr lang="ru-RU" altLang="ru-RU" b="1" dirty="0" smtClean="0">
                <a:solidFill>
                  <a:srgbClr val="CC6600"/>
                </a:solidFill>
              </a:rPr>
              <a:t>СРО </a:t>
            </a:r>
            <a:r>
              <a:rPr lang="ru-RU" altLang="ru-RU" b="1" dirty="0">
                <a:solidFill>
                  <a:srgbClr val="CC6600"/>
                </a:solidFill>
              </a:rPr>
              <a:t>в сфере строительства</a:t>
            </a:r>
            <a:endParaRPr lang="ru-RU" b="1" dirty="0">
              <a:solidFill>
                <a:srgbClr val="CC66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0731" y="4733553"/>
            <a:ext cx="10056979" cy="1947333"/>
          </a:xfrm>
        </p:spPr>
        <p:txBody>
          <a:bodyPr>
            <a:normAutofit fontScale="92500"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663300"/>
                </a:solidFill>
              </a:rPr>
              <a:t>ВИКТОР ПРЯДЕИН</a:t>
            </a:r>
          </a:p>
          <a:p>
            <a:pPr algn="r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 smtClean="0">
              <a:solidFill>
                <a:srgbClr val="663300"/>
              </a:solidFill>
            </a:endParaRPr>
          </a:p>
          <a:p>
            <a:pPr algn="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663300"/>
                </a:solidFill>
              </a:rPr>
              <a:t>Исполнительный директор</a:t>
            </a:r>
            <a:endParaRPr lang="ru-RU" sz="2800" dirty="0">
              <a:solidFill>
                <a:srgbClr val="663300"/>
              </a:solidFill>
            </a:endParaRPr>
          </a:p>
          <a:p>
            <a:pPr algn="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663300"/>
                </a:solidFill>
              </a:rPr>
              <a:t>Ассоциации </a:t>
            </a:r>
            <a:r>
              <a:rPr lang="ru-RU" sz="2800" dirty="0">
                <a:solidFill>
                  <a:srgbClr val="663300"/>
                </a:solidFill>
              </a:rPr>
              <a:t>«Национальное объединение строителей»</a:t>
            </a:r>
          </a:p>
        </p:txBody>
      </p:sp>
      <p:pic>
        <p:nvPicPr>
          <p:cNvPr id="4" name="Picture 2" descr="\\server1\doc\_Пресс-служба\Лого\Правленный_обновленный\Монтажная область 3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30272"/>
          <a:stretch/>
        </p:blipFill>
        <p:spPr bwMode="auto">
          <a:xfrm>
            <a:off x="143261" y="-109486"/>
            <a:ext cx="2822361" cy="22339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4778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049755" y="6188075"/>
            <a:ext cx="1142245" cy="669925"/>
          </a:xfrm>
        </p:spPr>
        <p:txBody>
          <a:bodyPr/>
          <a:lstStyle/>
          <a:p>
            <a:fld id="{7522757E-B582-4E8C-BCCC-6B46D542E78E}" type="slidenum">
              <a:rPr lang="ru-RU" smtClean="0"/>
              <a:pPr/>
              <a:t>10</a:t>
            </a:fld>
            <a:endParaRPr lang="ru-RU" dirty="0"/>
          </a:p>
        </p:txBody>
      </p:sp>
      <p:graphicFrame>
        <p:nvGraphicFramePr>
          <p:cNvPr id="85" name="Диаграмма 84"/>
          <p:cNvGraphicFramePr/>
          <p:nvPr>
            <p:extLst>
              <p:ext uri="{D42A27DB-BD31-4B8C-83A1-F6EECF244321}">
                <p14:modId xmlns="" xmlns:p14="http://schemas.microsoft.com/office/powerpoint/2010/main" val="2817977276"/>
              </p:ext>
            </p:extLst>
          </p:nvPr>
        </p:nvGraphicFramePr>
        <p:xfrm>
          <a:off x="682580" y="0"/>
          <a:ext cx="10173903" cy="6858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6" name="Выноска 1 85"/>
          <p:cNvSpPr/>
          <p:nvPr/>
        </p:nvSpPr>
        <p:spPr>
          <a:xfrm>
            <a:off x="8916202" y="1150577"/>
            <a:ext cx="2906806" cy="1200752"/>
          </a:xfrm>
          <a:prstGeom prst="borderCallout1">
            <a:avLst>
              <a:gd name="adj1" fmla="val 28650"/>
              <a:gd name="adj2" fmla="val -482"/>
              <a:gd name="adj3" fmla="val 69360"/>
              <a:gd name="adj4" fmla="val -54436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Сумма размещенных средств КФ 27,</a:t>
            </a:r>
            <a:r>
              <a:rPr lang="en-US" dirty="0" smtClean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 млрд рублей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7" name="Выноска 1 86"/>
          <p:cNvSpPr/>
          <p:nvPr/>
        </p:nvSpPr>
        <p:spPr>
          <a:xfrm>
            <a:off x="8916202" y="2911155"/>
            <a:ext cx="2906806" cy="1181501"/>
          </a:xfrm>
          <a:prstGeom prst="borderCallout1">
            <a:avLst>
              <a:gd name="adj1" fmla="val 21720"/>
              <a:gd name="adj2" fmla="val -895"/>
              <a:gd name="adj3" fmla="val 16680"/>
              <a:gd name="adj4" fmla="val -90651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Сумма </a:t>
            </a:r>
            <a:r>
              <a:rPr lang="ru-RU" dirty="0">
                <a:solidFill>
                  <a:schemeClr val="tx1"/>
                </a:solidFill>
              </a:rPr>
              <a:t>размещенных </a:t>
            </a:r>
            <a:r>
              <a:rPr lang="ru-RU" dirty="0" smtClean="0">
                <a:solidFill>
                  <a:schemeClr val="tx1"/>
                </a:solidFill>
              </a:rPr>
              <a:t>средств 1</a:t>
            </a:r>
            <a:r>
              <a:rPr lang="en-US" dirty="0" smtClean="0">
                <a:solidFill>
                  <a:schemeClr val="tx1"/>
                </a:solidFill>
              </a:rPr>
              <a:t>4</a:t>
            </a:r>
            <a:r>
              <a:rPr lang="ru-RU" dirty="0" smtClean="0">
                <a:solidFill>
                  <a:schemeClr val="tx1"/>
                </a:solidFill>
              </a:rPr>
              <a:t>,9 млрд рублей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129664" y="1255609"/>
            <a:ext cx="3157087" cy="3311091"/>
          </a:xfrm>
          <a:prstGeom prst="rect">
            <a:avLst/>
          </a:prstGeom>
          <a:solidFill>
            <a:srgbClr val="CC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Всего подлежали размещению </a:t>
            </a:r>
            <a:r>
              <a:rPr lang="ru-RU" dirty="0">
                <a:solidFill>
                  <a:schemeClr val="tx1"/>
                </a:solidFill>
              </a:rPr>
              <a:t>до 01.11.16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marL="342900" indent="-342900" algn="just"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По сведениям сайтов </a:t>
            </a:r>
            <a:r>
              <a:rPr lang="ru-RU" dirty="0" smtClean="0">
                <a:solidFill>
                  <a:schemeClr val="tx1"/>
                </a:solidFill>
              </a:rPr>
              <a:t>СРО: </a:t>
            </a:r>
          </a:p>
          <a:p>
            <a:pPr marL="285750" indent="-285750"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109,7</a:t>
            </a:r>
            <a:r>
              <a:rPr lang="ru-RU" dirty="0" smtClean="0">
                <a:solidFill>
                  <a:schemeClr val="tx1"/>
                </a:solidFill>
              </a:rPr>
              <a:t> млрд рублей</a:t>
            </a:r>
          </a:p>
          <a:p>
            <a:pPr marL="285750" indent="-285750" algn="just">
              <a:buFontTx/>
              <a:buChar char="-"/>
            </a:pP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2. По </a:t>
            </a:r>
            <a:r>
              <a:rPr lang="ru-RU" dirty="0">
                <a:solidFill>
                  <a:schemeClr val="tx1"/>
                </a:solidFill>
              </a:rPr>
              <a:t>сведениям </a:t>
            </a:r>
            <a:r>
              <a:rPr lang="ru-RU" dirty="0" smtClean="0">
                <a:solidFill>
                  <a:schemeClr val="tx1"/>
                </a:solidFill>
              </a:rPr>
              <a:t>НОСТРОЙ: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en-US" dirty="0" smtClean="0">
                <a:solidFill>
                  <a:schemeClr val="tx1"/>
                </a:solidFill>
              </a:rPr>
              <a:t>70,7</a:t>
            </a:r>
            <a:r>
              <a:rPr lang="ru-RU" dirty="0" smtClean="0">
                <a:solidFill>
                  <a:schemeClr val="tx1"/>
                </a:solidFill>
              </a:rPr>
              <a:t> млрд рублей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8795850" y="5605746"/>
            <a:ext cx="2934089" cy="1164657"/>
          </a:xfrm>
          <a:prstGeom prst="rect">
            <a:avLst/>
          </a:prstGeom>
          <a:solidFill>
            <a:srgbClr val="CC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Итого размещенных средств: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- 4</a:t>
            </a:r>
            <a:r>
              <a:rPr lang="en-US" dirty="0" smtClean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,1 млрд </a:t>
            </a:r>
            <a:r>
              <a:rPr lang="ru-RU" dirty="0">
                <a:solidFill>
                  <a:schemeClr val="tx1"/>
                </a:solidFill>
              </a:rPr>
              <a:t>рублей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8462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159558" y="6274703"/>
            <a:ext cx="1142245" cy="669925"/>
          </a:xfrm>
        </p:spPr>
        <p:txBody>
          <a:bodyPr/>
          <a:lstStyle/>
          <a:p>
            <a:fld id="{7522757E-B582-4E8C-BCCC-6B46D542E78E}" type="slidenum">
              <a:rPr lang="ru-RU" smtClean="0"/>
              <a:pPr/>
              <a:t>11</a:t>
            </a:fld>
            <a:endParaRPr lang="ru-RU" dirty="0"/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26403917"/>
              </p:ext>
            </p:extLst>
          </p:nvPr>
        </p:nvGraphicFramePr>
        <p:xfrm>
          <a:off x="123979" y="67949"/>
          <a:ext cx="11911502" cy="6369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7867"/>
                <a:gridCol w="4014512"/>
                <a:gridCol w="5199123"/>
              </a:tblGrid>
              <a:tr h="342387">
                <a:tc gridSpan="3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cap="all" dirty="0" smtClean="0">
                          <a:ln w="3175" cmpd="sng"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j-lt"/>
                          <a:ea typeface="+mj-ea"/>
                          <a:cs typeface="+mj-cs"/>
                        </a:rPr>
                        <a:t>Смена адреса места нахождения СРО после вступления в силу 372-ФЗ </a:t>
                      </a:r>
                      <a:endParaRPr lang="ru-RU" sz="1800" b="1" kern="1200" cap="all" dirty="0">
                        <a:ln w="3175" cmpd="sng"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cap="all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Старый субъект РФ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Новый субъект РФ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СРО, сменивших адрес места нахождения</a:t>
                      </a:r>
                      <a:endParaRPr lang="ru-RU" sz="1400" b="1" i="0" u="none" strike="noStrike" kern="1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7823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Москва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Московская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  <a:tr h="2178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Нижегородская область</a:t>
                      </a: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  <a:tr h="2178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Красноярский край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  <a:tr h="217823">
                <a:tc v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cs typeface="Shonar Bangla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A6D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Пензенская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  <a:tr h="217823">
                <a:tc v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cs typeface="Shonar Bangla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A6D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Республика Крым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</a:tr>
              <a:tr h="217823">
                <a:tc v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cs typeface="Shonar Bangla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A6D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Республика Татарстан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</a:tr>
              <a:tr h="217823">
                <a:tc v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  <a:cs typeface="Shonar Bangla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A6D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Рязанская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</a:tr>
              <a:tr h="2178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Сахалинская область</a:t>
                      </a: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</a:tr>
              <a:tr h="2178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Свердловская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</a:tr>
              <a:tr h="2178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Ульяновская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</a:tr>
              <a:tr h="2178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Тюменская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</a:tr>
              <a:tr h="217823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Московская область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 Татарстан</a:t>
                      </a:r>
                    </a:p>
                  </a:txBody>
                  <a:tcPr marL="9525" marR="9525" marT="714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28531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Санкт-Петербург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Белгородская область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</a:tr>
              <a:tr h="2285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Ростовская область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</a:tr>
              <a:tr h="2285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Московская область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</a:tr>
              <a:tr h="304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Воронежская область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</a:tr>
              <a:tr h="304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Москва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</a:tr>
              <a:tr h="304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Иркутская область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</a:tr>
              <a:tr h="304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Калининиградская область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</a:tr>
              <a:tr h="21549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Ленинградская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rgbClr val="A1551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Санкт-Петербург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rgbClr val="A1551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rgbClr val="A15517"/>
                    </a:solidFill>
                  </a:tcPr>
                </a:tc>
              </a:tr>
              <a:tr h="2154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Пермский край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rgbClr val="A1551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rgbClr val="A15517"/>
                    </a:solidFill>
                  </a:tcPr>
                </a:tc>
              </a:tr>
              <a:tr h="2154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Нижегородская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rgbClr val="A1551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rgbClr val="A15517"/>
                    </a:solidFill>
                  </a:tcPr>
                </a:tc>
              </a:tr>
              <a:tr h="2154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Краснодарский край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rgbClr val="A1551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rgbClr val="A1551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56222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159558" y="6274703"/>
            <a:ext cx="1142245" cy="669925"/>
          </a:xfrm>
        </p:spPr>
        <p:txBody>
          <a:bodyPr/>
          <a:lstStyle/>
          <a:p>
            <a:fld id="{7522757E-B582-4E8C-BCCC-6B46D542E78E}" type="slidenum">
              <a:rPr lang="ru-RU" smtClean="0"/>
              <a:pPr/>
              <a:t>12</a:t>
            </a:fld>
            <a:endParaRPr lang="ru-RU" dirty="0"/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26403917"/>
              </p:ext>
            </p:extLst>
          </p:nvPr>
        </p:nvGraphicFramePr>
        <p:xfrm>
          <a:off x="123979" y="247134"/>
          <a:ext cx="11911502" cy="4514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7867"/>
                <a:gridCol w="4014512"/>
                <a:gridCol w="5199123"/>
              </a:tblGrid>
              <a:tr h="1449553">
                <a:tc gridSpan="3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kern="1200" cap="all" dirty="0" smtClean="0">
                        <a:ln w="3175" cmpd="sng"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+mj-lt"/>
                        <a:ea typeface="+mj-ea"/>
                        <a:cs typeface="+mj-cs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cap="all" dirty="0" smtClean="0">
                          <a:ln w="3175" cmpd="sng"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j-lt"/>
                          <a:ea typeface="+mj-ea"/>
                          <a:cs typeface="+mj-cs"/>
                        </a:rPr>
                        <a:t>Смена </a:t>
                      </a:r>
                      <a:r>
                        <a:rPr lang="ru-RU" sz="1800" b="1" kern="1200" cap="all" dirty="0" smtClean="0">
                          <a:ln w="3175" cmpd="sng"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j-lt"/>
                          <a:ea typeface="+mj-ea"/>
                          <a:cs typeface="+mj-cs"/>
                        </a:rPr>
                        <a:t>адреса места нахождения СРО после вступления в силу 372-ФЗ </a:t>
                      </a:r>
                      <a:endParaRPr lang="ru-RU" sz="1800" b="1" kern="1200" cap="all" dirty="0" smtClean="0">
                        <a:ln w="3175" cmpd="sng"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+mj-lt"/>
                        <a:ea typeface="+mj-ea"/>
                        <a:cs typeface="+mj-cs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kern="1200" cap="all" dirty="0">
                        <a:ln w="3175" cmpd="sng"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cap="all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38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Старый субъект РФ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Новый субъект РФ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СРО, сменивших адрес места нахождения</a:t>
                      </a:r>
                      <a:endParaRPr lang="ru-RU" sz="1400" b="1" i="0" u="none" strike="noStrike" kern="1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87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Новосибирская область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Республика Саха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</a:tr>
              <a:tr h="3828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Кабардино-Балкарская Республика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Москва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7144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87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Ямало-Ненецкий АО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Свердловская область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</a:tr>
              <a:tr h="387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 Адыгея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Краснодарский край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827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Самарская область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Вологодская область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/>
                    </a:solidFill>
                  </a:tcPr>
                </a:tc>
              </a:tr>
              <a:tr h="474267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7144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56222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123572" y="6284327"/>
            <a:ext cx="1142245" cy="669925"/>
          </a:xfrm>
        </p:spPr>
        <p:txBody>
          <a:bodyPr/>
          <a:lstStyle/>
          <a:p>
            <a:fld id="{7522757E-B582-4E8C-BCCC-6B46D542E78E}" type="slidenum">
              <a:rPr lang="ru-RU" smtClean="0"/>
              <a:pPr/>
              <a:t>13</a:t>
            </a:fld>
            <a:endParaRPr lang="ru-RU" dirty="0"/>
          </a:p>
        </p:txBody>
      </p:sp>
      <p:graphicFrame>
        <p:nvGraphicFramePr>
          <p:cNvPr id="5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65154467"/>
              </p:ext>
            </p:extLst>
          </p:nvPr>
        </p:nvGraphicFramePr>
        <p:xfrm>
          <a:off x="107502" y="118440"/>
          <a:ext cx="11927979" cy="628599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30727"/>
                <a:gridCol w="5051825"/>
                <a:gridCol w="6145427"/>
              </a:tblGrid>
              <a:tr h="536701">
                <a:tc gridSpan="3"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cap="all" dirty="0" smtClean="0">
                          <a:ln w="3175" cmpd="sng"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j-lt"/>
                          <a:ea typeface="+mj-ea"/>
                          <a:cs typeface="+mj-cs"/>
                        </a:rPr>
                        <a:t>Субъекты РФ, в которых отсутствуют СРО в области строительства</a:t>
                      </a:r>
                      <a:endParaRPr lang="ru-RU" sz="1800" b="1" kern="1200" cap="all" dirty="0">
                        <a:ln w="3175" cmpd="sng"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200" b="1" kern="1200" cap="none" dirty="0">
                        <a:solidFill>
                          <a:schemeClr val="tx1"/>
                        </a:solidFill>
                        <a:latin typeface="Arial Narrow" pitchFamily="34" charset="0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200" kern="1200" cap="none" dirty="0"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230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№ п.п.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Территория</a:t>
                      </a:r>
                    </a:p>
                  </a:txBody>
                  <a:tcPr marL="9525" marR="9525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Зарегистрировано организаций в регионе с учетом действующих и исключенных членов СРО по данным единого реестра членов СРО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942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Севастополь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  <a:tr h="2745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Калмыкия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187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45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Ненецкий автономный округ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  <a:tr h="2745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Магаданская область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257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45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Еврейская автономная область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  <a:tr h="2745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Чукотский автономный округ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76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679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Алтай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  <a:tr h="2745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Бурятия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710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679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Тыва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  <a:tr h="2745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Курганская область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478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230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Ингушетия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  <a:tr h="10333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Карачаево-Черкесская республика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217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679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Адыгея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  <a:tr h="523063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ИТОГО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3493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71787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49755" y="6188075"/>
            <a:ext cx="1142245" cy="669925"/>
          </a:xfrm>
        </p:spPr>
        <p:txBody>
          <a:bodyPr/>
          <a:lstStyle/>
          <a:p>
            <a:fld id="{7522757E-B582-4E8C-BCCC-6B46D542E78E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42243" y="1037947"/>
            <a:ext cx="10834770" cy="5150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>
              <a:spcBef>
                <a:spcPts val="1000"/>
              </a:spcBef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660033"/>
                </a:solidFill>
                <a:latin typeface="Arial Narrow" pitchFamily="34" charset="0"/>
              </a:rPr>
              <a:t>представление интересов переходящих членов СРО, обратившихся с жалобами на действия старых СРО (5 исков об отмене решения СРО об исключении, 6 исков о перечислении средств КФ в новую СРО, 2 иска на бездействие СРО по уведомлениям членов, в стадии подготовки находятся 6 исков);</a:t>
            </a:r>
          </a:p>
          <a:p>
            <a:pPr indent="449263" algn="just">
              <a:spcBef>
                <a:spcPts val="1000"/>
              </a:spcBef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660033"/>
                </a:solidFill>
                <a:latin typeface="Arial Narrow" pitchFamily="34" charset="0"/>
              </a:rPr>
              <a:t>информирование строительного сообщества о размещении СРО средств КФ на </a:t>
            </a:r>
            <a:r>
              <a:rPr lang="ru-RU" sz="2600" dirty="0" err="1" smtClean="0">
                <a:solidFill>
                  <a:srgbClr val="660033"/>
                </a:solidFill>
                <a:latin typeface="Arial Narrow" pitchFamily="34" charset="0"/>
              </a:rPr>
              <a:t>спецсчетах</a:t>
            </a:r>
            <a:r>
              <a:rPr lang="ru-RU" sz="2600" dirty="0" smtClean="0">
                <a:solidFill>
                  <a:srgbClr val="660033"/>
                </a:solidFill>
                <a:latin typeface="Arial Narrow" pitchFamily="34" charset="0"/>
              </a:rPr>
              <a:t> (при наличии более одной СРО в регионе РФ член СРО должен иметь возможность оценить свои риски при выборе СРО);</a:t>
            </a:r>
          </a:p>
          <a:p>
            <a:pPr indent="449263" algn="just">
              <a:spcBef>
                <a:spcPts val="1000"/>
              </a:spcBef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660033"/>
                </a:solidFill>
                <a:latin typeface="Arial Narrow" pitchFamily="34" charset="0"/>
              </a:rPr>
              <a:t>подготовка предложений по доработке норм 372-ФЗ в части стимулирования создания СРО в регионах РФ, где они отсутствуют  без повторной уплаты взноса в КФ членами других СРО (законопроект разработан, планируется принятие в 2016 году ).</a:t>
            </a:r>
            <a:endParaRPr lang="ru-RU" sz="2600" dirty="0" smtClean="0">
              <a:solidFill>
                <a:srgbClr val="660033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92469" y="319896"/>
            <a:ext cx="11920151" cy="66919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b="1" dirty="0" smtClean="0">
                <a:solidFill>
                  <a:srgbClr val="663300"/>
                </a:solidFill>
              </a:rPr>
              <a:t>Деятельность НОСТРОЙ</a:t>
            </a:r>
            <a:endParaRPr lang="ru-RU" altLang="ru-RU" b="1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8487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693774"/>
            <a:ext cx="12249665" cy="3930869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663300"/>
                </a:solidFill>
              </a:rPr>
              <a:t>Ассоциация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663300"/>
                </a:solidFill>
              </a:rPr>
              <a:t>«</a:t>
            </a:r>
            <a:r>
              <a:rPr lang="ru-RU" sz="3200" dirty="0">
                <a:solidFill>
                  <a:srgbClr val="663300"/>
                </a:solidFill>
              </a:rPr>
              <a:t>Национальное объединение </a:t>
            </a:r>
            <a:r>
              <a:rPr lang="ru-RU" sz="3200" dirty="0" smtClean="0">
                <a:solidFill>
                  <a:srgbClr val="663300"/>
                </a:solidFill>
              </a:rPr>
              <a:t>строителей»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663300"/>
                </a:solidFill>
              </a:rPr>
              <a:t>Малая Грузинская, дом 3,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663300"/>
                </a:solidFill>
              </a:rPr>
              <a:t>г</a:t>
            </a:r>
            <a:r>
              <a:rPr lang="ru-RU" sz="3200" dirty="0" smtClean="0">
                <a:solidFill>
                  <a:srgbClr val="663300"/>
                </a:solidFill>
              </a:rPr>
              <a:t>. Москва,123242</a:t>
            </a:r>
          </a:p>
          <a:p>
            <a:pPr algn="ctr">
              <a:spcAft>
                <a:spcPts val="0"/>
              </a:spcAft>
              <a:tabLst>
                <a:tab pos="0" algn="l"/>
              </a:tabLst>
              <a:defRPr/>
            </a:pP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Контакты: тел/факс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+7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(495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987-31-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50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spcAft>
                <a:spcPts val="0"/>
              </a:spcAft>
              <a:tabLst>
                <a:tab pos="0" algn="l"/>
                <a:tab pos="806450" algn="l"/>
              </a:tabLst>
              <a:defRPr/>
            </a:pP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</a:rPr>
              <a:t>эл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. почта </a:t>
            </a:r>
            <a:r>
              <a:rPr lang="en-US" sz="3200" b="1" u="sng" dirty="0" smtClean="0">
                <a:solidFill>
                  <a:schemeClr val="accent1">
                    <a:lumMod val="75000"/>
                  </a:schemeClr>
                </a:solidFill>
              </a:rPr>
              <a:t>info@nostroy.ru</a:t>
            </a:r>
            <a:r>
              <a:rPr lang="ru-RU" sz="3200" dirty="0" smtClean="0">
                <a:solidFill>
                  <a:srgbClr val="663300"/>
                </a:solidFill>
              </a:rPr>
              <a:t> </a:t>
            </a:r>
            <a:endParaRPr lang="ru-RU" sz="3200" dirty="0">
              <a:solidFill>
                <a:srgbClr val="663300"/>
              </a:solidFill>
            </a:endParaRPr>
          </a:p>
        </p:txBody>
      </p:sp>
      <p:pic>
        <p:nvPicPr>
          <p:cNvPr id="6" name="Picture 2" descr="\\server1\doc\_Пресс-служба\Лого\Правленный_обновленный\Монтажная область 3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30272"/>
          <a:stretch/>
        </p:blipFill>
        <p:spPr bwMode="auto">
          <a:xfrm>
            <a:off x="4634100" y="242033"/>
            <a:ext cx="2923800" cy="20387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761636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213360"/>
            <a:ext cx="12117858" cy="9077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>
                <a:solidFill>
                  <a:schemeClr val="bg1"/>
                </a:solidFill>
              </a:rPr>
              <a:t>Ключевые этапы реорганизации системы саморегулирования в строительстве</a:t>
            </a:r>
          </a:p>
        </p:txBody>
      </p:sp>
      <p:graphicFrame>
        <p:nvGraphicFramePr>
          <p:cNvPr id="5" name="Объект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157364134"/>
              </p:ext>
            </p:extLst>
          </p:nvPr>
        </p:nvGraphicFramePr>
        <p:xfrm>
          <a:off x="1005016" y="1357055"/>
          <a:ext cx="9877168" cy="47691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39655" y="1211269"/>
            <a:ext cx="2760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b="1" i="1" dirty="0">
                <a:solidFill>
                  <a:srgbClr val="663300"/>
                </a:solidFill>
              </a:rPr>
              <a:t>до 1 ноября 2016 года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30079" y="1211673"/>
            <a:ext cx="2929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b="1" i="1" dirty="0">
                <a:solidFill>
                  <a:srgbClr val="663300"/>
                </a:solidFill>
              </a:rPr>
              <a:t>до 1 декабря 2016 года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83135" y="1211269"/>
            <a:ext cx="2693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b="1" dirty="0">
                <a:solidFill>
                  <a:srgbClr val="FF0000"/>
                </a:solidFill>
              </a:rPr>
              <a:t>до 1 марта 2017 года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88438" y="5825066"/>
            <a:ext cx="2515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b="1" dirty="0">
                <a:solidFill>
                  <a:srgbClr val="FF0000"/>
                </a:solidFill>
              </a:rPr>
              <a:t>до 1 июля 2017 года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6976649" y="5308159"/>
            <a:ext cx="2240280" cy="14846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08909" y="5825066"/>
            <a:ext cx="3031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b="1" dirty="0">
                <a:solidFill>
                  <a:srgbClr val="FF0000"/>
                </a:solidFill>
              </a:rPr>
              <a:t>до 1 </a:t>
            </a:r>
            <a:r>
              <a:rPr lang="ru-RU" b="1" dirty="0" smtClean="0">
                <a:solidFill>
                  <a:srgbClr val="FF0000"/>
                </a:solidFill>
              </a:rPr>
              <a:t>сентября </a:t>
            </a:r>
            <a:r>
              <a:rPr lang="ru-RU" b="1" dirty="0">
                <a:solidFill>
                  <a:srgbClr val="FF0000"/>
                </a:solidFill>
              </a:rPr>
              <a:t>2017 года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11511" y="6211669"/>
            <a:ext cx="2719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lvl="0">
              <a:defRPr sz="1200">
                <a:solidFill>
                  <a:srgbClr val="FF0000"/>
                </a:solidFill>
              </a:defRPr>
            </a:lvl1pPr>
          </a:lstStyle>
          <a:p>
            <a:pPr algn="r"/>
            <a:r>
              <a:rPr lang="ru-RU" dirty="0">
                <a:solidFill>
                  <a:schemeClr val="bg1"/>
                </a:solidFill>
              </a:rPr>
              <a:t>С 1 июля 2017 года действия свидетельств о допуске прекращается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51478" y="5842337"/>
            <a:ext cx="2111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b="1" dirty="0">
                <a:solidFill>
                  <a:srgbClr val="FF0000"/>
                </a:solidFill>
              </a:rPr>
              <a:t>с 1 октября 2017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692410" y="3345959"/>
            <a:ext cx="0" cy="782796"/>
          </a:xfrm>
          <a:prstGeom prst="line">
            <a:avLst/>
          </a:prstGeom>
          <a:ln w="38100">
            <a:solidFill>
              <a:srgbClr val="663300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827343" y="3329856"/>
            <a:ext cx="29803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200" dirty="0">
                <a:solidFill>
                  <a:schemeClr val="bg1"/>
                </a:solidFill>
              </a:rPr>
              <a:t>В случае невнесения средств </a:t>
            </a:r>
            <a:br>
              <a:rPr lang="ru-RU" sz="1200" dirty="0">
                <a:solidFill>
                  <a:schemeClr val="bg1"/>
                </a:solidFill>
              </a:rPr>
            </a:br>
            <a:r>
              <a:rPr lang="ru-RU" sz="1200" dirty="0" err="1">
                <a:solidFill>
                  <a:schemeClr val="bg1"/>
                </a:solidFill>
              </a:rPr>
              <a:t>компфонда</a:t>
            </a:r>
            <a:r>
              <a:rPr lang="ru-RU" sz="1200" dirty="0">
                <a:solidFill>
                  <a:schemeClr val="bg1"/>
                </a:solidFill>
              </a:rPr>
              <a:t> на счета банков, </a:t>
            </a:r>
            <a:br>
              <a:rPr lang="ru-RU" sz="1200" dirty="0">
                <a:solidFill>
                  <a:schemeClr val="bg1"/>
                </a:solidFill>
              </a:rPr>
            </a:br>
            <a:r>
              <a:rPr lang="ru-RU" sz="1200" dirty="0">
                <a:solidFill>
                  <a:schemeClr val="bg1"/>
                </a:solidFill>
              </a:rPr>
              <a:t>требования к которым определены </a:t>
            </a:r>
            <a:br>
              <a:rPr lang="ru-RU" sz="1200" dirty="0">
                <a:solidFill>
                  <a:schemeClr val="bg1"/>
                </a:solidFill>
              </a:rPr>
            </a:br>
            <a:r>
              <a:rPr lang="ru-RU" sz="1200" dirty="0">
                <a:solidFill>
                  <a:schemeClr val="bg1"/>
                </a:solidFill>
              </a:rPr>
              <a:t>Правительством РФ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59429" y="3444671"/>
            <a:ext cx="4032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200" dirty="0">
                <a:solidFill>
                  <a:schemeClr val="bg1"/>
                </a:solidFill>
              </a:rPr>
              <a:t>При желании перейти в другую СРО членство прекращается с даты, указанной в уведомлении, </a:t>
            </a:r>
            <a:br>
              <a:rPr lang="ru-RU" sz="1200" dirty="0">
                <a:solidFill>
                  <a:schemeClr val="bg1"/>
                </a:solidFill>
              </a:rPr>
            </a:br>
            <a:r>
              <a:rPr lang="ru-RU" sz="1200" dirty="0">
                <a:solidFill>
                  <a:schemeClr val="bg1"/>
                </a:solidFill>
              </a:rPr>
              <a:t>но не позднее 1 июля 2017 </a:t>
            </a:r>
            <a:r>
              <a:rPr lang="ru-RU" sz="1200" dirty="0" smtClean="0">
                <a:solidFill>
                  <a:schemeClr val="bg1"/>
                </a:solidFill>
              </a:rPr>
              <a:t>года</a:t>
            </a:r>
            <a:endParaRPr lang="ru-RU" sz="1200" dirty="0">
              <a:solidFill>
                <a:schemeClr val="bg1"/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5737860" y="3726179"/>
            <a:ext cx="868682" cy="3"/>
          </a:xfrm>
          <a:prstGeom prst="line">
            <a:avLst/>
          </a:prstGeom>
          <a:ln w="38100">
            <a:solidFill>
              <a:srgbClr val="663300"/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6200000">
            <a:off x="-535041" y="4417755"/>
            <a:ext cx="2955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200" dirty="0">
                <a:solidFill>
                  <a:schemeClr val="bg1"/>
                </a:solidFill>
              </a:rPr>
              <a:t>Получить деньги от СРО можно </a:t>
            </a:r>
            <a:br>
              <a:rPr lang="ru-RU" sz="1200" dirty="0">
                <a:solidFill>
                  <a:schemeClr val="bg1"/>
                </a:solidFill>
              </a:rPr>
            </a:br>
            <a:r>
              <a:rPr lang="ru-RU" sz="1200" dirty="0">
                <a:solidFill>
                  <a:schemeClr val="bg1"/>
                </a:solidFill>
              </a:rPr>
              <a:t>в течение года после 1 июля 2021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049755" y="6188075"/>
            <a:ext cx="1142245" cy="669925"/>
          </a:xfrm>
        </p:spPr>
        <p:txBody>
          <a:bodyPr/>
          <a:lstStyle/>
          <a:p>
            <a:fld id="{65AF9F10-DBFA-4E0D-99D2-8F7225132AB8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7171" name="Picture 3" descr="C:\Users\Коля\Pictures\time_icon-icons.com_58124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1116" y="394001"/>
            <a:ext cx="761176" cy="761176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>
            <a:off x="8528898" y="6204890"/>
            <a:ext cx="3474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200" dirty="0" smtClean="0">
                <a:solidFill>
                  <a:schemeClr val="bg1"/>
                </a:solidFill>
              </a:rPr>
              <a:t>* Подача СРО в </a:t>
            </a:r>
            <a:r>
              <a:rPr lang="ru-RU" sz="1200" dirty="0" err="1" smtClean="0">
                <a:solidFill>
                  <a:schemeClr val="bg1"/>
                </a:solidFill>
              </a:rPr>
              <a:t>Ростехнадзор</a:t>
            </a:r>
            <a:r>
              <a:rPr lang="ru-RU" sz="1200" dirty="0" smtClean="0">
                <a:solidFill>
                  <a:schemeClr val="bg1"/>
                </a:solidFill>
              </a:rPr>
              <a:t> документов для подтверждения статуса</a:t>
            </a:r>
            <a:endParaRPr lang="ru-RU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954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57E-B582-4E8C-BCCC-6B46D542E78E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8422" y="467808"/>
            <a:ext cx="1192053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>
              <a:tabLst>
                <a:tab pos="354013" algn="l"/>
              </a:tabLst>
            </a:pP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Принципы регионализации саморегулирования введены с 04.07.2016  статьей 55.4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ГрК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РФ в редакции № 372-ФЗ: СРО может объединять генподрядчиков  и технических заказчиков, зарегистрированных на территории субъекта РФ, в котором зарегистрирована такая СРО. </a:t>
            </a:r>
            <a:endParaRPr lang="ru-R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indent="449263">
              <a:tabLst>
                <a:tab pos="354013" algn="l"/>
              </a:tabLst>
            </a:pPr>
            <a:endParaRPr lang="ru-RU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80704" y="2333811"/>
            <a:ext cx="9889965" cy="3914589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ru-RU" sz="2400" b="1" dirty="0" smtClean="0">
                <a:solidFill>
                  <a:schemeClr val="tx1"/>
                </a:solidFill>
                <a:latin typeface="Arial Narrow" pitchFamily="34" charset="0"/>
              </a:rPr>
              <a:t>Заявленные цели введения регионализации:</a:t>
            </a:r>
          </a:p>
          <a:p>
            <a:pPr indent="268288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 ликвидация межрегиональных (коммерческих) СРО;</a:t>
            </a:r>
          </a:p>
          <a:p>
            <a:pPr indent="268288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 пропорциональное распределение нагрузки по контролю за членами СРО;</a:t>
            </a:r>
          </a:p>
          <a:p>
            <a:pPr indent="268288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 усиление контроля СРО за качеством строительных работ;</a:t>
            </a:r>
          </a:p>
          <a:p>
            <a:pPr indent="268288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 обеспечение комфортного взаимодействия между СРО и ее членами;</a:t>
            </a:r>
          </a:p>
          <a:p>
            <a:pPr indent="268288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 возможность тесного сотрудничества с региональными и местными органами власти в интересах членов СРО </a:t>
            </a:r>
            <a:endParaRPr lang="ru-RU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8575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049755" y="6188075"/>
            <a:ext cx="1142245" cy="669925"/>
          </a:xfrm>
        </p:spPr>
        <p:txBody>
          <a:bodyPr/>
          <a:lstStyle/>
          <a:p>
            <a:fld id="{7522757E-B582-4E8C-BCCC-6B46D542E78E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283487" y="115502"/>
            <a:ext cx="500476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663300"/>
                </a:solidFill>
              </a:rPr>
              <a:t>   Общее </a:t>
            </a:r>
            <a:r>
              <a:rPr lang="ru-RU" sz="2000" dirty="0">
                <a:solidFill>
                  <a:srgbClr val="663300"/>
                </a:solidFill>
              </a:rPr>
              <a:t>количество действующих членов в СРО </a:t>
            </a:r>
            <a:r>
              <a:rPr lang="ru-RU" sz="2000" dirty="0" smtClean="0">
                <a:solidFill>
                  <a:srgbClr val="663300"/>
                </a:solidFill>
              </a:rPr>
              <a:t>составляет: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solidFill>
                  <a:srgbClr val="663300"/>
                </a:solidFill>
              </a:rPr>
              <a:t>117</a:t>
            </a:r>
            <a:r>
              <a:rPr lang="ru-RU" sz="2000" dirty="0">
                <a:solidFill>
                  <a:srgbClr val="663300"/>
                </a:solidFill>
              </a:rPr>
              <a:t> 921 юридических лиц и индивидуальных </a:t>
            </a:r>
            <a:r>
              <a:rPr lang="ru-RU" sz="2000" dirty="0" smtClean="0">
                <a:solidFill>
                  <a:srgbClr val="663300"/>
                </a:solidFill>
              </a:rPr>
              <a:t>предпринимателей </a:t>
            </a:r>
          </a:p>
          <a:p>
            <a:r>
              <a:rPr lang="ru-RU" sz="2000" dirty="0" smtClean="0">
                <a:solidFill>
                  <a:srgbClr val="663300"/>
                </a:solidFill>
              </a:rPr>
              <a:t> </a:t>
            </a:r>
          </a:p>
          <a:p>
            <a:endParaRPr lang="ru-RU" sz="2000" dirty="0" smtClean="0">
              <a:solidFill>
                <a:srgbClr val="663300"/>
              </a:solidFill>
            </a:endParaRPr>
          </a:p>
          <a:p>
            <a:r>
              <a:rPr lang="ru-RU" sz="2000" dirty="0">
                <a:solidFill>
                  <a:srgbClr val="663300"/>
                </a:solidFill>
              </a:rPr>
              <a:t> </a:t>
            </a:r>
            <a:r>
              <a:rPr lang="ru-RU" sz="2000" dirty="0" smtClean="0">
                <a:solidFill>
                  <a:srgbClr val="663300"/>
                </a:solidFill>
              </a:rPr>
              <a:t>   Из </a:t>
            </a:r>
            <a:r>
              <a:rPr lang="ru-RU" sz="2000" dirty="0">
                <a:solidFill>
                  <a:srgbClr val="663300"/>
                </a:solidFill>
              </a:rPr>
              <a:t>них членов, зарегистрированных в регионе, отличном от места регистрации СРО </a:t>
            </a:r>
            <a:endParaRPr lang="ru-RU" sz="2000" dirty="0" smtClean="0">
              <a:solidFill>
                <a:srgbClr val="663300"/>
              </a:solidFill>
            </a:endParaRPr>
          </a:p>
          <a:p>
            <a:pPr marL="342900" indent="-342900">
              <a:buFontTx/>
              <a:buChar char="-"/>
            </a:pPr>
            <a:r>
              <a:rPr lang="ru-RU" sz="2000" dirty="0" smtClean="0">
                <a:solidFill>
                  <a:srgbClr val="663300"/>
                </a:solidFill>
              </a:rPr>
              <a:t>59 </a:t>
            </a:r>
            <a:r>
              <a:rPr lang="ru-RU" sz="2000" dirty="0">
                <a:solidFill>
                  <a:srgbClr val="663300"/>
                </a:solidFill>
              </a:rPr>
              <a:t>592  юридических лиц и индивидуальных </a:t>
            </a:r>
            <a:r>
              <a:rPr lang="ru-RU" sz="2000" dirty="0" smtClean="0">
                <a:solidFill>
                  <a:srgbClr val="663300"/>
                </a:solidFill>
              </a:rPr>
              <a:t>предпринимателей</a:t>
            </a:r>
            <a:endParaRPr lang="ru-RU" sz="2000" dirty="0">
              <a:solidFill>
                <a:srgbClr val="6633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1" y="115502"/>
            <a:ext cx="6328824" cy="4591252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288758" y="4793381"/>
            <a:ext cx="10692280" cy="1877053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panose="05040102010807070707" pitchFamily="18" charset="2"/>
              <a:buNone/>
            </a:pPr>
            <a:r>
              <a:rPr lang="ru-RU" sz="1700" dirty="0" smtClean="0"/>
              <a:t>    В период с 04.07.2016 по 08.12.2016 по данным единого реестра членов СРО </a:t>
            </a:r>
            <a:r>
              <a:rPr lang="ru-RU" sz="1700" b="1" dirty="0" smtClean="0"/>
              <a:t>осуществили переход</a:t>
            </a:r>
            <a:r>
              <a:rPr lang="ru-RU" sz="1700" dirty="0" smtClean="0"/>
              <a:t> в СРО по месту своей регистрации </a:t>
            </a:r>
            <a:r>
              <a:rPr lang="ru-RU" sz="1700" b="1" dirty="0" smtClean="0"/>
              <a:t>2 204</a:t>
            </a:r>
            <a:r>
              <a:rPr lang="ru-RU" sz="1700" dirty="0" smtClean="0"/>
              <a:t> юридических лица и индивидуальных предпринимателя.</a:t>
            </a:r>
          </a:p>
          <a:p>
            <a:pPr marL="0" indent="0" algn="just">
              <a:buFont typeface="Wingdings 3" panose="05040102010807070707" pitchFamily="18" charset="2"/>
              <a:buNone/>
            </a:pPr>
            <a:r>
              <a:rPr lang="ru-RU" sz="1700" dirty="0" smtClean="0"/>
              <a:t>   За указанный период </a:t>
            </a:r>
            <a:r>
              <a:rPr lang="ru-RU" sz="1700" b="1" dirty="0" smtClean="0"/>
              <a:t>приняты в члены</a:t>
            </a:r>
            <a:r>
              <a:rPr lang="ru-RU" sz="1700" dirty="0" smtClean="0"/>
              <a:t> СРО </a:t>
            </a:r>
            <a:r>
              <a:rPr lang="ru-RU" sz="1700" b="1" dirty="0" smtClean="0"/>
              <a:t>14 925</a:t>
            </a:r>
            <a:r>
              <a:rPr lang="ru-RU" sz="1700" dirty="0" smtClean="0"/>
              <a:t> юридических лиц и индивидуальных предпринимателей, </a:t>
            </a:r>
            <a:r>
              <a:rPr lang="ru-RU" sz="1700" b="1" dirty="0" smtClean="0"/>
              <a:t>исключены из членов</a:t>
            </a:r>
            <a:r>
              <a:rPr lang="ru-RU" sz="1700" dirty="0" smtClean="0"/>
              <a:t> СРО </a:t>
            </a:r>
            <a:r>
              <a:rPr lang="ru-RU" sz="1700" b="1" dirty="0" smtClean="0"/>
              <a:t>21 375</a:t>
            </a:r>
            <a:r>
              <a:rPr lang="ru-RU" sz="1700" dirty="0" smtClean="0"/>
              <a:t> юридических лиц и индивидуальных предпринимателей.</a:t>
            </a:r>
            <a:endParaRPr lang="ru-RU" sz="1700" dirty="0"/>
          </a:p>
        </p:txBody>
      </p:sp>
    </p:spTree>
    <p:extLst>
      <p:ext uri="{BB962C8B-B14F-4D97-AF65-F5344CB8AC3E}">
        <p14:creationId xmlns="" xmlns:p14="http://schemas.microsoft.com/office/powerpoint/2010/main" val="346212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597480" y="100948"/>
            <a:ext cx="9617418" cy="89916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b="1" dirty="0" smtClean="0">
                <a:solidFill>
                  <a:srgbClr val="663300"/>
                </a:solidFill>
              </a:rPr>
              <a:t>НОСТРОЙ рекомендовал при Переходе </a:t>
            </a:r>
            <a:r>
              <a:rPr lang="ru-RU" altLang="ru-RU" b="1" dirty="0">
                <a:solidFill>
                  <a:srgbClr val="663300"/>
                </a:solidFill>
              </a:rPr>
              <a:t>в региональную СРО</a:t>
            </a:r>
            <a:r>
              <a:rPr lang="ru-RU" altLang="ru-RU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9939" name="Объект 9"/>
          <p:cNvSpPr>
            <a:spLocks noGrp="1"/>
          </p:cNvSpPr>
          <p:nvPr>
            <p:ph idx="1"/>
          </p:nvPr>
        </p:nvSpPr>
        <p:spPr>
          <a:xfrm>
            <a:off x="627156" y="1066800"/>
            <a:ext cx="11381964" cy="5579899"/>
          </a:xfrm>
        </p:spPr>
        <p:txBody>
          <a:bodyPr>
            <a:noAutofit/>
          </a:bodyPr>
          <a:lstStyle/>
          <a:p>
            <a:pPr algn="just">
              <a:spcBef>
                <a:spcPts val="1800"/>
              </a:spcBef>
              <a:buNone/>
            </a:pPr>
            <a:r>
              <a:rPr lang="ru-RU" altLang="ru-RU" dirty="0" smtClean="0">
                <a:solidFill>
                  <a:srgbClr val="663300"/>
                </a:solidFill>
              </a:rPr>
              <a:t>Подготовить комплект документов для вступления - в «новую» СРО</a:t>
            </a:r>
          </a:p>
          <a:p>
            <a:pPr algn="just">
              <a:spcBef>
                <a:spcPts val="1800"/>
              </a:spcBef>
              <a:buNone/>
            </a:pPr>
            <a:r>
              <a:rPr lang="ru-RU" altLang="ru-RU" dirty="0" smtClean="0">
                <a:solidFill>
                  <a:srgbClr val="663300"/>
                </a:solidFill>
              </a:rPr>
              <a:t>Подать документы в «новую» СРО, с учетом указанной в уведомлении даты выхода </a:t>
            </a:r>
            <a:r>
              <a:rPr lang="en-US" altLang="ru-RU" dirty="0" smtClean="0">
                <a:solidFill>
                  <a:srgbClr val="663300"/>
                </a:solidFill>
              </a:rPr>
              <a:t/>
            </a:r>
            <a:br>
              <a:rPr lang="en-US" altLang="ru-RU" dirty="0" smtClean="0">
                <a:solidFill>
                  <a:srgbClr val="663300"/>
                </a:solidFill>
              </a:rPr>
            </a:br>
            <a:r>
              <a:rPr lang="ru-RU" altLang="ru-RU" dirty="0" smtClean="0">
                <a:solidFill>
                  <a:srgbClr val="663300"/>
                </a:solidFill>
              </a:rPr>
              <a:t>из «прежней» СРО</a:t>
            </a:r>
          </a:p>
          <a:p>
            <a:pPr algn="just">
              <a:spcBef>
                <a:spcPts val="1800"/>
              </a:spcBef>
              <a:buNone/>
            </a:pPr>
            <a:r>
              <a:rPr lang="ru-RU" altLang="ru-RU" dirty="0" smtClean="0">
                <a:solidFill>
                  <a:srgbClr val="663300"/>
                </a:solidFill>
              </a:rPr>
              <a:t>Определить уровни  </a:t>
            </a:r>
            <a:r>
              <a:rPr lang="ru-RU" altLang="ru-RU" dirty="0">
                <a:solidFill>
                  <a:srgbClr val="663300"/>
                </a:solidFill>
              </a:rPr>
              <a:t>ответственности по договорам строительного подряда </a:t>
            </a:r>
            <a:r>
              <a:rPr lang="ru-RU" altLang="ru-RU" dirty="0" smtClean="0">
                <a:solidFill>
                  <a:srgbClr val="663300"/>
                </a:solidFill>
              </a:rPr>
              <a:t>(</a:t>
            </a:r>
            <a:r>
              <a:rPr lang="ru-RU" altLang="ru-RU" dirty="0">
                <a:solidFill>
                  <a:srgbClr val="663300"/>
                </a:solidFill>
              </a:rPr>
              <a:t>ст. 55</a:t>
            </a:r>
            <a:r>
              <a:rPr lang="ru-RU" altLang="ru-RU" baseline="30000" dirty="0">
                <a:solidFill>
                  <a:srgbClr val="663300"/>
                </a:solidFill>
              </a:rPr>
              <a:t>16</a:t>
            </a:r>
            <a:r>
              <a:rPr lang="ru-RU" altLang="ru-RU" dirty="0">
                <a:solidFill>
                  <a:srgbClr val="663300"/>
                </a:solidFill>
              </a:rPr>
              <a:t> </a:t>
            </a:r>
            <a:r>
              <a:rPr lang="ru-RU" altLang="ru-RU" dirty="0" err="1">
                <a:solidFill>
                  <a:srgbClr val="663300"/>
                </a:solidFill>
              </a:rPr>
              <a:t>ГрК</a:t>
            </a:r>
            <a:r>
              <a:rPr lang="ru-RU" altLang="ru-RU" dirty="0">
                <a:solidFill>
                  <a:srgbClr val="663300"/>
                </a:solidFill>
              </a:rPr>
              <a:t> </a:t>
            </a:r>
            <a:r>
              <a:rPr lang="ru-RU" altLang="ru-RU" dirty="0" smtClean="0">
                <a:solidFill>
                  <a:srgbClr val="663300"/>
                </a:solidFill>
              </a:rPr>
              <a:t>РФ - определить размер взноса (взносов) </a:t>
            </a:r>
            <a:r>
              <a:rPr lang="ru-RU" altLang="ru-RU" dirty="0">
                <a:solidFill>
                  <a:srgbClr val="663300"/>
                </a:solidFill>
              </a:rPr>
              <a:t>в </a:t>
            </a:r>
            <a:r>
              <a:rPr lang="ru-RU" altLang="ru-RU" dirty="0" smtClean="0">
                <a:solidFill>
                  <a:srgbClr val="663300"/>
                </a:solidFill>
              </a:rPr>
              <a:t>компенсационный фонд (фонды)</a:t>
            </a:r>
          </a:p>
          <a:p>
            <a:pPr algn="just">
              <a:spcBef>
                <a:spcPts val="1800"/>
              </a:spcBef>
              <a:buNone/>
            </a:pPr>
            <a:r>
              <a:rPr lang="ru-RU" altLang="ru-RU" dirty="0" smtClean="0">
                <a:solidFill>
                  <a:srgbClr val="663300"/>
                </a:solidFill>
              </a:rPr>
              <a:t>Направить в «прежнюю» СРО копию решения о приеме в «новую» СРО и требование (заявление) о переводе средств КФ</a:t>
            </a:r>
          </a:p>
          <a:p>
            <a:pPr algn="just">
              <a:spcBef>
                <a:spcPts val="1800"/>
              </a:spcBef>
              <a:buNone/>
            </a:pPr>
            <a:r>
              <a:rPr lang="ru-RU" altLang="ru-RU" dirty="0" smtClean="0">
                <a:solidFill>
                  <a:srgbClr val="663300"/>
                </a:solidFill>
              </a:rPr>
              <a:t>Оплатить вступительный взнос в «новую» СРО, если такой взнос установлен</a:t>
            </a:r>
            <a:endParaRPr lang="ru-RU" altLang="ru-RU" dirty="0">
              <a:solidFill>
                <a:srgbClr val="663300"/>
              </a:solidFill>
            </a:endParaRPr>
          </a:p>
          <a:p>
            <a:pPr algn="just">
              <a:spcBef>
                <a:spcPts val="1800"/>
              </a:spcBef>
              <a:buNone/>
            </a:pPr>
            <a:r>
              <a:rPr lang="ru-RU" altLang="ru-RU" dirty="0" smtClean="0">
                <a:solidFill>
                  <a:srgbClr val="663300"/>
                </a:solidFill>
              </a:rPr>
              <a:t>Убедиться в переводе средств </a:t>
            </a:r>
            <a:r>
              <a:rPr lang="ru-RU" altLang="ru-RU" dirty="0">
                <a:solidFill>
                  <a:srgbClr val="663300"/>
                </a:solidFill>
              </a:rPr>
              <a:t>КФ от «прежней» </a:t>
            </a:r>
            <a:r>
              <a:rPr lang="ru-RU" altLang="ru-RU" dirty="0" smtClean="0">
                <a:solidFill>
                  <a:srgbClr val="663300"/>
                </a:solidFill>
              </a:rPr>
              <a:t>СРО в «новую» СРО, в полном </a:t>
            </a:r>
            <a:r>
              <a:rPr lang="en-US" altLang="ru-RU" dirty="0" smtClean="0">
                <a:solidFill>
                  <a:srgbClr val="663300"/>
                </a:solidFill>
              </a:rPr>
              <a:t/>
            </a:r>
            <a:br>
              <a:rPr lang="en-US" altLang="ru-RU" dirty="0" smtClean="0">
                <a:solidFill>
                  <a:srgbClr val="663300"/>
                </a:solidFill>
              </a:rPr>
            </a:br>
            <a:r>
              <a:rPr lang="ru-RU" altLang="ru-RU" dirty="0" smtClean="0">
                <a:solidFill>
                  <a:srgbClr val="663300"/>
                </a:solidFill>
              </a:rPr>
              <a:t>объеме ранее уплаченных средств КФ, в течение 7 рабочих дней</a:t>
            </a:r>
            <a:r>
              <a:rPr lang="ru-RU" altLang="ru-RU" sz="2400" dirty="0" smtClean="0">
                <a:solidFill>
                  <a:schemeClr val="tx1"/>
                </a:solidFill>
              </a:rPr>
              <a:t>*</a:t>
            </a:r>
            <a:endParaRPr lang="ru-RU" altLang="ru-RU" sz="2400" dirty="0">
              <a:solidFill>
                <a:schemeClr val="tx1"/>
              </a:solidFill>
            </a:endParaRPr>
          </a:p>
          <a:p>
            <a:pPr algn="just">
              <a:spcBef>
                <a:spcPts val="1800"/>
              </a:spcBef>
              <a:buNone/>
            </a:pPr>
            <a:r>
              <a:rPr lang="ru-RU" altLang="ru-RU" dirty="0" smtClean="0">
                <a:solidFill>
                  <a:srgbClr val="663300"/>
                </a:solidFill>
              </a:rPr>
              <a:t>    Самостоятельно внести средства </a:t>
            </a:r>
            <a:r>
              <a:rPr lang="ru-RU" altLang="ru-RU" dirty="0">
                <a:solidFill>
                  <a:srgbClr val="663300"/>
                </a:solidFill>
              </a:rPr>
              <a:t>в </a:t>
            </a:r>
            <a:r>
              <a:rPr lang="ru-RU" altLang="ru-RU" dirty="0" smtClean="0">
                <a:solidFill>
                  <a:srgbClr val="663300"/>
                </a:solidFill>
              </a:rPr>
              <a:t>компенсационный фонд (фонды) </a:t>
            </a:r>
            <a:br>
              <a:rPr lang="ru-RU" altLang="ru-RU" dirty="0" smtClean="0">
                <a:solidFill>
                  <a:srgbClr val="663300"/>
                </a:solidFill>
              </a:rPr>
            </a:br>
            <a:r>
              <a:rPr lang="ru-RU" altLang="ru-RU" dirty="0" smtClean="0">
                <a:solidFill>
                  <a:srgbClr val="663300"/>
                </a:solidFill>
              </a:rPr>
              <a:t>«</a:t>
            </a:r>
            <a:r>
              <a:rPr lang="ru-RU" altLang="ru-RU" dirty="0">
                <a:solidFill>
                  <a:srgbClr val="663300"/>
                </a:solidFill>
              </a:rPr>
              <a:t>новой» </a:t>
            </a:r>
            <a:r>
              <a:rPr lang="ru-RU" altLang="ru-RU" dirty="0" smtClean="0">
                <a:solidFill>
                  <a:srgbClr val="663300"/>
                </a:solidFill>
              </a:rPr>
              <a:t>СРО, при необходимости</a:t>
            </a:r>
            <a:endParaRPr lang="ru-RU" altLang="ru-RU" u="sng" dirty="0" smtClean="0">
              <a:solidFill>
                <a:srgbClr val="663300"/>
              </a:solidFill>
            </a:endParaRPr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49755" y="6188075"/>
            <a:ext cx="1142245" cy="6699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fld id="{2168360C-8D8E-4677-BF90-FD5F168BA098}" type="slidenum">
              <a:rPr lang="ru-RU" altLang="ru-RU">
                <a:solidFill>
                  <a:schemeClr val="bg1"/>
                </a:solidFill>
              </a:rPr>
              <a:pPr/>
              <a:t>5</a:t>
            </a:fld>
            <a:endParaRPr lang="ru-RU" altLang="ru-RU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3840" y="0"/>
            <a:ext cx="9144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95208" y="1000108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95208" y="164305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5208" y="2571744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95208" y="3500438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95208" y="4429132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95208" y="5072074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523836" y="6000768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*</a:t>
            </a:r>
            <a:endParaRPr lang="ru-RU" sz="3200" dirty="0"/>
          </a:p>
        </p:txBody>
      </p:sp>
      <p:pic>
        <p:nvPicPr>
          <p:cNvPr id="2050" name="Picture 2" descr="C:\Users\Коля\Pictures\user-with-suit-tie-and-check-mark_icon-icons.com_682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79950" y="253031"/>
            <a:ext cx="1112837" cy="11128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8215626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0" y="230659"/>
            <a:ext cx="12084908" cy="683741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2600" b="1" dirty="0" smtClean="0">
                <a:solidFill>
                  <a:srgbClr val="663300"/>
                </a:solidFill>
              </a:rPr>
              <a:t>ФАКТЫ необоснованных действий и бездействие СРО </a:t>
            </a:r>
            <a:br>
              <a:rPr lang="ru-RU" altLang="ru-RU" sz="2600" b="1" dirty="0" smtClean="0">
                <a:solidFill>
                  <a:srgbClr val="663300"/>
                </a:solidFill>
              </a:rPr>
            </a:br>
            <a:r>
              <a:rPr lang="ru-RU" altLang="ru-RU" sz="2600" b="1" dirty="0" smtClean="0">
                <a:solidFill>
                  <a:srgbClr val="663300"/>
                </a:solidFill>
              </a:rPr>
              <a:t>при переходе членов по региональному принципу</a:t>
            </a:r>
            <a:endParaRPr lang="ru-RU" altLang="ru-RU" sz="2600" b="1" dirty="0">
              <a:solidFill>
                <a:srgbClr val="663300"/>
              </a:solidFill>
            </a:endParaRPr>
          </a:p>
        </p:txBody>
      </p:sp>
      <p:sp>
        <p:nvSpPr>
          <p:cNvPr id="29699" name="Объект 5"/>
          <p:cNvSpPr>
            <a:spLocks noGrp="1"/>
          </p:cNvSpPr>
          <p:nvPr>
            <p:ph idx="1"/>
          </p:nvPr>
        </p:nvSpPr>
        <p:spPr>
          <a:xfrm>
            <a:off x="685800" y="1127761"/>
            <a:ext cx="11277600" cy="5730240"/>
          </a:xfrm>
        </p:spPr>
        <p:txBody>
          <a:bodyPr>
            <a:normAutofit/>
          </a:bodyPr>
          <a:lstStyle/>
          <a:p>
            <a:pPr marL="12700" indent="344488" algn="just" eaLnBrk="1" hangingPunct="1">
              <a:buNone/>
            </a:pPr>
            <a:r>
              <a:rPr lang="ru-RU" altLang="ru-RU" sz="26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необоснованно назначают проведение внеплановых проверок</a:t>
            </a:r>
            <a:endParaRPr lang="ru-RU" altLang="ru-RU" sz="26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12700" indent="344488" algn="just" eaLnBrk="1" hangingPunct="1">
              <a:buNone/>
            </a:pPr>
            <a:r>
              <a:rPr lang="ru-RU" altLang="ru-RU" sz="26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в нарушение процедур установленных внутренними документами исключают из членов</a:t>
            </a:r>
            <a:endParaRPr lang="ru-RU" altLang="ru-RU" sz="26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12700" indent="344488" algn="just" eaLnBrk="1" hangingPunct="1">
              <a:buNone/>
            </a:pPr>
            <a:r>
              <a:rPr lang="ru-RU" altLang="ru-RU" sz="2600" dirty="0" smtClean="0">
                <a:solidFill>
                  <a:schemeClr val="bg1"/>
                </a:solidFill>
              </a:rPr>
              <a:t>не исполняют надлежаще оформленное волеизъявление члена (не исключают, не переводят средства КФ и иное)</a:t>
            </a:r>
          </a:p>
          <a:p>
            <a:pPr marL="12700" indent="344488" algn="just" eaLnBrk="1" hangingPunct="1">
              <a:buNone/>
            </a:pPr>
            <a:r>
              <a:rPr lang="ru-RU" altLang="ru-RU" sz="2600" dirty="0" smtClean="0">
                <a:solidFill>
                  <a:schemeClr val="bg1"/>
                </a:solidFill>
              </a:rPr>
              <a:t>запрашивают сведения и документы не предусмотренные действующим законодательством</a:t>
            </a:r>
            <a:endParaRPr lang="ru-RU" altLang="ru-RU" sz="2600" dirty="0">
              <a:solidFill>
                <a:schemeClr val="bg1"/>
              </a:solidFill>
            </a:endParaRPr>
          </a:p>
          <a:p>
            <a:pPr marL="12700" indent="344488" algn="just">
              <a:buNone/>
            </a:pPr>
            <a:r>
              <a:rPr lang="ru-RU" altLang="ru-RU" sz="2600" dirty="0" smtClean="0">
                <a:solidFill>
                  <a:schemeClr val="bg1"/>
                </a:solidFill>
              </a:rPr>
              <a:t>не переводят средства компенсационного фонда в установленный законом срок, </a:t>
            </a:r>
            <a:r>
              <a:rPr lang="ru-RU" altLang="ru-RU" sz="2600" dirty="0">
                <a:solidFill>
                  <a:schemeClr val="bg1"/>
                </a:solidFill>
              </a:rPr>
              <a:t>при переходе «</a:t>
            </a:r>
            <a:r>
              <a:rPr lang="ru-RU" altLang="ru-RU" sz="2600" dirty="0" smtClean="0">
                <a:solidFill>
                  <a:schemeClr val="bg1"/>
                </a:solidFill>
              </a:rPr>
              <a:t>бывшего» члена по региональному принципу</a:t>
            </a:r>
            <a:endParaRPr lang="ru-RU" altLang="ru-RU" sz="2600" dirty="0">
              <a:solidFill>
                <a:schemeClr val="bg1"/>
              </a:solidFill>
            </a:endParaRPr>
          </a:p>
          <a:p>
            <a:pPr marL="12700" indent="344488" algn="just" eaLnBrk="1" hangingPunct="1">
              <a:buNone/>
            </a:pPr>
            <a:r>
              <a:rPr lang="ru-RU" altLang="ru-RU" sz="2600" dirty="0" smtClean="0">
                <a:solidFill>
                  <a:schemeClr val="bg1"/>
                </a:solidFill>
              </a:rPr>
              <a:t>переводят средства компенсационного фонда в меньшем размере, чем они были ранее уплачены «бывшим» членом</a:t>
            </a:r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49755" y="6188075"/>
            <a:ext cx="1142245" cy="6699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fld id="{8AD9412F-77E5-4AA6-A16A-6E6ADDF6C3F9}" type="slidenum">
              <a:rPr lang="ru-RU" altLang="ru-RU">
                <a:solidFill>
                  <a:schemeClr val="bg1"/>
                </a:solidFill>
              </a:rPr>
              <a:pPr/>
              <a:t>6</a:t>
            </a:fld>
            <a:endParaRPr lang="ru-RU" altLang="ru-RU" dirty="0">
              <a:solidFill>
                <a:schemeClr val="bg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01888" y="6005195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!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86648" y="467771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!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86648" y="374807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!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201888" y="278795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!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186648" y="179832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!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201888" y="1263950"/>
            <a:ext cx="365760" cy="3657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!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29808961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839229" y="140043"/>
            <a:ext cx="10515325" cy="826909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3200" b="1" dirty="0" smtClean="0">
                <a:solidFill>
                  <a:srgbClr val="663300"/>
                </a:solidFill>
              </a:rPr>
              <a:t>Ассоциацией были даны РЕКОМЕНДАЦИИ СРО и строительным организациям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 </a:t>
            </a:r>
            <a:endParaRPr lang="ru-RU" altLang="ru-RU" sz="3200" dirty="0">
              <a:solidFill>
                <a:schemeClr val="bg1"/>
              </a:solidFill>
            </a:endParaRPr>
          </a:p>
        </p:txBody>
      </p:sp>
      <p:sp>
        <p:nvSpPr>
          <p:cNvPr id="39939" name="Объект 9"/>
          <p:cNvSpPr>
            <a:spLocks noGrp="1"/>
          </p:cNvSpPr>
          <p:nvPr>
            <p:ph idx="1"/>
          </p:nvPr>
        </p:nvSpPr>
        <p:spPr>
          <a:xfrm>
            <a:off x="534430" y="966952"/>
            <a:ext cx="11361008" cy="5759244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buClr>
                <a:srgbClr val="C00000"/>
              </a:buClr>
            </a:pPr>
            <a:r>
              <a:rPr lang="ru-RU" altLang="ru-RU" dirty="0" smtClean="0">
                <a:solidFill>
                  <a:schemeClr val="accent2">
                    <a:lumMod val="50000"/>
                  </a:schemeClr>
                </a:solidFill>
              </a:rPr>
              <a:t>Документы необходимо направлять на юридический адрес СРО посредством Почты России или курьерских служб с описью, уведомлением о вручении и проверкой полномочий на получение корреспонденции</a:t>
            </a:r>
          </a:p>
          <a:p>
            <a:pPr algn="just">
              <a:spcBef>
                <a:spcPts val="600"/>
              </a:spcBef>
              <a:buClr>
                <a:srgbClr val="C00000"/>
              </a:buClr>
            </a:pPr>
            <a:r>
              <a:rPr lang="ru-RU" altLang="ru-RU" dirty="0" smtClean="0">
                <a:solidFill>
                  <a:schemeClr val="accent2">
                    <a:lumMod val="50000"/>
                  </a:schemeClr>
                </a:solidFill>
              </a:rPr>
              <a:t>Наличие подтверждения о получении СРО документов, является подтверждением исполнения юридическим лицом или индивидуальным предпринимателем своих обязанностей, предусмотренных Федеральным законом № 191- ФЗ </a:t>
            </a:r>
            <a:endParaRPr lang="ru-RU" altLang="ru-RU" dirty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spcBef>
                <a:spcPts val="600"/>
              </a:spcBef>
              <a:buClr>
                <a:srgbClr val="C00000"/>
              </a:buClr>
            </a:pPr>
            <a:r>
              <a:rPr lang="ru-RU" altLang="ru-RU" dirty="0">
                <a:solidFill>
                  <a:schemeClr val="accent2">
                    <a:lumMod val="50000"/>
                  </a:schemeClr>
                </a:solidFill>
              </a:rPr>
              <a:t>В случае неисполнения </a:t>
            </a:r>
            <a:r>
              <a:rPr lang="ru-RU" altLang="ru-RU" dirty="0" smtClean="0">
                <a:solidFill>
                  <a:schemeClr val="accent2">
                    <a:lumMod val="50000"/>
                  </a:schemeClr>
                </a:solidFill>
              </a:rPr>
              <a:t>СРО волеизъявления члена СРО, необоснованных действий, бездействия, а также иных нарушений - необходимо </a:t>
            </a:r>
            <a:r>
              <a:rPr lang="ru-RU" altLang="ru-RU" b="1" dirty="0" smtClean="0">
                <a:solidFill>
                  <a:schemeClr val="accent2">
                    <a:lumMod val="50000"/>
                  </a:schemeClr>
                </a:solidFill>
              </a:rPr>
              <a:t>незамедлительно</a:t>
            </a:r>
            <a:r>
              <a:rPr lang="ru-RU" altLang="ru-RU" dirty="0" smtClean="0">
                <a:solidFill>
                  <a:schemeClr val="accent2">
                    <a:lumMod val="50000"/>
                  </a:schemeClr>
                </a:solidFill>
              </a:rPr>
              <a:t> направить надлежаще оформленную на бланке организации </a:t>
            </a:r>
            <a:r>
              <a:rPr lang="ru-RU" altLang="ru-RU" b="1" dirty="0" smtClean="0">
                <a:solidFill>
                  <a:schemeClr val="accent2">
                    <a:lumMod val="50000"/>
                  </a:schemeClr>
                </a:solidFill>
              </a:rPr>
              <a:t>жалобу</a:t>
            </a:r>
            <a:r>
              <a:rPr lang="ru-RU" altLang="ru-RU" dirty="0" smtClean="0">
                <a:solidFill>
                  <a:schemeClr val="accent2">
                    <a:lumMod val="50000"/>
                  </a:schemeClr>
                </a:solidFill>
              </a:rPr>
              <a:t> в Ассоциацию «Национальное объединение строителей», с приложением копий документов характеризующих нарушение, следующими способами: </a:t>
            </a:r>
          </a:p>
          <a:p>
            <a:pPr marL="536575" indent="-263525" algn="just">
              <a:spcBef>
                <a:spcPts val="600"/>
              </a:spcBef>
              <a:buClr>
                <a:srgbClr val="C00000"/>
              </a:buClr>
              <a:buAutoNum type="arabicPeriod"/>
            </a:pPr>
            <a:r>
              <a:rPr lang="ru-RU" altLang="ru-RU" dirty="0" smtClean="0">
                <a:solidFill>
                  <a:schemeClr val="accent2">
                    <a:lumMod val="50000"/>
                  </a:schemeClr>
                </a:solidFill>
              </a:rPr>
              <a:t>Письмом по адресу: Малая Грузинская улица, дом 3, Москва, 123242</a:t>
            </a:r>
          </a:p>
          <a:p>
            <a:pPr marL="536575" indent="-263525" algn="just">
              <a:spcBef>
                <a:spcPts val="600"/>
              </a:spcBef>
              <a:buClr>
                <a:srgbClr val="C00000"/>
              </a:buClr>
              <a:buFont typeface="Wingdings 3" panose="05040102010807070707" pitchFamily="18" charset="2"/>
              <a:buAutoNum type="arabicPeriod"/>
            </a:pPr>
            <a:r>
              <a:rPr lang="ru-RU" altLang="ru-RU" dirty="0" smtClean="0">
                <a:solidFill>
                  <a:schemeClr val="accent2">
                    <a:lumMod val="50000"/>
                  </a:schemeClr>
                </a:solidFill>
              </a:rPr>
              <a:t>Электронным письмом на адрес электронной почты:           </a:t>
            </a:r>
            <a:r>
              <a:rPr lang="en-US" altLang="ru-RU" dirty="0" smtClean="0">
                <a:solidFill>
                  <a:schemeClr val="accent2">
                    <a:lumMod val="50000"/>
                  </a:schemeClr>
                </a:solidFill>
                <a:hlinkClick r:id="rId2"/>
              </a:rPr>
              <a:t>info@nostroy.ru</a:t>
            </a:r>
            <a:r>
              <a:rPr lang="ru-RU" alt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marL="536575" indent="-263525" algn="just">
              <a:spcBef>
                <a:spcPts val="600"/>
              </a:spcBef>
              <a:buClr>
                <a:srgbClr val="C00000"/>
              </a:buClr>
              <a:buAutoNum type="arabicPeriod"/>
            </a:pPr>
            <a:r>
              <a:rPr lang="ru-RU" altLang="ru-RU" dirty="0" smtClean="0">
                <a:solidFill>
                  <a:schemeClr val="accent2">
                    <a:lumMod val="50000"/>
                  </a:schemeClr>
                </a:solidFill>
              </a:rPr>
              <a:t>Электронным письмом через </a:t>
            </a:r>
            <a:r>
              <a:rPr lang="ru-RU" altLang="ru-RU" dirty="0">
                <a:solidFill>
                  <a:schemeClr val="accent2">
                    <a:lumMod val="50000"/>
                  </a:schemeClr>
                </a:solidFill>
              </a:rPr>
              <a:t>форму обратной связи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онлайн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- приемной 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Президента НОСТРОЙ на сайте </a:t>
            </a:r>
            <a:r>
              <a:rPr lang="en-US" altLang="ru-RU" dirty="0">
                <a:solidFill>
                  <a:schemeClr val="accent2">
                    <a:lumMod val="50000"/>
                  </a:schemeClr>
                </a:solidFill>
                <a:hlinkClick r:id="rId2"/>
              </a:rPr>
              <a:t>www.nostroy.ru </a:t>
            </a:r>
            <a:endParaRPr lang="ru-RU" altLang="ru-RU" dirty="0">
              <a:solidFill>
                <a:schemeClr val="accent2">
                  <a:lumMod val="50000"/>
                </a:schemeClr>
              </a:solidFill>
              <a:hlinkClick r:id="rId2"/>
            </a:endParaRPr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49755" y="6188075"/>
            <a:ext cx="1142245" cy="6699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fld id="{2168360C-8D8E-4677-BF90-FD5F168BA098}" type="slidenum">
              <a:rPr lang="ru-RU" altLang="ru-RU">
                <a:solidFill>
                  <a:schemeClr val="bg1"/>
                </a:solidFill>
              </a:rPr>
              <a:pPr/>
              <a:t>7</a:t>
            </a:fld>
            <a:endParaRPr lang="ru-RU" altLang="ru-RU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Коля\Pictures\opened-email-envelope_icon-icons.com_7065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1697" y="5398666"/>
            <a:ext cx="416612" cy="406790"/>
          </a:xfrm>
          <a:prstGeom prst="rect">
            <a:avLst/>
          </a:prstGeom>
          <a:noFill/>
        </p:spPr>
      </p:pic>
      <p:pic>
        <p:nvPicPr>
          <p:cNvPr id="1028" name="Picture 4" descr="C:\Users\Коля\Pictures\email-closed-outlined-back-envelope-interface-symbol_icon-icons.com_7326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42057" y="4871758"/>
            <a:ext cx="411480" cy="411480"/>
          </a:xfrm>
          <a:prstGeom prst="rect">
            <a:avLst/>
          </a:prstGeom>
          <a:noFill/>
        </p:spPr>
      </p:pic>
      <p:pic>
        <p:nvPicPr>
          <p:cNvPr id="1029" name="Picture 5" descr="C:\Users\Коля\Pictures\checkmark-verify-interface-symbol-button_icon-icons.com_73298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078" y="6055960"/>
            <a:ext cx="264229" cy="264229"/>
          </a:xfrm>
          <a:prstGeom prst="rect">
            <a:avLst/>
          </a:prstGeom>
          <a:noFill/>
        </p:spPr>
      </p:pic>
      <p:pic>
        <p:nvPicPr>
          <p:cNvPr id="9" name="Picture 5" descr="C:\Users\Коля\Pictures\checkmark-verify-interface-symbol-button_icon-icons.com_73298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5602061"/>
            <a:ext cx="266907" cy="2669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360057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49755" y="6188075"/>
            <a:ext cx="1142245" cy="669925"/>
          </a:xfrm>
        </p:spPr>
        <p:txBody>
          <a:bodyPr/>
          <a:lstStyle/>
          <a:p>
            <a:fld id="{7522757E-B582-4E8C-BCCC-6B46D542E78E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90055" y="0"/>
            <a:ext cx="10515325" cy="675503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 smtClean="0">
                <a:solidFill>
                  <a:srgbClr val="663300"/>
                </a:solidFill>
              </a:rPr>
              <a:t>Статистика по жалобам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 </a:t>
            </a:r>
            <a:endParaRPr lang="ru-RU" altLang="ru-RU" sz="3200" dirty="0">
              <a:solidFill>
                <a:schemeClr val="bg1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3021822448"/>
              </p:ext>
            </p:extLst>
          </p:nvPr>
        </p:nvGraphicFramePr>
        <p:xfrm>
          <a:off x="-1" y="925763"/>
          <a:ext cx="11895439" cy="5822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868709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59518" y="310421"/>
            <a:ext cx="11920151" cy="66919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b="1" dirty="0" smtClean="0">
                <a:solidFill>
                  <a:srgbClr val="663300"/>
                </a:solidFill>
              </a:rPr>
              <a:t>компенсационные фонды </a:t>
            </a:r>
            <a:r>
              <a:rPr lang="ru-RU" altLang="ru-RU" b="1" dirty="0">
                <a:solidFill>
                  <a:srgbClr val="663300"/>
                </a:solidFill>
              </a:rPr>
              <a:t>СРО</a:t>
            </a:r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49755" y="6188075"/>
            <a:ext cx="1142245" cy="6699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fld id="{8565ABDB-F3FE-4B04-A7BB-EC62BC0CEBD8}" type="slidenum">
              <a:rPr lang="ru-RU" altLang="ru-RU">
                <a:solidFill>
                  <a:schemeClr val="bg1"/>
                </a:solidFill>
              </a:rPr>
              <a:pPr/>
              <a:t>9</a:t>
            </a:fld>
            <a:endParaRPr lang="ru-RU" altLang="ru-RU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81428376"/>
              </p:ext>
            </p:extLst>
          </p:nvPr>
        </p:nvGraphicFramePr>
        <p:xfrm>
          <a:off x="472025" y="1072054"/>
          <a:ext cx="11162928" cy="55394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9578"/>
                <a:gridCol w="1469981"/>
                <a:gridCol w="2047777"/>
                <a:gridCol w="2583087"/>
                <a:gridCol w="2812505"/>
              </a:tblGrid>
              <a:tr h="440377">
                <a:tc gridSpan="5">
                  <a:txBody>
                    <a:bodyPr/>
                    <a:lstStyle/>
                    <a:p>
                      <a:pPr marL="457200" lvl="1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Градостроительный кодекс Российской Федерации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084" marR="5908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0" lvl="1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084" marR="5908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14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объем выполняемых работ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Стоимость/</a:t>
                      </a:r>
                      <a:b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совокупный</a:t>
                      </a:r>
                      <a:r>
                        <a:rPr lang="ru-RU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размер обязательств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Ранее действовавший размер взносов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(с учетом страхования)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Взнос в КФ </a:t>
                      </a:r>
                      <a:endParaRPr lang="ru-RU" sz="14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возмещения </a:t>
                      </a:r>
                      <a:r>
                        <a:rPr lang="ru-RU" sz="1400" b="1" dirty="0">
                          <a:effectLst/>
                        </a:rPr>
                        <a:t>вреда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Взнос в КФ обеспечения </a:t>
                      </a:r>
                      <a:endParaRPr lang="ru-RU" sz="14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договорных </a:t>
                      </a:r>
                      <a:r>
                        <a:rPr lang="ru-RU" sz="1400" b="1" dirty="0">
                          <a:effectLst/>
                        </a:rPr>
                        <a:t>обязательств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</a:tr>
              <a:tr h="5256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ИСКЛЮЧЕН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не превышает </a:t>
                      </a:r>
                      <a:br>
                        <a:rPr lang="ru-RU" sz="1400" dirty="0" smtClean="0">
                          <a:effectLst/>
                        </a:rPr>
                      </a:br>
                      <a:r>
                        <a:rPr lang="ru-RU" sz="1400" dirty="0" smtClean="0">
                          <a:effectLst/>
                        </a:rPr>
                        <a:t>10 </a:t>
                      </a:r>
                      <a:r>
                        <a:rPr lang="ru-RU" sz="1400" dirty="0" err="1" smtClean="0">
                          <a:effectLst/>
                        </a:rPr>
                        <a:t>млн</a:t>
                      </a:r>
                      <a:r>
                        <a:rPr lang="ru-RU" sz="1400" dirty="0" smtClean="0">
                          <a:effectLst/>
                        </a:rPr>
                        <a:t> рублей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    </a:t>
                      </a:r>
                      <a:r>
                        <a:rPr lang="ru-RU" sz="1800" b="1" dirty="0">
                          <a:effectLst/>
                        </a:rPr>
                        <a:t>300 000   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>
                    <a:solidFill>
                      <a:srgbClr val="9CA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НЕ ПРЕДУСМОТРЕН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НЕ ПРЕДУСМОТРЕН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56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altLang="ru-RU" sz="1600" dirty="0" smtClean="0">
                          <a:solidFill>
                            <a:schemeClr val="tx1"/>
                          </a:solidFill>
                        </a:rPr>
                        <a:t>1 уровень ответственности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не превышает </a:t>
                      </a:r>
                      <a:br>
                        <a:rPr lang="ru-RU" sz="1400" dirty="0" smtClean="0">
                          <a:effectLst/>
                        </a:rPr>
                      </a:br>
                      <a:r>
                        <a:rPr lang="ru-RU" sz="1400" dirty="0" smtClean="0">
                          <a:effectLst/>
                        </a:rPr>
                        <a:t>60 </a:t>
                      </a:r>
                      <a:r>
                        <a:rPr lang="ru-RU" sz="1400" dirty="0" err="1" smtClean="0">
                          <a:effectLst/>
                        </a:rPr>
                        <a:t>млн</a:t>
                      </a:r>
                      <a:r>
                        <a:rPr lang="ru-RU" sz="1400" dirty="0" smtClean="0">
                          <a:effectLst/>
                        </a:rPr>
                        <a:t> рублей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    500 000  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100 000</a:t>
                      </a:r>
                    </a:p>
                  </a:txBody>
                  <a:tcPr marL="59084" marR="59084" marT="0" marB="0" anchor="ctr">
                    <a:solidFill>
                      <a:srgbClr val="9CAC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 </a:t>
                      </a: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</a:t>
                      </a:r>
                    </a:p>
                  </a:txBody>
                  <a:tcPr marL="59084" marR="59084" marT="0" marB="0" anchor="ctr">
                    <a:solidFill>
                      <a:srgbClr val="9CAC00"/>
                    </a:solidFill>
                  </a:tcPr>
                </a:tc>
              </a:tr>
              <a:tr h="788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altLang="ru-RU" sz="1600" dirty="0" smtClean="0">
                          <a:solidFill>
                            <a:schemeClr val="tx1"/>
                          </a:solidFill>
                        </a:rPr>
                        <a:t>2 уровень ответственности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не превышает </a:t>
                      </a:r>
                      <a:br>
                        <a:rPr lang="ru-RU" sz="1400" dirty="0" smtClean="0">
                          <a:effectLst/>
                        </a:rPr>
                      </a:br>
                      <a:r>
                        <a:rPr lang="ru-RU" sz="1400" dirty="0" smtClean="0">
                          <a:effectLst/>
                        </a:rPr>
                        <a:t>500 </a:t>
                      </a:r>
                      <a:r>
                        <a:rPr lang="ru-RU" sz="1400" dirty="0" err="1" smtClean="0">
                          <a:effectLst/>
                        </a:rPr>
                        <a:t>млн</a:t>
                      </a:r>
                      <a:r>
                        <a:rPr lang="ru-RU" sz="1400" dirty="0" smtClean="0">
                          <a:effectLst/>
                        </a:rPr>
                        <a:t> рублей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 1 000 000  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500 000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2 500 000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</a:tr>
              <a:tr h="5256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altLang="ru-RU" sz="1600" dirty="0" smtClean="0">
                          <a:solidFill>
                            <a:schemeClr val="tx1"/>
                          </a:solidFill>
                        </a:rPr>
                        <a:t>3 уровень ответственности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не превышает </a:t>
                      </a:r>
                      <a:br>
                        <a:rPr lang="ru-RU" sz="1400" dirty="0" smtClean="0">
                          <a:effectLst/>
                        </a:rPr>
                      </a:br>
                      <a:r>
                        <a:rPr lang="ru-RU" sz="1400" dirty="0" smtClean="0">
                          <a:effectLst/>
                        </a:rPr>
                        <a:t>3 </a:t>
                      </a:r>
                      <a:r>
                        <a:rPr lang="ru-RU" sz="1400" dirty="0" err="1" smtClean="0">
                          <a:effectLst/>
                        </a:rPr>
                        <a:t>млрд</a:t>
                      </a:r>
                      <a:r>
                        <a:rPr lang="ru-RU" sz="1400" dirty="0" smtClean="0">
                          <a:effectLst/>
                        </a:rPr>
                        <a:t> рублей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 2 000 000  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1 500 000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4 500 000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</a:tr>
              <a:tr h="5256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altLang="ru-RU" sz="1600" dirty="0" smtClean="0">
                          <a:solidFill>
                            <a:schemeClr val="tx1"/>
                          </a:solidFill>
                        </a:rPr>
                        <a:t>4 уровень ответственности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до 10 </a:t>
                      </a:r>
                      <a:r>
                        <a:rPr lang="ru-RU" sz="1400" dirty="0" err="1" smtClean="0">
                          <a:effectLst/>
                        </a:rPr>
                        <a:t>млрд</a:t>
                      </a:r>
                      <a:r>
                        <a:rPr lang="ru-RU" sz="1400" dirty="0" smtClean="0">
                          <a:effectLst/>
                        </a:rPr>
                        <a:t> рублей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 3 000 000  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2 000 000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7 000 000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</a:tr>
              <a:tr h="788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altLang="ru-RU" sz="1600" dirty="0" smtClean="0">
                          <a:solidFill>
                            <a:schemeClr val="tx1"/>
                          </a:solidFill>
                        </a:rPr>
                        <a:t>5 уровень ответственности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10 </a:t>
                      </a:r>
                      <a:r>
                        <a:rPr lang="ru-RU" sz="1400" dirty="0" err="1" smtClean="0">
                          <a:effectLst/>
                        </a:rPr>
                        <a:t>млрд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рублей и более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10 000 000  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5 000 000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25 000 000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84" marR="5908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600107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2501</TotalTime>
  <Words>1142</Words>
  <Application>Microsoft Office PowerPoint</Application>
  <PresentationFormat>Произвольный</PresentationFormat>
  <Paragraphs>282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Сектор</vt:lpstr>
      <vt:lpstr>реализация изменений законодательства о СРО в сфере строительства</vt:lpstr>
      <vt:lpstr>Слайд 2</vt:lpstr>
      <vt:lpstr>Слайд 3</vt:lpstr>
      <vt:lpstr>Слайд 4</vt:lpstr>
      <vt:lpstr>НОСТРОЙ рекомендовал при Переходе в региональную СРО </vt:lpstr>
      <vt:lpstr>ФАКТЫ необоснованных действий и бездействие СРО  при переходе членов по региональному принципу</vt:lpstr>
      <vt:lpstr>Ассоциацией были даны РЕКОМЕНДАЦИИ СРО и строительным организациям </vt:lpstr>
      <vt:lpstr>Статистика по жалобам </vt:lpstr>
      <vt:lpstr>компенсационные фонды СРО</vt:lpstr>
      <vt:lpstr>Слайд 10</vt:lpstr>
      <vt:lpstr>Слайд 11</vt:lpstr>
      <vt:lpstr>Слайд 12</vt:lpstr>
      <vt:lpstr>Слайд 13</vt:lpstr>
      <vt:lpstr>Деятельность НОСТРОЙ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изменения законодательства о СРО в сфере строительства</dc:title>
  <dc:creator>Хавка Николай Николаевич</dc:creator>
  <cp:lastModifiedBy>Богомолов Петр Васильевич</cp:lastModifiedBy>
  <cp:revision>161</cp:revision>
  <dcterms:created xsi:type="dcterms:W3CDTF">2016-10-31T06:59:50Z</dcterms:created>
  <dcterms:modified xsi:type="dcterms:W3CDTF">2016-12-19T16:25:28Z</dcterms:modified>
</cp:coreProperties>
</file>