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5"/>
  </p:notesMasterIdLst>
  <p:handoutMasterIdLst>
    <p:handoutMasterId r:id="rId16"/>
  </p:handoutMasterIdLst>
  <p:sldIdLst>
    <p:sldId id="404" r:id="rId2"/>
    <p:sldId id="437" r:id="rId3"/>
    <p:sldId id="479" r:id="rId4"/>
    <p:sldId id="482" r:id="rId5"/>
    <p:sldId id="480" r:id="rId6"/>
    <p:sldId id="487" r:id="rId7"/>
    <p:sldId id="486" r:id="rId8"/>
    <p:sldId id="488" r:id="rId9"/>
    <p:sldId id="489" r:id="rId10"/>
    <p:sldId id="483" r:id="rId11"/>
    <p:sldId id="484" r:id="rId12"/>
    <p:sldId id="485" r:id="rId13"/>
    <p:sldId id="427" r:id="rId14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1" autoAdjust="0"/>
    <p:restoredTop sz="99283" autoAdjust="0"/>
  </p:normalViewPr>
  <p:slideViewPr>
    <p:cSldViewPr>
      <p:cViewPr>
        <p:scale>
          <a:sx n="100" d="100"/>
          <a:sy n="100" d="100"/>
        </p:scale>
        <p:origin x="-1944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40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2" tIns="45781" rIns="91562" bIns="45781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2"/>
            <a:ext cx="294640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2" tIns="45781" rIns="91562" bIns="45781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847"/>
            <a:ext cx="294640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2" tIns="45781" rIns="91562" bIns="45781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2847"/>
            <a:ext cx="294640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2" tIns="45781" rIns="91562" bIns="45781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B7B8BC1-30BF-4761-A9B9-527F0453A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3602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5629"/>
            <a:ext cx="5438775" cy="446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72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9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672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71F960D-4E3A-484D-84FC-82ED15855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1039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C135C-DF37-4D92-93AB-68B0580D6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DC51A-F1EF-4C81-ACC4-F33D0EA59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6CD57-7A98-4037-84DC-736B4FA9A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8DC12-7CC6-483A-B454-9C9567AA2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8CBE4-2CB1-432F-8902-F4BEAEAB7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C50F2-8940-4572-922E-CEF759987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09CBB-2E4F-4049-8DAB-E54084A1D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6092F-A0A7-446D-AE47-11D4D4E2DD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CCF5F-F265-44E9-9306-0456B5CC1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E9051-6457-4A49-A51D-159F1AA27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BD9FC-AD11-4302-A180-069176C5B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94DC2-216A-46FB-9E18-E8013B2F6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7AEB0D-0D8F-4397-ADD1-25D6958E2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nostroy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 sz="quarter"/>
          </p:nvPr>
        </p:nvSpPr>
        <p:spPr>
          <a:xfrm>
            <a:off x="346165" y="1988840"/>
            <a:ext cx="8785100" cy="23042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b="1" dirty="0" smtClean="0"/>
              <a:t>КАТАЛОГ ТЕХНИЧЕСКИХ РЕШЕНИЙ И ПРАКТИЧЕСКИХ РЕКОМЕНДАЦИЙ ДЛЯ ЭФФЕКТИВНОГО СТРОИТЕЛЬСТВА</a:t>
            </a:r>
            <a:br>
              <a:rPr lang="ru-RU" sz="2400" b="1" dirty="0" smtClean="0"/>
            </a:br>
            <a:endParaRPr lang="ru-RU" sz="2400" b="1" dirty="0" smtClean="0"/>
          </a:p>
        </p:txBody>
      </p:sp>
      <p:pic>
        <p:nvPicPr>
          <p:cNvPr id="2054" name="Picture 7" descr="C:\Users\Фадеева_ЕН\Documents\КАРТИНКИ ДЛЯ СЛАЙДОВ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9031"/>
            <a:ext cx="1497013" cy="203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30865" y="4725144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Елена Николаевна ФАДЕЕВА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Советник Президента Национального объединения строителей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8DC12-7CC6-483A-B454-9C9567AA246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E9051-6457-4A49-A51D-159F1AA275D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25" y="0"/>
            <a:ext cx="8131075" cy="660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98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E9051-6457-4A49-A51D-159F1AA275D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0"/>
            <a:ext cx="8532440" cy="672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06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E9051-6457-4A49-A51D-159F1AA275D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8194" name="Picture 2" descr="C:\Users\A1\Desktop\Каталог для презентации\Са†Ґ≠•≠®• а•и•≠®© жҐ•в≠Ѓ© Ґ†а®†≠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147"/>
            <a:ext cx="9144000" cy="477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043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352425" y="1857375"/>
            <a:ext cx="821848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ru-RU" sz="4000" b="1">
                <a:solidFill>
                  <a:srgbClr val="C00000"/>
                </a:solidFill>
              </a:rPr>
              <a:t>Благодарю за внимание!</a:t>
            </a:r>
            <a:endParaRPr lang="ru-RU" sz="4000" b="1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3500438" y="3929063"/>
            <a:ext cx="5392737" cy="216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r>
              <a:rPr lang="ru-RU" sz="2400" b="1" dirty="0">
                <a:solidFill>
                  <a:srgbClr val="800000"/>
                </a:solidFill>
              </a:rPr>
              <a:t>123242, Москва, М.Грузинская, д.3, </a:t>
            </a:r>
          </a:p>
          <a:p>
            <a:pPr algn="r" eaLnBrk="1" hangingPunct="1"/>
            <a:r>
              <a:rPr lang="ru-RU" sz="2400" b="1" dirty="0">
                <a:solidFill>
                  <a:srgbClr val="800000"/>
                </a:solidFill>
              </a:rPr>
              <a:t>Телефон/факс: 987-31-50</a:t>
            </a:r>
          </a:p>
          <a:p>
            <a:pPr algn="r" eaLnBrk="1" hangingPunct="1"/>
            <a:r>
              <a:rPr lang="en-US" sz="2400" b="1" dirty="0">
                <a:solidFill>
                  <a:srgbClr val="800000"/>
                </a:solidFill>
              </a:rPr>
              <a:t>E-mail</a:t>
            </a:r>
            <a:r>
              <a:rPr lang="ru-RU" sz="2400" b="1" dirty="0">
                <a:solidFill>
                  <a:srgbClr val="800000"/>
                </a:solidFill>
              </a:rPr>
              <a:t>:</a:t>
            </a:r>
            <a:r>
              <a:rPr lang="en-US" sz="2400" b="1" dirty="0">
                <a:solidFill>
                  <a:srgbClr val="800000"/>
                </a:solidFill>
              </a:rPr>
              <a:t> </a:t>
            </a:r>
            <a:r>
              <a:rPr lang="en-US" sz="2400" b="1" dirty="0" smtClean="0">
                <a:solidFill>
                  <a:srgbClr val="800000"/>
                </a:solidFill>
              </a:rPr>
              <a:t>e.fadeeva@nostroy.ru</a:t>
            </a:r>
            <a:endParaRPr lang="ru-RU" sz="2400" b="1" dirty="0">
              <a:solidFill>
                <a:srgbClr val="800000"/>
              </a:solidFill>
            </a:endParaRPr>
          </a:p>
          <a:p>
            <a:pPr algn="r" eaLnBrk="1" hangingPunct="1"/>
            <a:r>
              <a:rPr lang="ru-RU" sz="2400" b="1" dirty="0">
                <a:solidFill>
                  <a:srgbClr val="800000"/>
                </a:solidFill>
              </a:rPr>
              <a:t>Интернет: </a:t>
            </a:r>
            <a:r>
              <a:rPr lang="en-US" sz="2400" b="1" dirty="0">
                <a:solidFill>
                  <a:srgbClr val="800000"/>
                </a:solidFill>
                <a:hlinkClick r:id="rId2"/>
              </a:rPr>
              <a:t>www.nostroy.ru</a:t>
            </a:r>
            <a:endParaRPr lang="en-US" sz="2400" b="1" dirty="0">
              <a:solidFill>
                <a:srgbClr val="800000"/>
              </a:solidFill>
            </a:endParaRPr>
          </a:p>
          <a:p>
            <a:pPr algn="r" eaLnBrk="1" hangingPunct="1"/>
            <a:endParaRPr lang="ru-RU" sz="2400" b="1" dirty="0">
              <a:solidFill>
                <a:srgbClr val="800000"/>
              </a:solidFill>
            </a:endParaRPr>
          </a:p>
        </p:txBody>
      </p:sp>
      <p:pic>
        <p:nvPicPr>
          <p:cNvPr id="21508" name="Picture 5" descr="C:\Users\Пугачев_СВ\Documents\Строительство\НОСТРОЙ\rek_nostroy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378618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E9051-6457-4A49-A51D-159F1AA275D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82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2592288" cy="368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defTabSz="3556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300" b="1" kern="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Каталог технических решений и практических рекомендаций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7824" y="476672"/>
            <a:ext cx="58326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Цель каталога </a:t>
            </a:r>
            <a:r>
              <a:rPr lang="ru-RU" dirty="0" smtClean="0"/>
              <a:t>– информационное содействие проектировщикам и строителям при создании ими объектов «зеленого строительства». </a:t>
            </a:r>
          </a:p>
          <a:p>
            <a:endParaRPr lang="ru-RU" dirty="0" smtClean="0"/>
          </a:p>
          <a:p>
            <a:r>
              <a:rPr lang="ru-RU" dirty="0" smtClean="0"/>
              <a:t>Для достижения в проектах </a:t>
            </a:r>
            <a:r>
              <a:rPr lang="ru-RU" dirty="0" smtClean="0">
                <a:solidFill>
                  <a:srgbClr val="C00000"/>
                </a:solidFill>
              </a:rPr>
              <a:t>критериев устойчивости среды обитания человека </a:t>
            </a:r>
            <a:r>
              <a:rPr lang="ru-RU" dirty="0" smtClean="0"/>
              <a:t>(</a:t>
            </a:r>
            <a:r>
              <a:rPr lang="ru-RU" dirty="0" err="1" smtClean="0"/>
              <a:t>sustainability</a:t>
            </a:r>
            <a:r>
              <a:rPr lang="ru-RU" dirty="0" smtClean="0"/>
              <a:t> 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building</a:t>
            </a:r>
            <a:r>
              <a:rPr lang="ru-RU" dirty="0" smtClean="0"/>
              <a:t> </a:t>
            </a:r>
            <a:r>
              <a:rPr lang="ru-RU" dirty="0" err="1" smtClean="0"/>
              <a:t>construction</a:t>
            </a:r>
            <a:r>
              <a:rPr lang="ru-RU" dirty="0" smtClean="0"/>
              <a:t>) -</a:t>
            </a:r>
            <a:r>
              <a:rPr lang="ru-RU" dirty="0" smtClean="0">
                <a:solidFill>
                  <a:srgbClr val="C00000"/>
                </a:solidFill>
              </a:rPr>
              <a:t>критериев «зеленого строительства»</a:t>
            </a:r>
            <a:r>
              <a:rPr lang="ru-RU" dirty="0" smtClean="0"/>
              <a:t>, установленных ГОСТ Р 54954-2012 «Оценка соответствия. Экологические требования к объектам недвижимости». У</a:t>
            </a:r>
          </a:p>
          <a:p>
            <a:endParaRPr lang="ru-RU" dirty="0" smtClean="0"/>
          </a:p>
          <a:p>
            <a:r>
              <a:rPr lang="ru-RU" dirty="0" smtClean="0"/>
              <a:t>Уровень критериев может быть обозначен заказчиком на </a:t>
            </a:r>
            <a:r>
              <a:rPr lang="ru-RU" dirty="0" err="1" smtClean="0"/>
              <a:t>предпроектной</a:t>
            </a:r>
            <a:r>
              <a:rPr lang="ru-RU" dirty="0" smtClean="0"/>
              <a:t> стадии.</a:t>
            </a:r>
          </a:p>
          <a:p>
            <a:endParaRPr lang="ru-RU" dirty="0" smtClean="0"/>
          </a:p>
          <a:p>
            <a:r>
              <a:rPr lang="ru-RU" dirty="0" smtClean="0"/>
              <a:t>Предусмотренные проектом технические и проектные решения каталога позволяют с высокой степенью прогнозировать вероятность создания проекта с уровнем устойчивости среды обитания проекта требуемого класса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E9051-6457-4A49-A51D-159F1AA275D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E9051-6457-4A49-A51D-159F1AA275D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27" y="22992"/>
            <a:ext cx="8978473" cy="591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61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E9051-6457-4A49-A51D-159F1AA275D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5122" name="Picture 2" descr="C:\Users\A1\Desktop\Каталог для презентации\О ѓаЃ•™в•_О°й®• ѓЃЂЃ¶•≠®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"/>
            <a:ext cx="91440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553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E9051-6457-4A49-A51D-159F1AA275D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48680"/>
            <a:ext cx="8904405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10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E9051-6457-4A49-A51D-159F1AA275D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1266" name="Picture 2" descr="C:\Users\A1\Desktop\Каталог для презентации\ГЂ†Ґ≠†п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5" y="0"/>
            <a:ext cx="88271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717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E9051-6457-4A49-A51D-159F1AA275D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0242" name="Picture 2" descr="C:\Users\A1\Desktop\Каталог для презентации\О™Ѓ≠≠л• б®бв•ђ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073"/>
            <a:ext cx="9144000" cy="581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952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E9051-6457-4A49-A51D-159F1AA275D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2290" name="Picture 2" descr="C:\Users\A1\Desktop\Каталог для презентации\О™Ѓ≠≠л• б®бв•ђл_О™≠†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073"/>
            <a:ext cx="9144000" cy="581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934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E9051-6457-4A49-A51D-159F1AA275D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0"/>
            <a:ext cx="8424936" cy="679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277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5429</TotalTime>
  <Words>142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КАТАЛОГ ТЕХНИЧЕСКИХ РЕШЕНИЙ И ПРАКТИЧЕСКИХ РЕКОМЕНДАЦИЙ ДЛЯ ЭФФЕКТИВНОГО СТРОИТЕЛЬСТВА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Федеральное Собрание РФ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Государственная Дума</dc:creator>
  <cp:lastModifiedBy>Дружинина О.М.</cp:lastModifiedBy>
  <cp:revision>308</cp:revision>
  <cp:lastPrinted>2015-06-23T07:28:58Z</cp:lastPrinted>
  <dcterms:created xsi:type="dcterms:W3CDTF">2006-03-14T08:28:06Z</dcterms:created>
  <dcterms:modified xsi:type="dcterms:W3CDTF">2016-01-21T06:16:44Z</dcterms:modified>
</cp:coreProperties>
</file>