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  <p:sldMasterId id="2147483695" r:id="rId3"/>
  </p:sldMasterIdLst>
  <p:notesMasterIdLst>
    <p:notesMasterId r:id="rId12"/>
  </p:notesMasterIdLst>
  <p:handoutMasterIdLst>
    <p:handoutMasterId r:id="rId13"/>
  </p:handoutMasterIdLst>
  <p:sldIdLst>
    <p:sldId id="257" r:id="rId4"/>
    <p:sldId id="297" r:id="rId5"/>
    <p:sldId id="307" r:id="rId6"/>
    <p:sldId id="312" r:id="rId7"/>
    <p:sldId id="313" r:id="rId8"/>
    <p:sldId id="315" r:id="rId9"/>
    <p:sldId id="314" r:id="rId10"/>
    <p:sldId id="265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  <a:srgbClr val="C2C9D0"/>
    <a:srgbClr val="B6BEC6"/>
    <a:srgbClr val="002846"/>
    <a:srgbClr val="A0AAB4"/>
    <a:srgbClr val="D2DAEE"/>
    <a:srgbClr val="A4B4DC"/>
    <a:srgbClr val="8FA3D5"/>
    <a:srgbClr val="C5CFE9"/>
    <a:srgbClr val="98A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33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00C7-6AFC-4933-A342-D32A64680336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84E6F-3C61-4927-872F-DC3332D43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220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684D7-4379-4526-81F1-40DB86E08FE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B989B-999D-48C6-BFF1-0B775337C5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7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989B-999D-48C6-BFF1-0B775337C57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2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989B-999D-48C6-BFF1-0B775337C57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54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4349769" y="2708920"/>
            <a:ext cx="4579949" cy="3571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lang="ru-RU" sz="2000" baseline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Имя Фамилия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4349769" y="3231429"/>
            <a:ext cx="4579949" cy="571504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cap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Должность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86776" y="6500834"/>
            <a:ext cx="400024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0"/>
          </p:nvPr>
        </p:nvSpPr>
        <p:spPr>
          <a:xfrm>
            <a:off x="542953" y="904855"/>
            <a:ext cx="8100000" cy="5400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ru-RU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ru-RU" sz="1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45000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ru-RU" sz="10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3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4220427" y="2132856"/>
            <a:ext cx="5357812" cy="2736303"/>
          </a:xfrm>
          <a:prstGeom prst="rect">
            <a:avLst/>
          </a:prstGeom>
        </p:spPr>
        <p:txBody>
          <a:bodyPr anchor="ctr"/>
          <a:lstStyle>
            <a:lvl1pPr marL="355600" indent="0" algn="l">
              <a:spcBef>
                <a:spcPts val="0"/>
              </a:spcBef>
              <a:buNone/>
              <a:defRPr lang="ru-RU" sz="24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r>
              <a:rPr lang="en-US" dirty="0" smtClean="0"/>
              <a:t> </a:t>
            </a:r>
            <a:r>
              <a:rPr lang="ru-RU" dirty="0" smtClean="0"/>
              <a:t>презентации </a:t>
            </a:r>
            <a:r>
              <a:rPr lang="en-US" dirty="0" smtClean="0"/>
              <a:t>Verdana Regular 24 </a:t>
            </a:r>
            <a:r>
              <a:rPr lang="en-US" dirty="0" err="1" smtClean="0"/>
              <a:t>pt</a:t>
            </a:r>
            <a:endParaRPr lang="ru-RU" dirty="0" smtClean="0"/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4211960" y="2132856"/>
            <a:ext cx="5328592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 userDrawn="1"/>
        </p:nvCxnSpPr>
        <p:spPr>
          <a:xfrm>
            <a:off x="4224246" y="4869159"/>
            <a:ext cx="5328592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4221163" y="5084763"/>
            <a:ext cx="5319712" cy="57626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/>
            </a:lvl5pPr>
          </a:lstStyle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Название презентации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Verdana regular 12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pt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82900" y="1916832"/>
            <a:ext cx="5053595" cy="2304256"/>
          </a:xfrm>
          <a:prstGeom prst="rect">
            <a:avLst/>
          </a:prstGeom>
        </p:spPr>
        <p:txBody>
          <a:bodyPr anchor="ctr"/>
          <a:lstStyle>
            <a:lvl1pPr marL="355600" indent="0" algn="l">
              <a:defRPr lang="ru-RU" sz="2400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 smtClean="0"/>
              <a:t>Название презентации </a:t>
            </a:r>
            <a:r>
              <a:rPr lang="en-US" dirty="0" smtClean="0"/>
              <a:t>Verdana Regular 24 pt.</a:t>
            </a:r>
            <a:br>
              <a:rPr lang="en-US" dirty="0" smtClean="0"/>
            </a:br>
            <a:r>
              <a:rPr lang="ru-RU" dirty="0" smtClean="0"/>
              <a:t>Максимальное количество строк в наборе - 7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type="body" idx="10" hasCustomPrompt="1"/>
          </p:nvPr>
        </p:nvSpPr>
        <p:spPr>
          <a:xfrm>
            <a:off x="4427984" y="5286388"/>
            <a:ext cx="4430296" cy="428627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400" baseline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Название подразделения фирмы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1" hasCustomPrompt="1"/>
          </p:nvPr>
        </p:nvSpPr>
        <p:spPr>
          <a:xfrm>
            <a:off x="4427984" y="5715014"/>
            <a:ext cx="4430296" cy="500067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cap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Город, </a:t>
            </a:r>
            <a:r>
              <a:rPr lang="ru-RU" dirty="0" err="1" smtClean="0"/>
              <a:t>дд.мм.гггг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894"/>
            <a:ext cx="9144000" cy="7222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0000"/>
            <a:ext cx="864096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0050A0"/>
              </a:buClr>
              <a:buSzPct val="7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00518E"/>
              </a:buClr>
              <a:buSzPct val="60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00000"/>
            <a:ext cx="424848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47800" indent="-285750">
              <a:buFont typeface="Wingdings" panose="05000000000000000000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0000" y="900000"/>
            <a:ext cx="424800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/>
          </p:nvPr>
        </p:nvSpPr>
        <p:spPr>
          <a:xfrm>
            <a:off x="5292725" y="1268413"/>
            <a:ext cx="3600450" cy="2160587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13" name="Рисунок 7"/>
          <p:cNvSpPr>
            <a:spLocks noGrp="1"/>
          </p:cNvSpPr>
          <p:nvPr>
            <p:ph type="pic" sz="quarter" idx="13"/>
          </p:nvPr>
        </p:nvSpPr>
        <p:spPr>
          <a:xfrm>
            <a:off x="5292725" y="3645024"/>
            <a:ext cx="3600450" cy="2160587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14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00000"/>
            <a:ext cx="4752528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719118"/>
            <a:ext cx="3600000" cy="5580882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6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4"/>
            <a:ext cx="9144000" cy="72225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3851920" y="900000"/>
            <a:ext cx="504056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4"/>
            <a:ext cx="9144000" cy="72225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>
          <a:xfrm>
            <a:off x="539750" y="931170"/>
            <a:ext cx="8100250" cy="2483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13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539750" y="3631960"/>
            <a:ext cx="8100250" cy="2483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4"/>
            <a:ext cx="9144000" cy="72225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2"/>
          </p:nvPr>
        </p:nvSpPr>
        <p:spPr>
          <a:xfrm>
            <a:off x="250825" y="1124744"/>
            <a:ext cx="864235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>
              <a:buNone/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8949" y="0"/>
            <a:ext cx="9747493" cy="68902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C2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endParaRPr lang="ru-RU" dirty="0"/>
          </a:p>
        </p:txBody>
      </p:sp>
      <p:sp>
        <p:nvSpPr>
          <p:cNvPr id="2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4"/>
            <a:ext cx="9143999" cy="72225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251520" y="6309320"/>
            <a:ext cx="8640960" cy="0"/>
          </a:xfrm>
          <a:prstGeom prst="line">
            <a:avLst/>
          </a:prstGeom>
          <a:ln w="19050">
            <a:solidFill>
              <a:srgbClr val="C2C9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3006" y="6419468"/>
            <a:ext cx="1045466" cy="124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6" r:id="rId4"/>
    <p:sldLayoutId id="2147483694" r:id="rId5"/>
    <p:sldLayoutId id="2147483698" r:id="rId6"/>
    <p:sldLayoutId id="2147483699" r:id="rId7"/>
    <p:sldLayoutId id="214748370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marL="355600" indent="0" algn="l" defTabSz="914400" rtl="0" eaLnBrk="1" latinLnBrk="0" hangingPunct="1">
        <a:lnSpc>
          <a:spcPct val="85000"/>
        </a:lnSpc>
        <a:spcBef>
          <a:spcPct val="0"/>
        </a:spcBef>
        <a:buNone/>
        <a:defRPr sz="2400" kern="1200">
          <a:solidFill>
            <a:srgbClr val="00284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0690A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defTabSz="914400" rtl="0" eaLnBrk="1" latinLnBrk="0" hangingPunct="1">
        <a:spcBef>
          <a:spcPct val="20000"/>
        </a:spcBef>
        <a:buClr>
          <a:srgbClr val="5F7CC3"/>
        </a:buClr>
        <a:buSzPct val="80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5113" algn="l" defTabSz="914400" rtl="0" eaLnBrk="1" latinLnBrk="0" hangingPunct="1">
        <a:spcBef>
          <a:spcPct val="20000"/>
        </a:spcBef>
        <a:buClr>
          <a:srgbClr val="5F7CC3"/>
        </a:buClr>
        <a:buSzPct val="65000"/>
        <a:buFont typeface="Wingdings 3" pitchFamily="18" charset="2"/>
        <a:buChar char="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ct val="20000"/>
        </a:spcBef>
        <a:buClr>
          <a:srgbClr val="28467D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273050" algn="l" defTabSz="914400" rtl="0" eaLnBrk="1" latinLnBrk="0" hangingPunct="1">
        <a:spcBef>
          <a:spcPct val="20000"/>
        </a:spcBef>
        <a:buClr>
          <a:srgbClr val="6E6E6E"/>
        </a:buClr>
        <a:buFont typeface="Arial" pitchFamily="34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870" y="-65140"/>
            <a:ext cx="9918829" cy="70225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Матрица </a:t>
            </a:r>
            <a:r>
              <a:rPr lang="ru-RU" dirty="0" smtClean="0"/>
              <a:t>типовых контрактов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Недвижимость. Земля. Строительство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</a:p>
          <a:p>
            <a:r>
              <a:rPr lang="ru-RU" dirty="0" smtClean="0"/>
              <a:t>7</a:t>
            </a:r>
            <a:r>
              <a:rPr lang="ru-RU" dirty="0"/>
              <a:t> </a:t>
            </a:r>
            <a:r>
              <a:rPr lang="ru-RU" dirty="0" smtClean="0"/>
              <a:t>декабря 2015 г.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2" name="Rectangle 3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договорных отношений </a:t>
            </a:r>
            <a:endParaRPr lang="en-US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85719" y="6546163"/>
            <a:ext cx="400024" cy="220641"/>
          </a:xfrm>
        </p:spPr>
        <p:txBody>
          <a:bodyPr/>
          <a:lstStyle/>
          <a:p>
            <a:fld id="{E63CD970-BB36-4D9F-860C-41BF1A1F0A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719" y="803051"/>
            <a:ext cx="4430297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Государственный (муниципальный) заказчик</a:t>
            </a:r>
            <a:endParaRPr lang="ru-RU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000316" y="5632275"/>
            <a:ext cx="2034445" cy="5770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договор на осуществление строительного контроля</a:t>
            </a:r>
            <a:endParaRPr lang="ru-RU" sz="1050" dirty="0"/>
          </a:p>
        </p:txBody>
      </p:sp>
      <p:grpSp>
        <p:nvGrpSpPr>
          <p:cNvPr id="4180" name="Группа 4179"/>
          <p:cNvGrpSpPr/>
          <p:nvPr/>
        </p:nvGrpSpPr>
        <p:grpSpPr>
          <a:xfrm>
            <a:off x="236666" y="1080050"/>
            <a:ext cx="8808276" cy="4967723"/>
            <a:chOff x="236666" y="1080050"/>
            <a:chExt cx="8808276" cy="4967723"/>
          </a:xfrm>
        </p:grpSpPr>
        <p:sp>
          <p:nvSpPr>
            <p:cNvPr id="8" name="TextBox 7"/>
            <p:cNvSpPr txBox="1"/>
            <p:nvPr/>
          </p:nvSpPr>
          <p:spPr>
            <a:xfrm>
              <a:off x="285400" y="1912123"/>
              <a:ext cx="1222069" cy="400110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/>
                <a:t>Технический заказчик</a:t>
              </a:r>
              <a:endParaRPr lang="ru-RU" sz="1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6347" y="1823638"/>
              <a:ext cx="2034445" cy="57708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договор на разработку документации по планировке территории</a:t>
              </a:r>
              <a:endParaRPr lang="ru-RU" sz="105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16347" y="2579108"/>
              <a:ext cx="2016224" cy="4154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договор на выполнение изыскательских работ</a:t>
              </a:r>
              <a:endParaRPr lang="ru-RU" sz="105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00316" y="3202951"/>
              <a:ext cx="2034445" cy="4154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договор на выполнение проектных работ</a:t>
              </a:r>
              <a:endParaRPr lang="ru-RU" sz="105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04226" y="3897247"/>
              <a:ext cx="2023286" cy="57708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договор на выполнение строительно-монтажных и пусконаладочных работ</a:t>
              </a:r>
              <a:endParaRPr lang="ru-RU" sz="105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16664" y="4683969"/>
              <a:ext cx="2016227" cy="73866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договор на поставку оборудования (материалов) и шеф-монтаж</a:t>
              </a:r>
              <a:endParaRPr lang="ru-RU" sz="105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55881" y="1831770"/>
              <a:ext cx="1973873" cy="55399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Р</a:t>
              </a:r>
              <a:r>
                <a:rPr lang="ru-RU" sz="1000" b="1" dirty="0" smtClean="0"/>
                <a:t>азработчик документации по планировке</a:t>
              </a:r>
              <a:r>
                <a:rPr lang="en-US" sz="1000" b="1" dirty="0" smtClean="0"/>
                <a:t> </a:t>
              </a:r>
              <a:r>
                <a:rPr lang="ru-RU" sz="1000" b="1" dirty="0" smtClean="0"/>
                <a:t>территории</a:t>
              </a:r>
              <a:endParaRPr lang="ru-RU" sz="1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35894" y="2655697"/>
              <a:ext cx="1189737" cy="25391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/>
                <a:t>Изыскатель</a:t>
              </a:r>
              <a:endParaRPr lang="ru-RU" sz="105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5881" y="3202951"/>
              <a:ext cx="1745028" cy="41549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/>
                <a:t>Генеральный проектировщик</a:t>
              </a:r>
              <a:endParaRPr lang="ru-RU" sz="105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58838" y="3978039"/>
              <a:ext cx="1750747" cy="41549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/>
                <a:t>Генеральный подрядчик</a:t>
              </a:r>
              <a:endParaRPr lang="ru-RU" sz="105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18367" y="5793857"/>
              <a:ext cx="1761376" cy="25391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/>
                <a:t>Инженер</a:t>
              </a:r>
              <a:endParaRPr lang="ru-RU" sz="105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338815" y="4926343"/>
              <a:ext cx="1186816" cy="25391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 smtClean="0"/>
                <a:t>Поставщик</a:t>
              </a:r>
              <a:endParaRPr lang="ru-RU" sz="105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92735" y="3198327"/>
              <a:ext cx="1008112" cy="4154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договор субподряда</a:t>
              </a:r>
              <a:endParaRPr lang="ru-RU" sz="105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2673" y="3198327"/>
              <a:ext cx="1343922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err="1" smtClean="0"/>
                <a:t>Субпроектировщик</a:t>
              </a:r>
              <a:endParaRPr lang="ru-RU" sz="10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01020" y="4057181"/>
              <a:ext cx="1343922" cy="24622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/>
                <a:t>Субподрядчик</a:t>
              </a:r>
              <a:endParaRPr lang="ru-RU" sz="10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92735" y="3972543"/>
              <a:ext cx="1008112" cy="4154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договор субподряда</a:t>
              </a:r>
              <a:endParaRPr lang="ru-RU" sz="1050" dirty="0"/>
            </a:p>
          </p:txBody>
        </p:sp>
        <p:cxnSp>
          <p:nvCxnSpPr>
            <p:cNvPr id="52" name="Соединительная линия уступом 51"/>
            <p:cNvCxnSpPr>
              <a:stCxn id="8" idx="2"/>
              <a:endCxn id="33" idx="1"/>
            </p:cNvCxnSpPr>
            <p:nvPr/>
          </p:nvCxnSpPr>
          <p:spPr>
            <a:xfrm rot="16200000" flipH="1">
              <a:off x="1219079" y="1989589"/>
              <a:ext cx="474624" cy="11199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Соединительная линия уступом 54"/>
            <p:cNvCxnSpPr>
              <a:stCxn id="8" idx="2"/>
              <a:endCxn id="34" idx="1"/>
            </p:cNvCxnSpPr>
            <p:nvPr/>
          </p:nvCxnSpPr>
          <p:spPr>
            <a:xfrm rot="16200000" flipH="1">
              <a:off x="899142" y="2309525"/>
              <a:ext cx="1098467" cy="110388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Соединительная линия уступом 56"/>
            <p:cNvCxnSpPr>
              <a:stCxn id="8" idx="2"/>
              <a:endCxn id="35" idx="1"/>
            </p:cNvCxnSpPr>
            <p:nvPr/>
          </p:nvCxnSpPr>
          <p:spPr>
            <a:xfrm rot="16200000" flipH="1">
              <a:off x="513553" y="2695114"/>
              <a:ext cx="1873555" cy="110779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Соединительная линия уступом 58"/>
            <p:cNvCxnSpPr>
              <a:stCxn id="8" idx="2"/>
              <a:endCxn id="36" idx="1"/>
            </p:cNvCxnSpPr>
            <p:nvPr/>
          </p:nvCxnSpPr>
          <p:spPr>
            <a:xfrm rot="16200000" flipH="1">
              <a:off x="86015" y="3122652"/>
              <a:ext cx="2741068" cy="112022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Соединительная линия уступом 60"/>
            <p:cNvCxnSpPr>
              <a:stCxn id="8" idx="2"/>
              <a:endCxn id="37" idx="1"/>
            </p:cNvCxnSpPr>
            <p:nvPr/>
          </p:nvCxnSpPr>
          <p:spPr>
            <a:xfrm rot="16200000" flipH="1">
              <a:off x="-355916" y="3564583"/>
              <a:ext cx="3608583" cy="110388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1" name="Соединительная линия уступом 4130"/>
            <p:cNvCxnSpPr>
              <a:stCxn id="8" idx="3"/>
              <a:endCxn id="13" idx="1"/>
            </p:cNvCxnSpPr>
            <p:nvPr/>
          </p:nvCxnSpPr>
          <p:spPr>
            <a:xfrm>
              <a:off x="1507469" y="2112178"/>
              <a:ext cx="508878" cy="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6" name="Прямая со стрелкой 4135"/>
            <p:cNvCxnSpPr>
              <a:stCxn id="33" idx="3"/>
              <a:endCxn id="39" idx="1"/>
            </p:cNvCxnSpPr>
            <p:nvPr/>
          </p:nvCxnSpPr>
          <p:spPr>
            <a:xfrm flipV="1">
              <a:off x="4032571" y="2782655"/>
              <a:ext cx="303323" cy="42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9" name="Прямая со стрелкой 4138"/>
            <p:cNvCxnSpPr>
              <a:stCxn id="13" idx="3"/>
              <a:endCxn id="38" idx="1"/>
            </p:cNvCxnSpPr>
            <p:nvPr/>
          </p:nvCxnSpPr>
          <p:spPr>
            <a:xfrm flipV="1">
              <a:off x="4050792" y="2108769"/>
              <a:ext cx="305089" cy="34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3" name="Прямая со стрелкой 4142"/>
            <p:cNvCxnSpPr>
              <a:stCxn id="34" idx="3"/>
              <a:endCxn id="40" idx="1"/>
            </p:cNvCxnSpPr>
            <p:nvPr/>
          </p:nvCxnSpPr>
          <p:spPr>
            <a:xfrm>
              <a:off x="4034761" y="3410700"/>
              <a:ext cx="3211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5" name="Прямая со стрелкой 4144"/>
            <p:cNvCxnSpPr>
              <a:stCxn id="35" idx="3"/>
              <a:endCxn id="41" idx="1"/>
            </p:cNvCxnSpPr>
            <p:nvPr/>
          </p:nvCxnSpPr>
          <p:spPr>
            <a:xfrm>
              <a:off x="4027512" y="4185788"/>
              <a:ext cx="331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7" name="Прямая со стрелкой 4146"/>
            <p:cNvCxnSpPr>
              <a:stCxn id="36" idx="3"/>
              <a:endCxn id="43" idx="1"/>
            </p:cNvCxnSpPr>
            <p:nvPr/>
          </p:nvCxnSpPr>
          <p:spPr>
            <a:xfrm>
              <a:off x="4032891" y="5053301"/>
              <a:ext cx="3059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0" name="Прямая со стрелкой 4149"/>
            <p:cNvCxnSpPr>
              <a:stCxn id="37" idx="3"/>
              <a:endCxn id="42" idx="1"/>
            </p:cNvCxnSpPr>
            <p:nvPr/>
          </p:nvCxnSpPr>
          <p:spPr>
            <a:xfrm flipV="1">
              <a:off x="4034761" y="5920815"/>
              <a:ext cx="283606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2" name="Прямая со стрелкой 4151"/>
            <p:cNvCxnSpPr>
              <a:stCxn id="40" idx="3"/>
              <a:endCxn id="44" idx="1"/>
            </p:cNvCxnSpPr>
            <p:nvPr/>
          </p:nvCxnSpPr>
          <p:spPr>
            <a:xfrm flipV="1">
              <a:off x="6100909" y="3406076"/>
              <a:ext cx="291826" cy="46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4" name="Прямая со стрелкой 4153"/>
            <p:cNvCxnSpPr>
              <a:stCxn id="41" idx="3"/>
              <a:endCxn id="49" idx="1"/>
            </p:cNvCxnSpPr>
            <p:nvPr/>
          </p:nvCxnSpPr>
          <p:spPr>
            <a:xfrm flipV="1">
              <a:off x="6109585" y="4180292"/>
              <a:ext cx="283150" cy="54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6" name="Прямая со стрелкой 4155"/>
            <p:cNvCxnSpPr>
              <a:stCxn id="44" idx="3"/>
              <a:endCxn id="46" idx="1"/>
            </p:cNvCxnSpPr>
            <p:nvPr/>
          </p:nvCxnSpPr>
          <p:spPr>
            <a:xfrm flipV="1">
              <a:off x="7400847" y="3398382"/>
              <a:ext cx="291826" cy="76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8" name="Прямая со стрелкой 4157"/>
            <p:cNvCxnSpPr>
              <a:stCxn id="49" idx="3"/>
              <a:endCxn id="48" idx="1"/>
            </p:cNvCxnSpPr>
            <p:nvPr/>
          </p:nvCxnSpPr>
          <p:spPr>
            <a:xfrm>
              <a:off x="7400847" y="4180292"/>
              <a:ext cx="3001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3" name="Прямая со стрелкой 4162"/>
            <p:cNvCxnSpPr>
              <a:stCxn id="41" idx="0"/>
              <a:endCxn id="40" idx="2"/>
            </p:cNvCxnSpPr>
            <p:nvPr/>
          </p:nvCxnSpPr>
          <p:spPr>
            <a:xfrm flipH="1" flipV="1">
              <a:off x="5228395" y="3618449"/>
              <a:ext cx="5817" cy="35959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1" name="Прямая со стрелкой 4170"/>
            <p:cNvCxnSpPr>
              <a:stCxn id="41" idx="2"/>
            </p:cNvCxnSpPr>
            <p:nvPr/>
          </p:nvCxnSpPr>
          <p:spPr>
            <a:xfrm>
              <a:off x="5234212" y="4393537"/>
              <a:ext cx="0" cy="54313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6" name="Прямая со стрелкой 4175"/>
            <p:cNvCxnSpPr/>
            <p:nvPr/>
          </p:nvCxnSpPr>
          <p:spPr>
            <a:xfrm>
              <a:off x="5796136" y="4383211"/>
              <a:ext cx="4936" cy="1405699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2" name="Прямая со стрелкой 4181"/>
            <p:cNvCxnSpPr/>
            <p:nvPr/>
          </p:nvCxnSpPr>
          <p:spPr>
            <a:xfrm flipV="1">
              <a:off x="4716016" y="2909613"/>
              <a:ext cx="0" cy="277037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4" name="Прямая со стрелкой 4183"/>
            <p:cNvCxnSpPr/>
            <p:nvPr/>
          </p:nvCxnSpPr>
          <p:spPr>
            <a:xfrm flipV="1">
              <a:off x="5792834" y="2413980"/>
              <a:ext cx="3302" cy="784347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36666" y="1295624"/>
              <a:ext cx="4479350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договор на осуществление функций технического заказчика</a:t>
              </a:r>
              <a:endParaRPr lang="ru-RU" sz="1050" dirty="0"/>
            </a:p>
          </p:txBody>
        </p:sp>
        <p:cxnSp>
          <p:nvCxnSpPr>
            <p:cNvPr id="4175" name="Прямая соединительная линия 4174"/>
            <p:cNvCxnSpPr/>
            <p:nvPr/>
          </p:nvCxnSpPr>
          <p:spPr>
            <a:xfrm>
              <a:off x="896434" y="1080050"/>
              <a:ext cx="0" cy="2155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8" name="Прямая со стрелкой 4177"/>
            <p:cNvCxnSpPr>
              <a:endCxn id="8" idx="0"/>
            </p:cNvCxnSpPr>
            <p:nvPr/>
          </p:nvCxnSpPr>
          <p:spPr>
            <a:xfrm>
              <a:off x="896434" y="1568644"/>
              <a:ext cx="1" cy="3434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2844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матрицы по субъектному составу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84487" y="6381328"/>
            <a:ext cx="400024" cy="220641"/>
          </a:xfrm>
        </p:spPr>
        <p:txBody>
          <a:bodyPr/>
          <a:lstStyle/>
          <a:p>
            <a:fld id="{095D674A-043F-45DA-B63E-6539544E189A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690936"/>
              </p:ext>
            </p:extLst>
          </p:nvPr>
        </p:nvGraphicFramePr>
        <p:xfrm>
          <a:off x="107506" y="908720"/>
          <a:ext cx="8856983" cy="504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543"/>
                <a:gridCol w="878880"/>
                <a:gridCol w="878880"/>
                <a:gridCol w="1085135"/>
                <a:gridCol w="984109"/>
                <a:gridCol w="984109"/>
                <a:gridCol w="984109"/>
                <a:gridCol w="984109"/>
                <a:gridCol w="984109"/>
              </a:tblGrid>
              <a:tr h="560062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Госзаказчик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Технич</a:t>
                      </a:r>
                      <a:r>
                        <a:rPr lang="ru-RU" sz="1000" dirty="0" smtClean="0"/>
                        <a:t>. заказчик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Разработчик</a:t>
                      </a:r>
                      <a:r>
                        <a:rPr lang="ru-RU" sz="900" baseline="0" dirty="0" smtClean="0"/>
                        <a:t> док-</a:t>
                      </a:r>
                      <a:r>
                        <a:rPr lang="ru-RU" sz="900" baseline="0" dirty="0" err="1" smtClean="0"/>
                        <a:t>ции</a:t>
                      </a:r>
                      <a:r>
                        <a:rPr lang="ru-RU" sz="900" baseline="0" dirty="0" smtClean="0"/>
                        <a:t> по планировке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Изыскатель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err="1" smtClean="0"/>
                        <a:t>Генеральн</a:t>
                      </a:r>
                      <a:r>
                        <a:rPr lang="ru-RU" sz="900" dirty="0" smtClean="0"/>
                        <a:t>. </a:t>
                      </a:r>
                      <a:r>
                        <a:rPr lang="ru-RU" sz="900" dirty="0" err="1" smtClean="0"/>
                        <a:t>проектир</a:t>
                      </a:r>
                      <a:r>
                        <a:rPr lang="ru-RU" sz="900" dirty="0" smtClean="0"/>
                        <a:t>-к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50" dirty="0" err="1" smtClean="0"/>
                        <a:t>Генеральн</a:t>
                      </a:r>
                      <a:r>
                        <a:rPr lang="ru-RU" sz="950" dirty="0" smtClean="0"/>
                        <a:t>.</a:t>
                      </a:r>
                      <a:r>
                        <a:rPr lang="ru-RU" sz="950" baseline="0" dirty="0" smtClean="0"/>
                        <a:t> подрядчик</a:t>
                      </a:r>
                      <a:endParaRPr lang="ru-RU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Поставщик</a:t>
                      </a:r>
                      <a:endParaRPr lang="ru-RU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Инженер</a:t>
                      </a:r>
                      <a:endParaRPr lang="ru-RU" sz="1000" dirty="0"/>
                    </a:p>
                  </a:txBody>
                  <a:tcPr anchor="ctr"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Заказчик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Технический</a:t>
                      </a:r>
                      <a:r>
                        <a:rPr lang="ru-RU" sz="1000" baseline="0" dirty="0" smtClean="0"/>
                        <a:t> заказчик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Разработчик</a:t>
                      </a:r>
                      <a:r>
                        <a:rPr lang="ru-RU" sz="900" baseline="0" dirty="0" smtClean="0"/>
                        <a:t> док-</a:t>
                      </a:r>
                      <a:r>
                        <a:rPr lang="ru-RU" sz="900" baseline="0" dirty="0" err="1" smtClean="0"/>
                        <a:t>ции</a:t>
                      </a:r>
                      <a:r>
                        <a:rPr lang="ru-RU" sz="900" baseline="0" dirty="0" smtClean="0"/>
                        <a:t> по планировке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Изыскатель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Генеральный</a:t>
                      </a:r>
                      <a:r>
                        <a:rPr lang="ru-RU" sz="1000" baseline="0" dirty="0" smtClean="0"/>
                        <a:t> проектировщик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ru-RU" sz="1000" smtClean="0"/>
                        <a:t>Генеральный </a:t>
                      </a:r>
                      <a:r>
                        <a:rPr lang="ru-RU" sz="1000" dirty="0" smtClean="0"/>
                        <a:t>подрядчик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Поставщик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Инженер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●</a:t>
                      </a: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2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матрицы по видам объектов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84487" y="6381328"/>
            <a:ext cx="400024" cy="220641"/>
          </a:xfrm>
        </p:spPr>
        <p:txBody>
          <a:bodyPr/>
          <a:lstStyle/>
          <a:p>
            <a:fld id="{095D674A-043F-45DA-B63E-6539544E189A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64422"/>
              </p:ext>
            </p:extLst>
          </p:nvPr>
        </p:nvGraphicFramePr>
        <p:xfrm>
          <a:off x="323528" y="764705"/>
          <a:ext cx="8640960" cy="542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70"/>
                <a:gridCol w="1244203"/>
                <a:gridCol w="1152128"/>
                <a:gridCol w="1440160"/>
                <a:gridCol w="1330316"/>
                <a:gridCol w="1066016"/>
                <a:gridCol w="1204067"/>
              </a:tblGrid>
              <a:tr h="69526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Объекты гражданского назначения</a:t>
                      </a:r>
                      <a:endParaRPr lang="ru-RU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Жилье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Производственные объекты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Линейная инженерная инфраструктура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Транспорт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Энергетика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Объекты культурного наследия</a:t>
                      </a:r>
                      <a:endParaRPr lang="ru-RU" sz="1000" dirty="0"/>
                    </a:p>
                  </a:txBody>
                  <a:tcPr/>
                </a:tc>
              </a:tr>
              <a:tr h="533106"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Административные и бытовые здания </a:t>
                      </a:r>
                      <a:endParaRPr lang="ru-RU" sz="95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Многоквартирные жилые дома</a:t>
                      </a:r>
                      <a:endParaRPr lang="ru-RU" sz="95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Промышленные предприятия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Электрические сети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Железные дороги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Котельные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ОКН федерального значения</a:t>
                      </a:r>
                      <a:endParaRPr lang="ru-RU" sz="950" dirty="0"/>
                    </a:p>
                  </a:txBody>
                  <a:tcPr/>
                </a:tc>
              </a:tr>
              <a:tr h="66503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Объекты народного образования</a:t>
                      </a:r>
                      <a:endParaRPr lang="ru-RU" sz="9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Жилые дома экономического класса</a:t>
                      </a:r>
                      <a:endParaRPr lang="ru-RU" sz="9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950" baseline="0" dirty="0" smtClean="0"/>
                        <a:t>Сельскохозяйственные предприятия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Тепловые сети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Автомобильные дороги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/>
                        <a:t>Тепловые электростанции</a:t>
                      </a:r>
                    </a:p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ОКН регионального</a:t>
                      </a:r>
                      <a:r>
                        <a:rPr lang="ru-RU" sz="950" baseline="0" dirty="0" smtClean="0"/>
                        <a:t> значения</a:t>
                      </a:r>
                      <a:endParaRPr lang="ru-RU" sz="950" dirty="0"/>
                    </a:p>
                  </a:txBody>
                  <a:tcPr/>
                </a:tc>
              </a:tr>
              <a:tr h="66503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Объекты здравоохранения</a:t>
                      </a:r>
                      <a:endParaRPr lang="ru-RU" sz="9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Малоэтажное жилищное строительство</a:t>
                      </a:r>
                      <a:endParaRPr lang="ru-RU" sz="9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Сети водоснабжения и канализации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Аэропорты и аэродромы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/>
                        <a:t>Атомные</a:t>
                      </a:r>
                      <a:r>
                        <a:rPr lang="ru-RU" sz="950" baseline="0" dirty="0" smtClean="0"/>
                        <a:t> электростанции</a:t>
                      </a:r>
                      <a:endParaRPr lang="ru-RU" sz="950" dirty="0" smtClean="0"/>
                    </a:p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ОКН муниципального</a:t>
                      </a:r>
                      <a:r>
                        <a:rPr lang="ru-RU" sz="950" baseline="0" dirty="0" smtClean="0"/>
                        <a:t> (местного) значения</a:t>
                      </a:r>
                      <a:endParaRPr lang="ru-RU" sz="950" dirty="0"/>
                    </a:p>
                  </a:txBody>
                  <a:tcPr/>
                </a:tc>
              </a:tr>
              <a:tr h="8086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Спортивные здания и сооружения</a:t>
                      </a:r>
                      <a:endParaRPr lang="ru-RU" sz="9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Наемные дома социального и (или) коммерческого использования</a:t>
                      </a:r>
                      <a:endParaRPr lang="ru-RU" sz="9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Сети газоснабжения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Объекты водного транспорта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/>
                        <a:t>Гидроэлектростанции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</a:tr>
              <a:tr h="521450"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Объекты культуры</a:t>
                      </a:r>
                      <a:endParaRPr lang="ru-RU" sz="95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9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Сети связи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/>
                        <a:t>Тоннели</a:t>
                      </a:r>
                      <a:r>
                        <a:rPr lang="ru-RU" sz="950" baseline="0" dirty="0" smtClean="0"/>
                        <a:t> и метрополитены</a:t>
                      </a:r>
                      <a:endParaRPr lang="ru-RU" sz="950" dirty="0" smtClean="0"/>
                    </a:p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</a:tr>
              <a:tr h="665038"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Мосты и путепроводы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</a:tr>
              <a:tr h="377863"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50" dirty="0" smtClean="0"/>
                        <a:t>ТПУ</a:t>
                      </a:r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</a:tr>
              <a:tr h="469172">
                <a:tc>
                  <a:txBody>
                    <a:bodyPr/>
                    <a:lstStyle/>
                    <a:p>
                      <a:endParaRPr lang="ru-RU" sz="9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матрицы по этапам создания объекта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84487" y="6381328"/>
            <a:ext cx="400024" cy="220641"/>
          </a:xfrm>
        </p:spPr>
        <p:txBody>
          <a:bodyPr/>
          <a:lstStyle/>
          <a:p>
            <a:fld id="{095D674A-043F-45DA-B63E-6539544E189A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2843"/>
              </p:ext>
            </p:extLst>
          </p:nvPr>
        </p:nvGraphicFramePr>
        <p:xfrm>
          <a:off x="165380" y="836712"/>
          <a:ext cx="8852008" cy="525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82"/>
                <a:gridCol w="2450556"/>
                <a:gridCol w="2950670"/>
              </a:tblGrid>
              <a:tr h="4778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Новое строительство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Реконструкция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Капитальный ремонт</a:t>
                      </a:r>
                      <a:endParaRPr lang="ru-RU" sz="1400" dirty="0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Разработка технико-экономического</a:t>
                      </a:r>
                      <a:r>
                        <a:rPr lang="ru-RU" sz="1200" baseline="0" dirty="0" smtClean="0"/>
                        <a:t> обоснования</a:t>
                      </a:r>
                      <a:endParaRPr lang="ru-RU" sz="1200" dirty="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Техническое обследование зданий и сооружений</a:t>
                      </a:r>
                      <a:endParaRPr lang="ru-RU" sz="12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Подготовка документации по планировке территории</a:t>
                      </a:r>
                      <a:endParaRPr lang="ru-RU" sz="1200" dirty="0"/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7787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Подготовка территории строительства/строительной площадки</a:t>
                      </a:r>
                      <a:endParaRPr lang="ru-RU" sz="1200" dirty="0"/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7787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Инженерные</a:t>
                      </a:r>
                      <a:r>
                        <a:rPr lang="ru-RU" sz="1200" baseline="0" dirty="0" smtClean="0"/>
                        <a:t> изыскания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7787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Архитектурно-строительное</a:t>
                      </a:r>
                      <a:r>
                        <a:rPr lang="ru-RU" sz="1200" baseline="0" dirty="0" smtClean="0"/>
                        <a:t> п</a:t>
                      </a:r>
                      <a:r>
                        <a:rPr lang="ru-RU" sz="1200" dirty="0" smtClean="0"/>
                        <a:t>роектирование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Строительство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Реконструкция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Капитальный ремонт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787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Поставка оборудования и шеф-монтаж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7787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Консервация строительства</a:t>
                      </a:r>
                      <a:endParaRPr lang="ru-RU" sz="1200" dirty="0"/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787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Эксплуатационное обслуживание объекта</a:t>
                      </a:r>
                      <a:endParaRPr lang="ru-RU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7787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Вывод объекта из эксплуатации (снос зданий, сооружений)</a:t>
                      </a:r>
                      <a:endParaRPr lang="ru-RU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5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матрицы по видам работ (инженерные изыскания, проектирование)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84487" y="6381328"/>
            <a:ext cx="400024" cy="220641"/>
          </a:xfrm>
        </p:spPr>
        <p:txBody>
          <a:bodyPr/>
          <a:lstStyle/>
          <a:p>
            <a:fld id="{095D674A-043F-45DA-B63E-6539544E189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2066" y="1992434"/>
            <a:ext cx="3453796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Инженерные изыскания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1922" y="4396158"/>
            <a:ext cx="345638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Архитектурно-строительное проектирование</a:t>
            </a:r>
            <a:endParaRPr lang="ru-RU" sz="12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4729774" y="947697"/>
            <a:ext cx="3586345" cy="2501356"/>
            <a:chOff x="4355980" y="1025922"/>
            <a:chExt cx="3586345" cy="2501356"/>
          </a:xfrm>
        </p:grpSpPr>
        <p:sp>
          <p:nvSpPr>
            <p:cNvPr id="39" name="TextBox 38"/>
            <p:cNvSpPr txBox="1"/>
            <p:nvPr/>
          </p:nvSpPr>
          <p:spPr>
            <a:xfrm>
              <a:off x="4355980" y="1025922"/>
              <a:ext cx="3586344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Инженерно-геодезические изыскания</a:t>
              </a:r>
              <a:endParaRPr lang="ru-RU" sz="105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69737" y="1443094"/>
              <a:ext cx="3572587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Инженерно-геологические изыскания</a:t>
              </a:r>
              <a:endParaRPr lang="ru-RU" sz="105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369738" y="3111780"/>
              <a:ext cx="3572586" cy="4154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Обследование состояния грунтов основания зданий и сооружений</a:t>
              </a:r>
              <a:endParaRPr lang="ru-RU" sz="105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55980" y="1860266"/>
              <a:ext cx="3586345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Инженерно-гидрометеорологические изыскания</a:t>
              </a:r>
              <a:endParaRPr lang="ru-RU" sz="105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69738" y="2277438"/>
              <a:ext cx="3572586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Инженерно-экологические изыскания</a:t>
              </a:r>
              <a:endParaRPr lang="ru-RU" sz="105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69738" y="2694610"/>
              <a:ext cx="3572586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Инженерно-геотехнические изыскания</a:t>
              </a:r>
              <a:endParaRPr lang="ru-RU" sz="1050" dirty="0"/>
            </a:p>
          </p:txBody>
        </p:sp>
      </p:grpSp>
      <p:cxnSp>
        <p:nvCxnSpPr>
          <p:cNvPr id="21" name="Соединительная линия уступом 20"/>
          <p:cNvCxnSpPr>
            <a:stCxn id="8" idx="3"/>
            <a:endCxn id="39" idx="1"/>
          </p:cNvCxnSpPr>
          <p:nvPr/>
        </p:nvCxnSpPr>
        <p:spPr>
          <a:xfrm flipV="1">
            <a:off x="3845862" y="1074655"/>
            <a:ext cx="883912" cy="105627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8" idx="3"/>
            <a:endCxn id="41" idx="1"/>
          </p:cNvCxnSpPr>
          <p:nvPr/>
        </p:nvCxnSpPr>
        <p:spPr>
          <a:xfrm flipV="1">
            <a:off x="3845862" y="1491827"/>
            <a:ext cx="897669" cy="63910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8" idx="3"/>
            <a:endCxn id="45" idx="1"/>
          </p:cNvCxnSpPr>
          <p:nvPr/>
        </p:nvCxnSpPr>
        <p:spPr>
          <a:xfrm flipV="1">
            <a:off x="3845862" y="1908999"/>
            <a:ext cx="883912" cy="22193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8" idx="3"/>
            <a:endCxn id="47" idx="1"/>
          </p:cNvCxnSpPr>
          <p:nvPr/>
        </p:nvCxnSpPr>
        <p:spPr>
          <a:xfrm>
            <a:off x="3845862" y="2130934"/>
            <a:ext cx="897670" cy="19523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8" idx="3"/>
            <a:endCxn id="49" idx="1"/>
          </p:cNvCxnSpPr>
          <p:nvPr/>
        </p:nvCxnSpPr>
        <p:spPr>
          <a:xfrm>
            <a:off x="3845862" y="2130934"/>
            <a:ext cx="897670" cy="61240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8" idx="3"/>
            <a:endCxn id="43" idx="1"/>
          </p:cNvCxnSpPr>
          <p:nvPr/>
        </p:nvCxnSpPr>
        <p:spPr>
          <a:xfrm>
            <a:off x="3845862" y="2130934"/>
            <a:ext cx="897670" cy="111037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>
            <a:stCxn id="11" idx="3"/>
            <a:endCxn id="51" idx="1"/>
          </p:cNvCxnSpPr>
          <p:nvPr/>
        </p:nvCxnSpPr>
        <p:spPr>
          <a:xfrm flipV="1">
            <a:off x="3878305" y="4024375"/>
            <a:ext cx="835078" cy="60261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>
            <a:stCxn id="11" idx="3"/>
            <a:endCxn id="52" idx="1"/>
          </p:cNvCxnSpPr>
          <p:nvPr/>
        </p:nvCxnSpPr>
        <p:spPr>
          <a:xfrm>
            <a:off x="3878305" y="4626991"/>
            <a:ext cx="837711" cy="59595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4713383" y="3816626"/>
            <a:ext cx="3575219" cy="1614066"/>
            <a:chOff x="4713383" y="3816626"/>
            <a:chExt cx="3575219" cy="1614066"/>
          </a:xfrm>
        </p:grpSpPr>
        <p:sp>
          <p:nvSpPr>
            <p:cNvPr id="51" name="TextBox 50"/>
            <p:cNvSpPr txBox="1"/>
            <p:nvPr/>
          </p:nvSpPr>
          <p:spPr>
            <a:xfrm>
              <a:off x="4713383" y="3816626"/>
              <a:ext cx="3572586" cy="4154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Разработка проектной документации (включая раздел 11 «Смета на строительство»)</a:t>
              </a:r>
              <a:endParaRPr lang="ru-RU" sz="105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6016" y="5015195"/>
              <a:ext cx="3572586" cy="4154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Разработка рабочей документации для строительства</a:t>
              </a:r>
              <a:endParaRPr lang="ru-RU" sz="105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13383" y="4496701"/>
              <a:ext cx="3572586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Модификация типовой проектной документации</a:t>
              </a:r>
              <a:endParaRPr lang="ru-RU" sz="1050" dirty="0"/>
            </a:p>
          </p:txBody>
        </p:sp>
      </p:grpSp>
      <p:cxnSp>
        <p:nvCxnSpPr>
          <p:cNvPr id="20" name="Прямая соединительная линия 19"/>
          <p:cNvCxnSpPr>
            <a:stCxn id="11" idx="3"/>
            <a:endCxn id="33" idx="1"/>
          </p:cNvCxnSpPr>
          <p:nvPr/>
        </p:nvCxnSpPr>
        <p:spPr>
          <a:xfrm flipV="1">
            <a:off x="3878305" y="4623659"/>
            <a:ext cx="835078" cy="3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6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матрицы по видам работ (строительство)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84487" y="6381328"/>
            <a:ext cx="400024" cy="220641"/>
          </a:xfrm>
        </p:spPr>
        <p:txBody>
          <a:bodyPr/>
          <a:lstStyle/>
          <a:p>
            <a:fld id="{095D674A-043F-45DA-B63E-6539544E189A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4109" y="858161"/>
            <a:ext cx="3453796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Земляные работы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2" y="1374658"/>
            <a:ext cx="345638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Устройство фундаментов и подвальных помещений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5862" y="3532982"/>
            <a:ext cx="345204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Устройство внутренних инженерных систем зданий, сооружений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0" y="2006572"/>
            <a:ext cx="344919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Устройство стеновых конструкций и перекрытий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47965" y="2638486"/>
            <a:ext cx="3459940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Кровельные работы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5862" y="3085734"/>
            <a:ext cx="3452043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Фасадные работы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4796810"/>
            <a:ext cx="345638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Монтаж лифтового и грузоподъемного оборудования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41605" y="5428724"/>
            <a:ext cx="3466300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Отделочные работы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47965" y="5875969"/>
            <a:ext cx="3459940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Благоустройство территории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5862" y="4164896"/>
            <a:ext cx="345204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Устройство наружных инженерных сетей</a:t>
            </a:r>
            <a:endParaRPr lang="ru-RU" sz="1200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4175953" y="2012501"/>
            <a:ext cx="4644814" cy="1966561"/>
            <a:chOff x="4175658" y="1807975"/>
            <a:chExt cx="4644814" cy="1966561"/>
          </a:xfrm>
        </p:grpSpPr>
        <p:sp>
          <p:nvSpPr>
            <p:cNvPr id="23" name="TextBox 22"/>
            <p:cNvSpPr txBox="1"/>
            <p:nvPr/>
          </p:nvSpPr>
          <p:spPr>
            <a:xfrm>
              <a:off x="4175665" y="1807975"/>
              <a:ext cx="4644807" cy="2574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Водопровод и канализация</a:t>
              </a:r>
              <a:endParaRPr lang="ru-RU" sz="105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75660" y="2846976"/>
              <a:ext cx="4644809" cy="2574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Вентиляция и кондиционирование</a:t>
              </a:r>
              <a:endParaRPr lang="ru-RU" sz="105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75661" y="2510298"/>
              <a:ext cx="4644807" cy="2574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Газоснабжение</a:t>
              </a:r>
              <a:endParaRPr lang="ru-RU" sz="105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75663" y="2158188"/>
              <a:ext cx="4644807" cy="2574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Отопление</a:t>
              </a:r>
              <a:endParaRPr lang="ru-RU" sz="105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75660" y="3196445"/>
              <a:ext cx="4644809" cy="2574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Электроснабжение</a:t>
              </a:r>
              <a:endParaRPr lang="ru-RU" sz="105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75658" y="3520620"/>
              <a:ext cx="4644809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Электр. </a:t>
              </a:r>
              <a:r>
                <a:rPr lang="ru-RU" sz="1050" dirty="0"/>
                <a:t>и</a:t>
              </a:r>
              <a:r>
                <a:rPr lang="ru-RU" sz="1050" dirty="0" smtClean="0"/>
                <a:t> иные сети управления системами жизнеобеспечения</a:t>
              </a:r>
              <a:endParaRPr lang="ru-RU" sz="1050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4175953" y="4164896"/>
            <a:ext cx="4644809" cy="1632232"/>
            <a:chOff x="4175953" y="3688213"/>
            <a:chExt cx="2736305" cy="1632232"/>
          </a:xfrm>
        </p:grpSpPr>
        <p:sp>
          <p:nvSpPr>
            <p:cNvPr id="29" name="TextBox 28"/>
            <p:cNvSpPr txBox="1"/>
            <p:nvPr/>
          </p:nvSpPr>
          <p:spPr>
            <a:xfrm>
              <a:off x="4175955" y="3688213"/>
              <a:ext cx="2736303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Водопровод</a:t>
              </a:r>
              <a:endParaRPr lang="ru-RU" sz="105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5955" y="4004044"/>
              <a:ext cx="2736303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Канализация</a:t>
              </a:r>
              <a:endParaRPr lang="ru-RU" sz="105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5954" y="4351261"/>
              <a:ext cx="2736303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Теплоснабжение</a:t>
              </a:r>
              <a:endParaRPr lang="ru-RU" sz="105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75954" y="4712258"/>
              <a:ext cx="2736303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Наружные электрические сети</a:t>
              </a:r>
              <a:endParaRPr lang="ru-RU" sz="105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75953" y="5066529"/>
              <a:ext cx="2736303" cy="2539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50" dirty="0" smtClean="0"/>
                <a:t>Линии связи</a:t>
              </a:r>
              <a:endParaRPr lang="ru-RU" sz="1050" dirty="0"/>
            </a:p>
          </p:txBody>
        </p:sp>
      </p:grpSp>
      <p:cxnSp>
        <p:nvCxnSpPr>
          <p:cNvPr id="7" name="Соединительная линия уступом 6"/>
          <p:cNvCxnSpPr>
            <a:stCxn id="12" idx="3"/>
            <a:endCxn id="24" idx="1"/>
          </p:cNvCxnSpPr>
          <p:nvPr/>
        </p:nvCxnSpPr>
        <p:spPr>
          <a:xfrm flipV="1">
            <a:off x="3707905" y="3180222"/>
            <a:ext cx="468050" cy="58359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12" idx="3"/>
            <a:endCxn id="27" idx="1"/>
          </p:cNvCxnSpPr>
          <p:nvPr/>
        </p:nvCxnSpPr>
        <p:spPr>
          <a:xfrm flipV="1">
            <a:off x="3707905" y="3529691"/>
            <a:ext cx="468050" cy="23412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12" idx="3"/>
            <a:endCxn id="25" idx="1"/>
          </p:cNvCxnSpPr>
          <p:nvPr/>
        </p:nvCxnSpPr>
        <p:spPr>
          <a:xfrm flipV="1">
            <a:off x="3707905" y="2843544"/>
            <a:ext cx="468051" cy="92027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>
            <a:stCxn id="12" idx="3"/>
            <a:endCxn id="26" idx="1"/>
          </p:cNvCxnSpPr>
          <p:nvPr/>
        </p:nvCxnSpPr>
        <p:spPr>
          <a:xfrm flipV="1">
            <a:off x="3707905" y="2491434"/>
            <a:ext cx="468053" cy="12723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12" idx="3"/>
            <a:endCxn id="23" idx="1"/>
          </p:cNvCxnSpPr>
          <p:nvPr/>
        </p:nvCxnSpPr>
        <p:spPr>
          <a:xfrm flipV="1">
            <a:off x="3707905" y="2141221"/>
            <a:ext cx="468055" cy="16225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>
            <a:stCxn id="15" idx="3"/>
            <a:endCxn id="30" idx="1"/>
          </p:cNvCxnSpPr>
          <p:nvPr/>
        </p:nvCxnSpPr>
        <p:spPr>
          <a:xfrm>
            <a:off x="3707905" y="4395729"/>
            <a:ext cx="468051" cy="2119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15" idx="3"/>
            <a:endCxn id="31" idx="1"/>
          </p:cNvCxnSpPr>
          <p:nvPr/>
        </p:nvCxnSpPr>
        <p:spPr>
          <a:xfrm>
            <a:off x="3707905" y="4395729"/>
            <a:ext cx="468050" cy="55917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15" idx="3"/>
            <a:endCxn id="32" idx="1"/>
          </p:cNvCxnSpPr>
          <p:nvPr/>
        </p:nvCxnSpPr>
        <p:spPr>
          <a:xfrm>
            <a:off x="3707905" y="4395729"/>
            <a:ext cx="468050" cy="92017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15" idx="3"/>
            <a:endCxn id="33" idx="1"/>
          </p:cNvCxnSpPr>
          <p:nvPr/>
        </p:nvCxnSpPr>
        <p:spPr>
          <a:xfrm>
            <a:off x="3707905" y="4395729"/>
            <a:ext cx="468048" cy="12744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15" idx="3"/>
            <a:endCxn id="29" idx="1"/>
          </p:cNvCxnSpPr>
          <p:nvPr/>
        </p:nvCxnSpPr>
        <p:spPr>
          <a:xfrm flipV="1">
            <a:off x="3707905" y="4291854"/>
            <a:ext cx="468051" cy="1038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12" idx="3"/>
            <a:endCxn id="28" idx="1"/>
          </p:cNvCxnSpPr>
          <p:nvPr/>
        </p:nvCxnSpPr>
        <p:spPr>
          <a:xfrm>
            <a:off x="3707905" y="3763815"/>
            <a:ext cx="468048" cy="8828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0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Vegas Lex">
      <a:dk1>
        <a:srgbClr val="000000"/>
      </a:dk1>
      <a:lt1>
        <a:srgbClr val="FFFFFF"/>
      </a:lt1>
      <a:dk2>
        <a:srgbClr val="1F497D"/>
      </a:dk2>
      <a:lt2>
        <a:srgbClr val="7F7F7F"/>
      </a:lt2>
      <a:accent1>
        <a:srgbClr val="E36C09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GAS LEX_ШАБЛОН_Презентация">
  <a:themeElements>
    <a:clrScheme name="VL">
      <a:dk1>
        <a:srgbClr val="002846"/>
      </a:dk1>
      <a:lt1>
        <a:srgbClr val="F3F4F5"/>
      </a:lt1>
      <a:dk2>
        <a:srgbClr val="002846"/>
      </a:dk2>
      <a:lt2>
        <a:srgbClr val="FFFFFF"/>
      </a:lt2>
      <a:accent1>
        <a:srgbClr val="025579"/>
      </a:accent1>
      <a:accent2>
        <a:srgbClr val="087F9F"/>
      </a:accent2>
      <a:accent3>
        <a:srgbClr val="9BC81E"/>
      </a:accent3>
      <a:accent4>
        <a:srgbClr val="0050A0"/>
      </a:accent4>
      <a:accent5>
        <a:srgbClr val="A0AAB4"/>
      </a:accent5>
      <a:accent6>
        <a:srgbClr val="D7DBDE"/>
      </a:accent6>
      <a:hlink>
        <a:srgbClr val="626E77"/>
      </a:hlink>
      <a:folHlink>
        <a:srgbClr val="626E77"/>
      </a:folHlink>
    </a:clrScheme>
    <a:fontScheme name="V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r">
  <a:themeElements>
    <a:clrScheme name="VL">
      <a:dk1>
        <a:srgbClr val="002846"/>
      </a:dk1>
      <a:lt1>
        <a:srgbClr val="F3F4F5"/>
      </a:lt1>
      <a:dk2>
        <a:srgbClr val="002846"/>
      </a:dk2>
      <a:lt2>
        <a:srgbClr val="FFFFFF"/>
      </a:lt2>
      <a:accent1>
        <a:srgbClr val="025579"/>
      </a:accent1>
      <a:accent2>
        <a:srgbClr val="087F9F"/>
      </a:accent2>
      <a:accent3>
        <a:srgbClr val="9BC81E"/>
      </a:accent3>
      <a:accent4>
        <a:srgbClr val="0050A0"/>
      </a:accent4>
      <a:accent5>
        <a:srgbClr val="A0AAB4"/>
      </a:accent5>
      <a:accent6>
        <a:srgbClr val="D7DBDE"/>
      </a:accent6>
      <a:hlink>
        <a:srgbClr val="626E77"/>
      </a:hlink>
      <a:folHlink>
        <a:srgbClr val="626E7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VEGAS LEX_ШАБЛОН_Презентация</Template>
  <TotalTime>2942</TotalTime>
  <Words>450</Words>
  <Application>Microsoft Office PowerPoint</Application>
  <PresentationFormat>Экран (4:3)</PresentationFormat>
  <Paragraphs>177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Wingdings 3</vt:lpstr>
      <vt:lpstr>Специальное оформление</vt:lpstr>
      <vt:lpstr>VEGAS LEX_ШАБЛОН_Презентация</vt:lpstr>
      <vt:lpstr>Divider</vt:lpstr>
      <vt:lpstr>Матрица типовых контрактов</vt:lpstr>
      <vt:lpstr>Структура договорных отношений </vt:lpstr>
      <vt:lpstr>Структура матрицы по субъектному составу</vt:lpstr>
      <vt:lpstr>Структура матрицы по видам объектов</vt:lpstr>
      <vt:lpstr>Структура матрицы по этапам создания объекта</vt:lpstr>
      <vt:lpstr>Структура матрицы по видам работ (инженерные изыскания, проектирование)</vt:lpstr>
      <vt:lpstr>Структура матрицы по видам работ (строительство)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vegas lex</dc:title>
  <dc:creator>Zhegulina, Marina</dc:creator>
  <cp:lastModifiedBy>Preobrazhenskaya, Marina</cp:lastModifiedBy>
  <cp:revision>159</cp:revision>
  <cp:lastPrinted>2015-06-25T08:39:15Z</cp:lastPrinted>
  <dcterms:created xsi:type="dcterms:W3CDTF">2014-11-10T12:00:17Z</dcterms:created>
  <dcterms:modified xsi:type="dcterms:W3CDTF">2015-12-08T09:06:16Z</dcterms:modified>
</cp:coreProperties>
</file>