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497" r:id="rId2"/>
    <p:sldId id="498" r:id="rId3"/>
    <p:sldId id="487" r:id="rId4"/>
    <p:sldId id="486" r:id="rId5"/>
    <p:sldId id="481" r:id="rId6"/>
    <p:sldId id="489" r:id="rId7"/>
    <p:sldId id="495" r:id="rId8"/>
    <p:sldId id="466" r:id="rId9"/>
    <p:sldId id="485" r:id="rId10"/>
    <p:sldId id="496" r:id="rId11"/>
    <p:sldId id="490" r:id="rId12"/>
    <p:sldId id="499" r:id="rId13"/>
    <p:sldId id="500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99"/>
    <a:srgbClr val="006600"/>
    <a:srgbClr val="0000CC"/>
    <a:srgbClr val="993300"/>
    <a:srgbClr val="FF6699"/>
    <a:srgbClr val="FF7C8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44;&#1086;&#1082;&#1091;&#1084;&#1077;&#1085;&#1090;&#1099;\01%20&#1056;&#1057;&#1057;-&#1059;&#1062;-&#1056;&#1057;&#1055;&#1055;-&#1057;&#1056;&#1054;\03%20&#1056;&#1057;&#1055;&#1055;\29%20&#1047;&#1072;&#1089;&#1077;&#1076;&#1072;&#1085;&#1080;&#1103;%20&#1050;&#1086;&#1084;&#1080;&#1089;&#1089;&#1080;&#1080;%202015\02%20&#1047;&#1072;&#1089;&#1077;&#1076;&#1072;&#1085;&#1080;&#1077;%2026.08.2015\30%20&#1042;&#1074;&#1086;&#1076;%202010-2030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</a:t>
            </a:r>
            <a:r>
              <a:rPr lang="ru-RU" baseline="0" dirty="0" smtClean="0"/>
              <a:t> процентах к общему объему работ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174499469477914E-2"/>
          <c:y val="0.1970099281897971"/>
          <c:w val="0.89579063080656685"/>
          <c:h val="0.68187575117916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847880306877213E-2"/>
                  <c:y val="-9.620143216410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52141199397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948576050163524E-2"/>
                  <c:y val="1.262485985229769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99409239951922E-2"/>
                      <c:h val="5.32635262748583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1988 год</c:v>
                </c:pt>
                <c:pt idx="1">
                  <c:v>2000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1.2E-2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смешанная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847880306877213E-2"/>
                  <c:y val="-1.924028643282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375612699506375E-2"/>
                  <c:y val="-3.2067144054700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521411993978125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1988 год</c:v>
                </c:pt>
                <c:pt idx="1">
                  <c:v>2000 год</c:v>
                </c:pt>
                <c:pt idx="2">
                  <c:v>2013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0.06</c:v>
                </c:pt>
                <c:pt idx="1">
                  <c:v>0.22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229813405034514E-2"/>
                  <c:y val="-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375612699506375E-2"/>
                  <c:y val="-3.2067144054701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61174650319169E-2"/>
                  <c:y val="-1.122350041914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29958444984203E-2"/>
                      <c:h val="5.32635262748583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1988 год</c:v>
                </c:pt>
                <c:pt idx="1">
                  <c:v>2000 год</c:v>
                </c:pt>
                <c:pt idx="2">
                  <c:v>2013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0.153</c:v>
                </c:pt>
                <c:pt idx="1">
                  <c:v>0.64</c:v>
                </c:pt>
                <c:pt idx="2">
                  <c:v>0.88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229813405034514E-2"/>
                  <c:y val="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375612699506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184646150427731E-2"/>
                  <c:y val="3.2067144054700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98379486886778E-2"/>
                      <c:h val="6.92970983022088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1988 год</c:v>
                </c:pt>
                <c:pt idx="1">
                  <c:v>2000 год</c:v>
                </c:pt>
                <c:pt idx="2">
                  <c:v>2013 год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0.77500000000000002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44588176"/>
        <c:axId val="-1244584912"/>
      </c:barChart>
      <c:catAx>
        <c:axId val="-12445881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84912"/>
        <c:crosses val="max"/>
        <c:auto val="1"/>
        <c:lblAlgn val="ctr"/>
        <c:lblOffset val="100"/>
        <c:noMultiLvlLbl val="0"/>
      </c:catAx>
      <c:valAx>
        <c:axId val="-1244584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8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67174599369233E-2"/>
          <c:y val="1.2198939900128674E-2"/>
          <c:w val="0.93628946170580507"/>
          <c:h val="0.7994376613854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'[30 Ввод 2010-2030.xls]Данные'!$A$5</c:f>
              <c:strCache>
                <c:ptCount val="1"/>
                <c:pt idx="0">
                  <c:v>- первая редакция Национального проекта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1"/>
              <c:layout>
                <c:manualLayout>
                  <c:x val="0"/>
                  <c:y val="6.262338079753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56784283353207E-3"/>
                  <c:y val="1.9922190577241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565381624263996E-3"/>
                  <c:y val="5.6901487811217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825242718446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0011727257497076E-2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1865192382867025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5328615504547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857602057216333E-2"/>
                  <c:y val="-3.7825059101654862E-3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518475209885185E-3"/>
                  <c:y val="1.8912529550827611E-3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C000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5144915396213786E-4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3623996132595287E-3"/>
                  <c:y val="-3.0289830792427566E-4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3623996132595287E-3"/>
                  <c:y val="-2.0193220528283312E-4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4.0105594322406932E-3"/>
                  <c:y val="1.3862735243201168E-3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2857602057216332E-3"/>
                  <c:y val="3.47960760224121E-3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7.6639407537895814E-5"/>
                  <c:y val="-4.5464529699745001E-4"/>
                </c:manualLayout>
              </c:layout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6600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-2.330097087378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0"/>
                  <c:y val="-3.106796116504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3.495145631067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0"/>
                  <c:y val="-2.718446601941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3623978201634883E-3"/>
                  <c:y val="-3.88349514563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0"/>
                  <c:y val="-2.135922330097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-7.5655876348789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1.3623978201634883E-3"/>
                  <c:y val="-1.747572815533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4.1025641025640037E-3"/>
                  <c:y val="-1.9753086419753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99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'[30 Ввод 2010-2030.xls]Данные'!$B$4:$V$4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'[30 Ввод 2010-2030.xls]Данные'!$B$5:$V$5</c:f>
              <c:numCache>
                <c:formatCode>0.0</c:formatCode>
                <c:ptCount val="21"/>
                <c:pt idx="0">
                  <c:v>58.4</c:v>
                </c:pt>
                <c:pt idx="1">
                  <c:v>62.3</c:v>
                </c:pt>
                <c:pt idx="2">
                  <c:v>65.7</c:v>
                </c:pt>
                <c:pt idx="3">
                  <c:v>70.599999999999994</c:v>
                </c:pt>
                <c:pt idx="4">
                  <c:v>83.6</c:v>
                </c:pt>
                <c:pt idx="5">
                  <c:v>76</c:v>
                </c:pt>
                <c:pt idx="6">
                  <c:v>81</c:v>
                </c:pt>
                <c:pt idx="7">
                  <c:v>93</c:v>
                </c:pt>
                <c:pt idx="8">
                  <c:v>95</c:v>
                </c:pt>
                <c:pt idx="9">
                  <c:v>97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'[30 Ввод 2010-2030.xls]Данные'!$A$6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-1.00787851492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511817772390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66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'[30 Ввод 2010-2030.xls]Данные'!$B$4:$V$4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'[30 Ввод 2010-2030.xls]Данные'!$B$6:$V$6</c:f>
              <c:numCache>
                <c:formatCode>General</c:formatCode>
                <c:ptCount val="21"/>
                <c:pt idx="5" formatCode="0.0">
                  <c:v>84</c:v>
                </c:pt>
                <c:pt idx="6" formatCode="0.0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gapDepth val="32"/>
        <c:shape val="cylinder"/>
        <c:axId val="-1244596336"/>
        <c:axId val="-1244595248"/>
        <c:axId val="0"/>
      </c:bar3DChart>
      <c:catAx>
        <c:axId val="-124459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44595248"/>
        <c:crosses val="autoZero"/>
        <c:auto val="1"/>
        <c:lblAlgn val="ctr"/>
        <c:lblOffset val="100"/>
        <c:noMultiLvlLbl val="0"/>
      </c:catAx>
      <c:valAx>
        <c:axId val="-1244595248"/>
        <c:scaling>
          <c:orientation val="minMax"/>
          <c:max val="14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44596336"/>
        <c:crosses val="autoZero"/>
        <c:crossBetween val="between"/>
        <c:majorUnit val="7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Господдержка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effectLst>
              <a:outerShdw blurRad="50800" dist="254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1729252305299367E-2"/>
                  <c:y val="4.447314827367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79246209478143E-2"/>
                  <c:y val="-6.74120922430977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556411036298143E-2"/>
                  <c:y val="1.388901421758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78700716258159E-2"/>
                  <c:y val="1.348241844861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3133226381674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623377088091986E-2"/>
                  <c:y val="1.348241844861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RUS</c:v>
                </c:pt>
                <c:pt idx="1">
                  <c:v>GB</c:v>
                </c:pt>
                <c:pt idx="2">
                  <c:v>GER</c:v>
                </c:pt>
                <c:pt idx="3">
                  <c:v>JAP</c:v>
                </c:pt>
                <c:pt idx="4">
                  <c:v>CH</c:v>
                </c:pt>
                <c:pt idx="5">
                  <c:v>USA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70.3</c:v>
                </c:pt>
                <c:pt idx="1">
                  <c:v>30.7</c:v>
                </c:pt>
                <c:pt idx="2">
                  <c:v>28.4</c:v>
                </c:pt>
                <c:pt idx="3">
                  <c:v>17.7</c:v>
                </c:pt>
                <c:pt idx="4">
                  <c:v>23.4</c:v>
                </c:pt>
                <c:pt idx="5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1F497D"/>
            </a:solidFill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cat>
            <c:strRef>
              <c:f>Лист1!$A$2:$A$7</c:f>
              <c:strCache>
                <c:ptCount val="6"/>
                <c:pt idx="0">
                  <c:v>RUS</c:v>
                </c:pt>
                <c:pt idx="1">
                  <c:v>GB</c:v>
                </c:pt>
                <c:pt idx="2">
                  <c:v>GER</c:v>
                </c:pt>
                <c:pt idx="3">
                  <c:v>JAP</c:v>
                </c:pt>
                <c:pt idx="4">
                  <c:v>CH</c:v>
                </c:pt>
                <c:pt idx="5">
                  <c:v>USA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29.6</c:v>
                </c:pt>
                <c:pt idx="1">
                  <c:v>69.3</c:v>
                </c:pt>
                <c:pt idx="2">
                  <c:v>71.599999999999994</c:v>
                </c:pt>
                <c:pt idx="3">
                  <c:v>82.3</c:v>
                </c:pt>
                <c:pt idx="4">
                  <c:v>77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44593072"/>
        <c:axId val="-1244588720"/>
      </c:barChart>
      <c:catAx>
        <c:axId val="-124459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-1244588720"/>
        <c:crosses val="autoZero"/>
        <c:auto val="1"/>
        <c:lblAlgn val="ctr"/>
        <c:lblOffset val="100"/>
        <c:noMultiLvlLbl val="0"/>
      </c:catAx>
      <c:valAx>
        <c:axId val="-124458872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-1244593072"/>
        <c:crosses val="autoZero"/>
        <c:crossBetween val="between"/>
        <c:majorUnit val="20"/>
        <c:min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2A8C-AAF9-4557-BCFE-E7C2588E61CE}" type="doc">
      <dgm:prSet loTypeId="urn:microsoft.com/office/officeart/2005/8/layout/hProcess9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02386C-B870-4C9C-8DCE-95ADC9014C25}">
      <dgm:prSet phldrT="[Текст]" custT="1"/>
      <dgm:spPr/>
      <dgm:t>
        <a:bodyPr/>
        <a:lstStyle/>
        <a:p>
          <a:r>
            <a:rPr lang="ru-RU" sz="1600" b="1" dirty="0" smtClean="0"/>
            <a:t>Самоокупаемость</a:t>
          </a:r>
          <a:endParaRPr lang="ru-RU" sz="1600" b="1" dirty="0"/>
        </a:p>
      </dgm:t>
    </dgm:pt>
    <dgm:pt modelId="{62766BD4-1E65-4901-AACD-15E69D11257E}" type="parTrans" cxnId="{9CA2F2C5-0F15-4426-92D3-962615DEE49F}">
      <dgm:prSet/>
      <dgm:spPr/>
      <dgm:t>
        <a:bodyPr/>
        <a:lstStyle/>
        <a:p>
          <a:endParaRPr lang="ru-RU"/>
        </a:p>
      </dgm:t>
    </dgm:pt>
    <dgm:pt modelId="{0B311EEC-06C7-4F8D-9302-BE55FB7C2676}" type="sibTrans" cxnId="{9CA2F2C5-0F15-4426-92D3-962615DEE49F}">
      <dgm:prSet/>
      <dgm:spPr/>
      <dgm:t>
        <a:bodyPr/>
        <a:lstStyle/>
        <a:p>
          <a:endParaRPr lang="ru-RU"/>
        </a:p>
      </dgm:t>
    </dgm:pt>
    <dgm:pt modelId="{CDC4F843-95D4-4772-826F-2621272C1296}">
      <dgm:prSet phldrT="[Текст]" custT="1"/>
      <dgm:spPr/>
      <dgm:t>
        <a:bodyPr/>
        <a:lstStyle/>
        <a:p>
          <a:r>
            <a:rPr lang="ru-RU" sz="1600" b="1" dirty="0" smtClean="0"/>
            <a:t>Развитие строительной отрасли</a:t>
          </a:r>
          <a:endParaRPr lang="ru-RU" sz="1600" b="1" dirty="0"/>
        </a:p>
      </dgm:t>
    </dgm:pt>
    <dgm:pt modelId="{3A6F075B-80C7-4628-84B7-12B0B4268F09}" type="parTrans" cxnId="{045EC324-E104-4581-91DA-4CCE553E22F7}">
      <dgm:prSet/>
      <dgm:spPr/>
      <dgm:t>
        <a:bodyPr/>
        <a:lstStyle/>
        <a:p>
          <a:endParaRPr lang="ru-RU"/>
        </a:p>
      </dgm:t>
    </dgm:pt>
    <dgm:pt modelId="{79F0F179-5CF4-46CF-B860-CFBF32F43C13}" type="sibTrans" cxnId="{045EC324-E104-4581-91DA-4CCE553E22F7}">
      <dgm:prSet/>
      <dgm:spPr/>
      <dgm:t>
        <a:bodyPr/>
        <a:lstStyle/>
        <a:p>
          <a:endParaRPr lang="ru-RU"/>
        </a:p>
      </dgm:t>
    </dgm:pt>
    <dgm:pt modelId="{120D53E8-EEA9-4CEF-BCC0-3B66FFC58172}">
      <dgm:prSet phldrT="[Текст]" custT="1"/>
      <dgm:spPr/>
      <dgm:t>
        <a:bodyPr/>
        <a:lstStyle/>
        <a:p>
          <a:r>
            <a:rPr lang="ru-RU" sz="1100" b="1" dirty="0" smtClean="0"/>
            <a:t>Доля государства до 10%</a:t>
          </a:r>
          <a:endParaRPr lang="ru-RU" sz="1100" b="1" dirty="0"/>
        </a:p>
      </dgm:t>
    </dgm:pt>
    <dgm:pt modelId="{00ECB24D-531F-41A0-9189-02001C763999}" type="parTrans" cxnId="{D17D217D-68D2-4B79-B400-2C23E40CB2A7}">
      <dgm:prSet/>
      <dgm:spPr/>
      <dgm:t>
        <a:bodyPr/>
        <a:lstStyle/>
        <a:p>
          <a:endParaRPr lang="ru-RU"/>
        </a:p>
      </dgm:t>
    </dgm:pt>
    <dgm:pt modelId="{283EB6BC-71ED-4544-B296-9EEDAB042599}" type="sibTrans" cxnId="{D17D217D-68D2-4B79-B400-2C23E40CB2A7}">
      <dgm:prSet/>
      <dgm:spPr/>
      <dgm:t>
        <a:bodyPr/>
        <a:lstStyle/>
        <a:p>
          <a:endParaRPr lang="ru-RU"/>
        </a:p>
      </dgm:t>
    </dgm:pt>
    <dgm:pt modelId="{700888AB-27CF-416E-ADC8-097637909D1B}">
      <dgm:prSet phldrT="[Текст]" custT="1"/>
      <dgm:spPr/>
      <dgm:t>
        <a:bodyPr/>
        <a:lstStyle/>
        <a:p>
          <a:r>
            <a:rPr lang="ru-RU" sz="1050" b="1" dirty="0" smtClean="0"/>
            <a:t>Увеличение производительности труда	</a:t>
          </a:r>
          <a:endParaRPr lang="ru-RU" sz="1050" b="1" dirty="0"/>
        </a:p>
      </dgm:t>
    </dgm:pt>
    <dgm:pt modelId="{D010E16E-6514-4A8C-BA34-52481E121EF6}" type="parTrans" cxnId="{CFA99223-2FC2-48B1-B6DF-6BB529186E51}">
      <dgm:prSet/>
      <dgm:spPr/>
      <dgm:t>
        <a:bodyPr/>
        <a:lstStyle/>
        <a:p>
          <a:endParaRPr lang="ru-RU"/>
        </a:p>
      </dgm:t>
    </dgm:pt>
    <dgm:pt modelId="{95002AC9-EBB4-47C2-9C14-7CEDBC8B5035}" type="sibTrans" cxnId="{CFA99223-2FC2-48B1-B6DF-6BB529186E51}">
      <dgm:prSet/>
      <dgm:spPr/>
      <dgm:t>
        <a:bodyPr/>
        <a:lstStyle/>
        <a:p>
          <a:endParaRPr lang="ru-RU"/>
        </a:p>
      </dgm:t>
    </dgm:pt>
    <dgm:pt modelId="{F2301F67-2C6E-4D48-B714-8F16DCE014AB}">
      <dgm:prSet phldrT="[Текст]" custT="1"/>
      <dgm:spPr/>
      <dgm:t>
        <a:bodyPr/>
        <a:lstStyle/>
        <a:p>
          <a:r>
            <a:rPr lang="ru-RU" sz="1600" b="1" dirty="0" smtClean="0"/>
            <a:t>Саморазвитие и самоконтроль	</a:t>
          </a:r>
          <a:endParaRPr lang="ru-RU" sz="1600" b="1" dirty="0"/>
        </a:p>
      </dgm:t>
    </dgm:pt>
    <dgm:pt modelId="{6558075A-512C-41AC-A511-E5BFD386EF5C}" type="parTrans" cxnId="{8BE25D0C-6DD2-48B4-8C65-3CDC0F06227B}">
      <dgm:prSet/>
      <dgm:spPr/>
      <dgm:t>
        <a:bodyPr/>
        <a:lstStyle/>
        <a:p>
          <a:endParaRPr lang="ru-RU"/>
        </a:p>
      </dgm:t>
    </dgm:pt>
    <dgm:pt modelId="{215CAD32-72FE-445C-9FA1-1A081E75FA74}" type="sibTrans" cxnId="{8BE25D0C-6DD2-48B4-8C65-3CDC0F06227B}">
      <dgm:prSet/>
      <dgm:spPr/>
      <dgm:t>
        <a:bodyPr/>
        <a:lstStyle/>
        <a:p>
          <a:endParaRPr lang="ru-RU"/>
        </a:p>
      </dgm:t>
    </dgm:pt>
    <dgm:pt modelId="{19E49650-BCBC-4940-9655-ED04E2168328}">
      <dgm:prSet phldrT="[Текст]" custT="1"/>
      <dgm:spPr/>
      <dgm:t>
        <a:bodyPr/>
        <a:lstStyle/>
        <a:p>
          <a:r>
            <a:rPr lang="ru-RU" sz="1050" b="1" dirty="0" smtClean="0"/>
            <a:t>Рыночные цены продажи</a:t>
          </a:r>
          <a:endParaRPr lang="ru-RU" sz="1050" b="1" dirty="0"/>
        </a:p>
      </dgm:t>
    </dgm:pt>
    <dgm:pt modelId="{23C4FDC8-0873-404A-9150-559488560BB4}" type="parTrans" cxnId="{1AF1BA08-D82F-460D-9930-DC8A2979F928}">
      <dgm:prSet/>
      <dgm:spPr/>
      <dgm:t>
        <a:bodyPr/>
        <a:lstStyle/>
        <a:p>
          <a:endParaRPr lang="ru-RU"/>
        </a:p>
      </dgm:t>
    </dgm:pt>
    <dgm:pt modelId="{F5D2C1F8-5DDD-4DF1-AF53-C82C5946A5ED}" type="sibTrans" cxnId="{1AF1BA08-D82F-460D-9930-DC8A2979F928}">
      <dgm:prSet/>
      <dgm:spPr/>
      <dgm:t>
        <a:bodyPr/>
        <a:lstStyle/>
        <a:p>
          <a:endParaRPr lang="ru-RU"/>
        </a:p>
      </dgm:t>
    </dgm:pt>
    <dgm:pt modelId="{340E02AF-E06D-43F3-A440-CA255CC48F1E}">
      <dgm:prSet phldrT="[Текст]" custT="1"/>
      <dgm:spPr/>
      <dgm:t>
        <a:bodyPr/>
        <a:lstStyle/>
        <a:p>
          <a:r>
            <a:rPr lang="ru-RU" sz="1600" b="1" dirty="0" smtClean="0"/>
            <a:t>Самофинансирование</a:t>
          </a:r>
          <a:endParaRPr lang="ru-RU" sz="1600" b="1" dirty="0"/>
        </a:p>
      </dgm:t>
    </dgm:pt>
    <dgm:pt modelId="{8991E920-3580-4E71-8D97-6C3D98CF2295}" type="parTrans" cxnId="{FF13585A-DC2E-4A46-8400-1CB1C57E1AF4}">
      <dgm:prSet/>
      <dgm:spPr/>
      <dgm:t>
        <a:bodyPr/>
        <a:lstStyle/>
        <a:p>
          <a:endParaRPr lang="ru-RU"/>
        </a:p>
      </dgm:t>
    </dgm:pt>
    <dgm:pt modelId="{83BBBDC0-9F9C-47C0-822E-CB74D4C1ACEB}" type="sibTrans" cxnId="{FF13585A-DC2E-4A46-8400-1CB1C57E1AF4}">
      <dgm:prSet/>
      <dgm:spPr/>
      <dgm:t>
        <a:bodyPr/>
        <a:lstStyle/>
        <a:p>
          <a:endParaRPr lang="ru-RU"/>
        </a:p>
      </dgm:t>
    </dgm:pt>
    <dgm:pt modelId="{C642AAD9-2F68-43AA-BCCF-095289076AAA}">
      <dgm:prSet phldrT="[Текст]" custT="1"/>
      <dgm:spPr/>
      <dgm:t>
        <a:bodyPr/>
        <a:lstStyle/>
        <a:p>
          <a:r>
            <a:rPr lang="ru-RU" sz="1050" b="1" dirty="0" smtClean="0"/>
            <a:t>Повышение качества строительства</a:t>
          </a:r>
          <a:endParaRPr lang="ru-RU" sz="1050" b="1" dirty="0"/>
        </a:p>
      </dgm:t>
    </dgm:pt>
    <dgm:pt modelId="{F82E172A-9CB5-4EE0-A776-FFC8CC380B9D}" type="parTrans" cxnId="{16BA83B0-FE0D-481B-BDE0-8156754EBCFC}">
      <dgm:prSet/>
      <dgm:spPr/>
      <dgm:t>
        <a:bodyPr/>
        <a:lstStyle/>
        <a:p>
          <a:endParaRPr lang="ru-RU"/>
        </a:p>
      </dgm:t>
    </dgm:pt>
    <dgm:pt modelId="{E345614B-9E74-4959-8C5B-95BB2CAED550}" type="sibTrans" cxnId="{16BA83B0-FE0D-481B-BDE0-8156754EBCFC}">
      <dgm:prSet/>
      <dgm:spPr/>
      <dgm:t>
        <a:bodyPr/>
        <a:lstStyle/>
        <a:p>
          <a:endParaRPr lang="ru-RU"/>
        </a:p>
      </dgm:t>
    </dgm:pt>
    <dgm:pt modelId="{868FB4A1-1E24-4C71-8FEF-0FD979163758}">
      <dgm:prSet phldrT="[Текст]" custT="1"/>
      <dgm:spPr/>
      <dgm:t>
        <a:bodyPr/>
        <a:lstStyle/>
        <a:p>
          <a:r>
            <a:rPr lang="ru-RU" sz="1100" b="1" dirty="0" smtClean="0"/>
            <a:t>Частных инвестиций – до 90%, в том числе:</a:t>
          </a:r>
          <a:endParaRPr lang="ru-RU" sz="1100" b="1" dirty="0"/>
        </a:p>
      </dgm:t>
    </dgm:pt>
    <dgm:pt modelId="{DFF1151F-1F53-4D76-B8FE-94B7B2F9FE50}" type="parTrans" cxnId="{9FE1C29A-418A-46F5-A3BC-B1C0BDF26991}">
      <dgm:prSet/>
      <dgm:spPr/>
      <dgm:t>
        <a:bodyPr/>
        <a:lstStyle/>
        <a:p>
          <a:endParaRPr lang="ru-RU"/>
        </a:p>
      </dgm:t>
    </dgm:pt>
    <dgm:pt modelId="{DA1125E2-01CE-42FF-8D38-83202830E042}" type="sibTrans" cxnId="{9FE1C29A-418A-46F5-A3BC-B1C0BDF26991}">
      <dgm:prSet/>
      <dgm:spPr/>
      <dgm:t>
        <a:bodyPr/>
        <a:lstStyle/>
        <a:p>
          <a:endParaRPr lang="ru-RU"/>
        </a:p>
      </dgm:t>
    </dgm:pt>
    <dgm:pt modelId="{8144E564-B1AE-4E96-8B6A-E06FA15B9398}">
      <dgm:prSet phldrT="[Текст]" custT="1"/>
      <dgm:spPr/>
      <dgm:t>
        <a:bodyPr/>
        <a:lstStyle/>
        <a:p>
          <a:r>
            <a:rPr lang="ru-RU" sz="1100" b="1" dirty="0" smtClean="0"/>
            <a:t>Доля банков – до 20%</a:t>
          </a:r>
          <a:endParaRPr lang="ru-RU" sz="1100" b="1" dirty="0"/>
        </a:p>
      </dgm:t>
    </dgm:pt>
    <dgm:pt modelId="{88C82472-1D70-461C-90CA-57BCA93A00B5}" type="parTrans" cxnId="{F6824360-59B2-4CC3-AA01-6731169EC3EA}">
      <dgm:prSet/>
      <dgm:spPr/>
      <dgm:t>
        <a:bodyPr/>
        <a:lstStyle/>
        <a:p>
          <a:endParaRPr lang="ru-RU"/>
        </a:p>
      </dgm:t>
    </dgm:pt>
    <dgm:pt modelId="{712AC6C9-9A1A-461D-A45F-E4E77670C97D}" type="sibTrans" cxnId="{F6824360-59B2-4CC3-AA01-6731169EC3EA}">
      <dgm:prSet/>
      <dgm:spPr/>
      <dgm:t>
        <a:bodyPr/>
        <a:lstStyle/>
        <a:p>
          <a:endParaRPr lang="ru-RU"/>
        </a:p>
      </dgm:t>
    </dgm:pt>
    <dgm:pt modelId="{9204346A-9437-4BBA-893D-079CD79905FE}">
      <dgm:prSet phldrT="[Текст]" custT="1"/>
      <dgm:spPr/>
      <dgm:t>
        <a:bodyPr/>
        <a:lstStyle/>
        <a:p>
          <a:r>
            <a:rPr lang="ru-RU" sz="1100" b="1" dirty="0" smtClean="0"/>
            <a:t>Инвесторы – до 20%	</a:t>
          </a:r>
          <a:endParaRPr lang="ru-RU" sz="1100" b="1" dirty="0"/>
        </a:p>
      </dgm:t>
    </dgm:pt>
    <dgm:pt modelId="{2BA28E32-5A26-4C62-8C00-832EE828B66D}" type="parTrans" cxnId="{2922AE90-1F39-4D1E-A065-DAE14D3239F8}">
      <dgm:prSet/>
      <dgm:spPr/>
      <dgm:t>
        <a:bodyPr/>
        <a:lstStyle/>
        <a:p>
          <a:endParaRPr lang="ru-RU"/>
        </a:p>
      </dgm:t>
    </dgm:pt>
    <dgm:pt modelId="{0E840A4F-9580-4C4E-B7A9-ACF022CBB602}" type="sibTrans" cxnId="{2922AE90-1F39-4D1E-A065-DAE14D3239F8}">
      <dgm:prSet/>
      <dgm:spPr/>
      <dgm:t>
        <a:bodyPr/>
        <a:lstStyle/>
        <a:p>
          <a:endParaRPr lang="ru-RU"/>
        </a:p>
      </dgm:t>
    </dgm:pt>
    <dgm:pt modelId="{D71E743E-769A-499F-9971-FAFB84026F1B}">
      <dgm:prSet phldrT="[Текст]" custT="1"/>
      <dgm:spPr/>
      <dgm:t>
        <a:bodyPr/>
        <a:lstStyle/>
        <a:p>
          <a:r>
            <a:rPr lang="ru-RU" sz="1050" b="1" dirty="0" smtClean="0"/>
            <a:t>Рыночные цены эксплуатации</a:t>
          </a:r>
          <a:endParaRPr lang="ru-RU" sz="1050" b="1" dirty="0"/>
        </a:p>
      </dgm:t>
    </dgm:pt>
    <dgm:pt modelId="{8A9A22CC-A8D8-46C6-ADB4-72EC69065883}" type="parTrans" cxnId="{F99BA9E2-CBC7-40E2-926A-B1EDBCF0F27E}">
      <dgm:prSet/>
      <dgm:spPr/>
      <dgm:t>
        <a:bodyPr/>
        <a:lstStyle/>
        <a:p>
          <a:endParaRPr lang="ru-RU"/>
        </a:p>
      </dgm:t>
    </dgm:pt>
    <dgm:pt modelId="{1E562A85-B977-4820-9086-F5DE3939BBD2}" type="sibTrans" cxnId="{F99BA9E2-CBC7-40E2-926A-B1EDBCF0F27E}">
      <dgm:prSet/>
      <dgm:spPr/>
      <dgm:t>
        <a:bodyPr/>
        <a:lstStyle/>
        <a:p>
          <a:endParaRPr lang="ru-RU"/>
        </a:p>
      </dgm:t>
    </dgm:pt>
    <dgm:pt modelId="{1FF9EE49-4024-44F0-A1A4-9DFAF053E1B9}">
      <dgm:prSet phldrT="[Текст]" custT="1"/>
      <dgm:spPr/>
      <dgm:t>
        <a:bodyPr/>
        <a:lstStyle/>
        <a:p>
          <a:r>
            <a:rPr lang="ru-RU" sz="1050" b="1" dirty="0" smtClean="0"/>
            <a:t>Рыночные цены аренды</a:t>
          </a:r>
          <a:endParaRPr lang="ru-RU" sz="1050" b="1" dirty="0"/>
        </a:p>
      </dgm:t>
    </dgm:pt>
    <dgm:pt modelId="{1DB8C59C-C59B-4E3D-BDB2-A1930EF49F9A}" type="parTrans" cxnId="{ADC829CB-2542-4CEC-81B9-EF6E152C6101}">
      <dgm:prSet/>
      <dgm:spPr/>
      <dgm:t>
        <a:bodyPr/>
        <a:lstStyle/>
        <a:p>
          <a:endParaRPr lang="ru-RU"/>
        </a:p>
      </dgm:t>
    </dgm:pt>
    <dgm:pt modelId="{156FE47A-89CE-41EC-B7F0-BBA1FC70CE1B}" type="sibTrans" cxnId="{ADC829CB-2542-4CEC-81B9-EF6E152C6101}">
      <dgm:prSet/>
      <dgm:spPr/>
      <dgm:t>
        <a:bodyPr/>
        <a:lstStyle/>
        <a:p>
          <a:endParaRPr lang="ru-RU"/>
        </a:p>
      </dgm:t>
    </dgm:pt>
    <dgm:pt modelId="{445101E0-F956-4C2A-81A4-E45C99524278}">
      <dgm:prSet phldrT="[Текст]" custT="1"/>
      <dgm:spPr/>
      <dgm:t>
        <a:bodyPr/>
        <a:lstStyle/>
        <a:p>
          <a:r>
            <a:rPr lang="ru-RU" sz="1100" b="1" dirty="0" smtClean="0"/>
            <a:t>Доля населения до 50%</a:t>
          </a:r>
          <a:endParaRPr lang="ru-RU" sz="1100" b="1" dirty="0"/>
        </a:p>
      </dgm:t>
    </dgm:pt>
    <dgm:pt modelId="{3AA19C1B-1A15-4984-BBEC-8886B90A91F9}" type="parTrans" cxnId="{954B071D-FC12-4AE0-A630-8D3BEE05C9E7}">
      <dgm:prSet/>
      <dgm:spPr/>
      <dgm:t>
        <a:bodyPr/>
        <a:lstStyle/>
        <a:p>
          <a:endParaRPr lang="ru-RU"/>
        </a:p>
      </dgm:t>
    </dgm:pt>
    <dgm:pt modelId="{12A711D1-308D-4FD0-8796-5176F6BCBA17}" type="sibTrans" cxnId="{954B071D-FC12-4AE0-A630-8D3BEE05C9E7}">
      <dgm:prSet/>
      <dgm:spPr/>
      <dgm:t>
        <a:bodyPr/>
        <a:lstStyle/>
        <a:p>
          <a:endParaRPr lang="ru-RU"/>
        </a:p>
      </dgm:t>
    </dgm:pt>
    <dgm:pt modelId="{985C41FA-24F3-4B1B-9C12-BDB1ED660FF8}" type="pres">
      <dgm:prSet presAssocID="{0AAE2A8C-AAF9-4557-BCFE-E7C2588E61C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3D509-7EB7-48B8-AA76-0A289DC77381}" type="pres">
      <dgm:prSet presAssocID="{0AAE2A8C-AAF9-4557-BCFE-E7C2588E61CE}" presName="arrow" presStyleLbl="bgShp" presStyleIdx="0" presStyleCn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49C412-5B86-4E93-8966-6345867F1BF7}" type="pres">
      <dgm:prSet presAssocID="{0AAE2A8C-AAF9-4557-BCFE-E7C2588E61CE}" presName="linearProcess" presStyleCnt="0"/>
      <dgm:spPr/>
      <dgm:t>
        <a:bodyPr/>
        <a:lstStyle/>
        <a:p>
          <a:endParaRPr lang="ru-RU"/>
        </a:p>
      </dgm:t>
    </dgm:pt>
    <dgm:pt modelId="{C98A6CB8-C734-45B4-AF11-AEB98641FF7E}" type="pres">
      <dgm:prSet presAssocID="{7B02386C-B870-4C9C-8DCE-95ADC9014C25}" presName="textNode" presStyleLbl="node1" presStyleIdx="0" presStyleCnt="4" custScaleX="13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93FE-11DC-4DCA-BC36-B3D98A133EBE}" type="pres">
      <dgm:prSet presAssocID="{0B311EEC-06C7-4F8D-9302-BE55FB7C2676}" presName="sibTrans" presStyleCnt="0"/>
      <dgm:spPr/>
      <dgm:t>
        <a:bodyPr/>
        <a:lstStyle/>
        <a:p>
          <a:endParaRPr lang="ru-RU"/>
        </a:p>
      </dgm:t>
    </dgm:pt>
    <dgm:pt modelId="{84399FF1-583B-4445-9681-3CDC8A250638}" type="pres">
      <dgm:prSet presAssocID="{340E02AF-E06D-43F3-A440-CA255CC48F1E}" presName="textNode" presStyleLbl="node1" presStyleIdx="1" presStyleCnt="4" custScaleX="15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F8132-1605-4C24-9A41-9D483A16AD5A}" type="pres">
      <dgm:prSet presAssocID="{83BBBDC0-9F9C-47C0-822E-CB74D4C1ACEB}" presName="sibTrans" presStyleCnt="0"/>
      <dgm:spPr/>
      <dgm:t>
        <a:bodyPr/>
        <a:lstStyle/>
        <a:p>
          <a:endParaRPr lang="ru-RU"/>
        </a:p>
      </dgm:t>
    </dgm:pt>
    <dgm:pt modelId="{13F45926-2DAD-411C-B751-89E9EDBC44AD}" type="pres">
      <dgm:prSet presAssocID="{F2301F67-2C6E-4D48-B714-8F16DCE014AB}" presName="textNode" presStyleLbl="node1" presStyleIdx="2" presStyleCnt="4" custScaleX="11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01654-5250-46F9-AA11-38233D461F9E}" type="pres">
      <dgm:prSet presAssocID="{215CAD32-72FE-445C-9FA1-1A081E75FA74}" presName="sibTrans" presStyleCnt="0"/>
      <dgm:spPr/>
      <dgm:t>
        <a:bodyPr/>
        <a:lstStyle/>
        <a:p>
          <a:endParaRPr lang="ru-RU"/>
        </a:p>
      </dgm:t>
    </dgm:pt>
    <dgm:pt modelId="{F782736A-D1F8-4768-ABE7-60EC529FB0DF}" type="pres">
      <dgm:prSet presAssocID="{CDC4F843-95D4-4772-826F-2621272C1296}" presName="textNode" presStyleLbl="node1" presStyleIdx="3" presStyleCnt="4" custLinFactNeighborX="-2183" custLinFactNeighborY="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B3EC3-B68B-40D3-B2CD-7A6438E4F5B9}" type="presOf" srcId="{D71E743E-769A-499F-9971-FAFB84026F1B}" destId="{C98A6CB8-C734-45B4-AF11-AEB98641FF7E}" srcOrd="0" destOrd="2" presId="urn:microsoft.com/office/officeart/2005/8/layout/hProcess9"/>
    <dgm:cxn modelId="{9FE1C29A-418A-46F5-A3BC-B1C0BDF26991}" srcId="{340E02AF-E06D-43F3-A440-CA255CC48F1E}" destId="{868FB4A1-1E24-4C71-8FEF-0FD979163758}" srcOrd="1" destOrd="0" parTransId="{DFF1151F-1F53-4D76-B8FE-94B7B2F9FE50}" sibTransId="{DA1125E2-01CE-42FF-8D38-83202830E042}"/>
    <dgm:cxn modelId="{CFA99223-2FC2-48B1-B6DF-6BB529186E51}" srcId="{F2301F67-2C6E-4D48-B714-8F16DCE014AB}" destId="{700888AB-27CF-416E-ADC8-097637909D1B}" srcOrd="0" destOrd="0" parTransId="{D010E16E-6514-4A8C-BA34-52481E121EF6}" sibTransId="{95002AC9-EBB4-47C2-9C14-7CEDBC8B5035}"/>
    <dgm:cxn modelId="{48C2FF79-0B98-4C62-84E3-F1D630AE34AC}" type="presOf" srcId="{7B02386C-B870-4C9C-8DCE-95ADC9014C25}" destId="{C98A6CB8-C734-45B4-AF11-AEB98641FF7E}" srcOrd="0" destOrd="0" presId="urn:microsoft.com/office/officeart/2005/8/layout/hProcess9"/>
    <dgm:cxn modelId="{1AF1BA08-D82F-460D-9930-DC8A2979F928}" srcId="{7B02386C-B870-4C9C-8DCE-95ADC9014C25}" destId="{19E49650-BCBC-4940-9655-ED04E2168328}" srcOrd="0" destOrd="0" parTransId="{23C4FDC8-0873-404A-9150-559488560BB4}" sibTransId="{F5D2C1F8-5DDD-4DF1-AF53-C82C5946A5ED}"/>
    <dgm:cxn modelId="{497C1DC3-B644-4090-9E84-73E01B2C993C}" type="presOf" srcId="{C642AAD9-2F68-43AA-BCCF-095289076AAA}" destId="{13F45926-2DAD-411C-B751-89E9EDBC44AD}" srcOrd="0" destOrd="2" presId="urn:microsoft.com/office/officeart/2005/8/layout/hProcess9"/>
    <dgm:cxn modelId="{641D1076-6963-4788-8EDC-ABCBA394EAB2}" type="presOf" srcId="{19E49650-BCBC-4940-9655-ED04E2168328}" destId="{C98A6CB8-C734-45B4-AF11-AEB98641FF7E}" srcOrd="0" destOrd="1" presId="urn:microsoft.com/office/officeart/2005/8/layout/hProcess9"/>
    <dgm:cxn modelId="{34A5C5FA-7474-4AF4-B663-4CBC8CBE3E54}" type="presOf" srcId="{9204346A-9437-4BBA-893D-079CD79905FE}" destId="{84399FF1-583B-4445-9681-3CDC8A250638}" srcOrd="0" destOrd="5" presId="urn:microsoft.com/office/officeart/2005/8/layout/hProcess9"/>
    <dgm:cxn modelId="{2922AE90-1F39-4D1E-A065-DAE14D3239F8}" srcId="{340E02AF-E06D-43F3-A440-CA255CC48F1E}" destId="{9204346A-9437-4BBA-893D-079CD79905FE}" srcOrd="4" destOrd="0" parTransId="{2BA28E32-5A26-4C62-8C00-832EE828B66D}" sibTransId="{0E840A4F-9580-4C4E-B7A9-ACF022CBB602}"/>
    <dgm:cxn modelId="{E707DBC1-65F3-4860-B535-859FD2289EBE}" type="presOf" srcId="{8144E564-B1AE-4E96-8B6A-E06FA15B9398}" destId="{84399FF1-583B-4445-9681-3CDC8A250638}" srcOrd="0" destOrd="4" presId="urn:microsoft.com/office/officeart/2005/8/layout/hProcess9"/>
    <dgm:cxn modelId="{3B73F850-92D3-43CB-A4EF-05CE28AA79EE}" type="presOf" srcId="{445101E0-F956-4C2A-81A4-E45C99524278}" destId="{84399FF1-583B-4445-9681-3CDC8A250638}" srcOrd="0" destOrd="3" presId="urn:microsoft.com/office/officeart/2005/8/layout/hProcess9"/>
    <dgm:cxn modelId="{B381694F-4628-4439-BDC0-66DD3488D73B}" type="presOf" srcId="{700888AB-27CF-416E-ADC8-097637909D1B}" destId="{13F45926-2DAD-411C-B751-89E9EDBC44AD}" srcOrd="0" destOrd="1" presId="urn:microsoft.com/office/officeart/2005/8/layout/hProcess9"/>
    <dgm:cxn modelId="{F6824360-59B2-4CC3-AA01-6731169EC3EA}" srcId="{340E02AF-E06D-43F3-A440-CA255CC48F1E}" destId="{8144E564-B1AE-4E96-8B6A-E06FA15B9398}" srcOrd="3" destOrd="0" parTransId="{88C82472-1D70-461C-90CA-57BCA93A00B5}" sibTransId="{712AC6C9-9A1A-461D-A45F-E4E77670C97D}"/>
    <dgm:cxn modelId="{F2291D1C-0276-47F3-8CB1-8C08C8114395}" type="presOf" srcId="{1FF9EE49-4024-44F0-A1A4-9DFAF053E1B9}" destId="{C98A6CB8-C734-45B4-AF11-AEB98641FF7E}" srcOrd="0" destOrd="3" presId="urn:microsoft.com/office/officeart/2005/8/layout/hProcess9"/>
    <dgm:cxn modelId="{A4ACB6D2-DC28-47A8-ACE9-26B2AAB14C22}" type="presOf" srcId="{F2301F67-2C6E-4D48-B714-8F16DCE014AB}" destId="{13F45926-2DAD-411C-B751-89E9EDBC44AD}" srcOrd="0" destOrd="0" presId="urn:microsoft.com/office/officeart/2005/8/layout/hProcess9"/>
    <dgm:cxn modelId="{30FC7E5A-3207-452A-B47B-28912799B72A}" type="presOf" srcId="{CDC4F843-95D4-4772-826F-2621272C1296}" destId="{F782736A-D1F8-4768-ABE7-60EC529FB0DF}" srcOrd="0" destOrd="0" presId="urn:microsoft.com/office/officeart/2005/8/layout/hProcess9"/>
    <dgm:cxn modelId="{ADC829CB-2542-4CEC-81B9-EF6E152C6101}" srcId="{7B02386C-B870-4C9C-8DCE-95ADC9014C25}" destId="{1FF9EE49-4024-44F0-A1A4-9DFAF053E1B9}" srcOrd="2" destOrd="0" parTransId="{1DB8C59C-C59B-4E3D-BDB2-A1930EF49F9A}" sibTransId="{156FE47A-89CE-41EC-B7F0-BBA1FC70CE1B}"/>
    <dgm:cxn modelId="{F99BA9E2-CBC7-40E2-926A-B1EDBCF0F27E}" srcId="{7B02386C-B870-4C9C-8DCE-95ADC9014C25}" destId="{D71E743E-769A-499F-9971-FAFB84026F1B}" srcOrd="1" destOrd="0" parTransId="{8A9A22CC-A8D8-46C6-ADB4-72EC69065883}" sibTransId="{1E562A85-B977-4820-9086-F5DE3939BBD2}"/>
    <dgm:cxn modelId="{954B071D-FC12-4AE0-A630-8D3BEE05C9E7}" srcId="{340E02AF-E06D-43F3-A440-CA255CC48F1E}" destId="{445101E0-F956-4C2A-81A4-E45C99524278}" srcOrd="2" destOrd="0" parTransId="{3AA19C1B-1A15-4984-BBEC-8886B90A91F9}" sibTransId="{12A711D1-308D-4FD0-8796-5176F6BCBA17}"/>
    <dgm:cxn modelId="{BE05D7D1-ED53-4D09-8428-7657CA5FE66E}" type="presOf" srcId="{120D53E8-EEA9-4CEF-BCC0-3B66FFC58172}" destId="{84399FF1-583B-4445-9681-3CDC8A250638}" srcOrd="0" destOrd="1" presId="urn:microsoft.com/office/officeart/2005/8/layout/hProcess9"/>
    <dgm:cxn modelId="{8BE25D0C-6DD2-48B4-8C65-3CDC0F06227B}" srcId="{0AAE2A8C-AAF9-4557-BCFE-E7C2588E61CE}" destId="{F2301F67-2C6E-4D48-B714-8F16DCE014AB}" srcOrd="2" destOrd="0" parTransId="{6558075A-512C-41AC-A511-E5BFD386EF5C}" sibTransId="{215CAD32-72FE-445C-9FA1-1A081E75FA74}"/>
    <dgm:cxn modelId="{9CA2F2C5-0F15-4426-92D3-962615DEE49F}" srcId="{0AAE2A8C-AAF9-4557-BCFE-E7C2588E61CE}" destId="{7B02386C-B870-4C9C-8DCE-95ADC9014C25}" srcOrd="0" destOrd="0" parTransId="{62766BD4-1E65-4901-AACD-15E69D11257E}" sibTransId="{0B311EEC-06C7-4F8D-9302-BE55FB7C2676}"/>
    <dgm:cxn modelId="{16BA83B0-FE0D-481B-BDE0-8156754EBCFC}" srcId="{F2301F67-2C6E-4D48-B714-8F16DCE014AB}" destId="{C642AAD9-2F68-43AA-BCCF-095289076AAA}" srcOrd="1" destOrd="0" parTransId="{F82E172A-9CB5-4EE0-A776-FFC8CC380B9D}" sibTransId="{E345614B-9E74-4959-8C5B-95BB2CAED550}"/>
    <dgm:cxn modelId="{FF13585A-DC2E-4A46-8400-1CB1C57E1AF4}" srcId="{0AAE2A8C-AAF9-4557-BCFE-E7C2588E61CE}" destId="{340E02AF-E06D-43F3-A440-CA255CC48F1E}" srcOrd="1" destOrd="0" parTransId="{8991E920-3580-4E71-8D97-6C3D98CF2295}" sibTransId="{83BBBDC0-9F9C-47C0-822E-CB74D4C1ACEB}"/>
    <dgm:cxn modelId="{270CBABF-0D19-4EEE-A920-68FAFD701C06}" type="presOf" srcId="{0AAE2A8C-AAF9-4557-BCFE-E7C2588E61CE}" destId="{985C41FA-24F3-4B1B-9C12-BDB1ED660FF8}" srcOrd="0" destOrd="0" presId="urn:microsoft.com/office/officeart/2005/8/layout/hProcess9"/>
    <dgm:cxn modelId="{D17D217D-68D2-4B79-B400-2C23E40CB2A7}" srcId="{340E02AF-E06D-43F3-A440-CA255CC48F1E}" destId="{120D53E8-EEA9-4CEF-BCC0-3B66FFC58172}" srcOrd="0" destOrd="0" parTransId="{00ECB24D-531F-41A0-9189-02001C763999}" sibTransId="{283EB6BC-71ED-4544-B296-9EEDAB042599}"/>
    <dgm:cxn modelId="{E19FD630-1671-42E8-B69F-2A5469438C8D}" type="presOf" srcId="{340E02AF-E06D-43F3-A440-CA255CC48F1E}" destId="{84399FF1-583B-4445-9681-3CDC8A250638}" srcOrd="0" destOrd="0" presId="urn:microsoft.com/office/officeart/2005/8/layout/hProcess9"/>
    <dgm:cxn modelId="{045EC324-E104-4581-91DA-4CCE553E22F7}" srcId="{0AAE2A8C-AAF9-4557-BCFE-E7C2588E61CE}" destId="{CDC4F843-95D4-4772-826F-2621272C1296}" srcOrd="3" destOrd="0" parTransId="{3A6F075B-80C7-4628-84B7-12B0B4268F09}" sibTransId="{79F0F179-5CF4-46CF-B860-CFBF32F43C13}"/>
    <dgm:cxn modelId="{4CC4F50C-A663-4277-ACD8-A413DA7763D4}" type="presOf" srcId="{868FB4A1-1E24-4C71-8FEF-0FD979163758}" destId="{84399FF1-583B-4445-9681-3CDC8A250638}" srcOrd="0" destOrd="2" presId="urn:microsoft.com/office/officeart/2005/8/layout/hProcess9"/>
    <dgm:cxn modelId="{D2795E39-D5C9-4D90-ADEA-EBC47D7363AA}" type="presParOf" srcId="{985C41FA-24F3-4B1B-9C12-BDB1ED660FF8}" destId="{6AB3D509-7EB7-48B8-AA76-0A289DC77381}" srcOrd="0" destOrd="0" presId="urn:microsoft.com/office/officeart/2005/8/layout/hProcess9"/>
    <dgm:cxn modelId="{4FB71856-64A7-4D80-84DD-1728064F403B}" type="presParOf" srcId="{985C41FA-24F3-4B1B-9C12-BDB1ED660FF8}" destId="{9049C412-5B86-4E93-8966-6345867F1BF7}" srcOrd="1" destOrd="0" presId="urn:microsoft.com/office/officeart/2005/8/layout/hProcess9"/>
    <dgm:cxn modelId="{F7BF430E-E17F-4F4D-AE33-6253AFA847E6}" type="presParOf" srcId="{9049C412-5B86-4E93-8966-6345867F1BF7}" destId="{C98A6CB8-C734-45B4-AF11-AEB98641FF7E}" srcOrd="0" destOrd="0" presId="urn:microsoft.com/office/officeart/2005/8/layout/hProcess9"/>
    <dgm:cxn modelId="{385093AF-D66C-4DC6-8F5C-43A86C0DFC35}" type="presParOf" srcId="{9049C412-5B86-4E93-8966-6345867F1BF7}" destId="{DABD93FE-11DC-4DCA-BC36-B3D98A133EBE}" srcOrd="1" destOrd="0" presId="urn:microsoft.com/office/officeart/2005/8/layout/hProcess9"/>
    <dgm:cxn modelId="{E1BC238D-6E4F-4C49-9289-58CEC2406189}" type="presParOf" srcId="{9049C412-5B86-4E93-8966-6345867F1BF7}" destId="{84399FF1-583B-4445-9681-3CDC8A250638}" srcOrd="2" destOrd="0" presId="urn:microsoft.com/office/officeart/2005/8/layout/hProcess9"/>
    <dgm:cxn modelId="{384707EA-24F3-4633-9827-D1D3F28CA50A}" type="presParOf" srcId="{9049C412-5B86-4E93-8966-6345867F1BF7}" destId="{8FBF8132-1605-4C24-9A41-9D483A16AD5A}" srcOrd="3" destOrd="0" presId="urn:microsoft.com/office/officeart/2005/8/layout/hProcess9"/>
    <dgm:cxn modelId="{127044D0-92E3-42A9-BC72-41B9F35B7A81}" type="presParOf" srcId="{9049C412-5B86-4E93-8966-6345867F1BF7}" destId="{13F45926-2DAD-411C-B751-89E9EDBC44AD}" srcOrd="4" destOrd="0" presId="urn:microsoft.com/office/officeart/2005/8/layout/hProcess9"/>
    <dgm:cxn modelId="{21DBF5C9-C908-4097-90C4-412A7FC6B96C}" type="presParOf" srcId="{9049C412-5B86-4E93-8966-6345867F1BF7}" destId="{3C201654-5250-46F9-AA11-38233D461F9E}" srcOrd="5" destOrd="0" presId="urn:microsoft.com/office/officeart/2005/8/layout/hProcess9"/>
    <dgm:cxn modelId="{F86D7509-6677-4224-A550-BEBACE1DDA15}" type="presParOf" srcId="{9049C412-5B86-4E93-8966-6345867F1BF7}" destId="{F782736A-D1F8-4768-ABE7-60EC529FB0D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E2A8C-AAF9-4557-BCFE-E7C2588E61CE}" type="doc">
      <dgm:prSet loTypeId="urn:microsoft.com/office/officeart/2005/8/layout/hProcess9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DC4F843-95D4-4772-826F-2621272C1296}">
      <dgm:prSet phldrT="[Текст]" custT="1"/>
      <dgm:spPr/>
      <dgm:t>
        <a:bodyPr/>
        <a:lstStyle/>
        <a:p>
          <a:r>
            <a:rPr lang="ru-RU" sz="1600" b="1" dirty="0" smtClean="0"/>
            <a:t>Развитие строительной отрасли</a:t>
          </a:r>
          <a:endParaRPr lang="ru-RU" sz="1600" b="1" dirty="0"/>
        </a:p>
      </dgm:t>
    </dgm:pt>
    <dgm:pt modelId="{3A6F075B-80C7-4628-84B7-12B0B4268F09}" type="parTrans" cxnId="{045EC324-E104-4581-91DA-4CCE553E22F7}">
      <dgm:prSet/>
      <dgm:spPr/>
      <dgm:t>
        <a:bodyPr/>
        <a:lstStyle/>
        <a:p>
          <a:endParaRPr lang="ru-RU"/>
        </a:p>
      </dgm:t>
    </dgm:pt>
    <dgm:pt modelId="{79F0F179-5CF4-46CF-B860-CFBF32F43C13}" type="sibTrans" cxnId="{045EC324-E104-4581-91DA-4CCE553E22F7}">
      <dgm:prSet/>
      <dgm:spPr/>
      <dgm:t>
        <a:bodyPr/>
        <a:lstStyle/>
        <a:p>
          <a:endParaRPr lang="ru-RU"/>
        </a:p>
      </dgm:t>
    </dgm:pt>
    <dgm:pt modelId="{120D53E8-EEA9-4CEF-BCC0-3B66FFC58172}">
      <dgm:prSet phldrT="[Текст]" custT="1"/>
      <dgm:spPr/>
      <dgm:t>
        <a:bodyPr/>
        <a:lstStyle/>
        <a:p>
          <a:r>
            <a:rPr lang="ru-RU" sz="1100" b="1" dirty="0" smtClean="0"/>
            <a:t> повышение контроля</a:t>
          </a:r>
          <a:endParaRPr lang="ru-RU" sz="1100" b="1" dirty="0"/>
        </a:p>
      </dgm:t>
    </dgm:pt>
    <dgm:pt modelId="{00ECB24D-531F-41A0-9189-02001C763999}" type="parTrans" cxnId="{D17D217D-68D2-4B79-B400-2C23E40CB2A7}">
      <dgm:prSet/>
      <dgm:spPr/>
      <dgm:t>
        <a:bodyPr/>
        <a:lstStyle/>
        <a:p>
          <a:endParaRPr lang="ru-RU"/>
        </a:p>
      </dgm:t>
    </dgm:pt>
    <dgm:pt modelId="{283EB6BC-71ED-4544-B296-9EEDAB042599}" type="sibTrans" cxnId="{D17D217D-68D2-4B79-B400-2C23E40CB2A7}">
      <dgm:prSet/>
      <dgm:spPr/>
      <dgm:t>
        <a:bodyPr/>
        <a:lstStyle/>
        <a:p>
          <a:endParaRPr lang="ru-RU"/>
        </a:p>
      </dgm:t>
    </dgm:pt>
    <dgm:pt modelId="{340E02AF-E06D-43F3-A440-CA255CC48F1E}">
      <dgm:prSet phldrT="[Текст]" custT="1"/>
      <dgm:spPr/>
      <dgm:t>
        <a:bodyPr/>
        <a:lstStyle/>
        <a:p>
          <a:r>
            <a:rPr lang="ru-RU" sz="1600" b="1" dirty="0" smtClean="0"/>
            <a:t>Основные направления развития института саморегулирования</a:t>
          </a:r>
          <a:endParaRPr lang="ru-RU" sz="1600" b="1" dirty="0"/>
        </a:p>
      </dgm:t>
    </dgm:pt>
    <dgm:pt modelId="{8991E920-3580-4E71-8D97-6C3D98CF2295}" type="parTrans" cxnId="{FF13585A-DC2E-4A46-8400-1CB1C57E1AF4}">
      <dgm:prSet/>
      <dgm:spPr/>
      <dgm:t>
        <a:bodyPr/>
        <a:lstStyle/>
        <a:p>
          <a:endParaRPr lang="ru-RU"/>
        </a:p>
      </dgm:t>
    </dgm:pt>
    <dgm:pt modelId="{83BBBDC0-9F9C-47C0-822E-CB74D4C1ACEB}" type="sibTrans" cxnId="{FF13585A-DC2E-4A46-8400-1CB1C57E1AF4}">
      <dgm:prSet/>
      <dgm:spPr/>
      <dgm:t>
        <a:bodyPr/>
        <a:lstStyle/>
        <a:p>
          <a:endParaRPr lang="ru-RU"/>
        </a:p>
      </dgm:t>
    </dgm:pt>
    <dgm:pt modelId="{1321B950-2872-45CC-8924-3B2EA7FE73E1}">
      <dgm:prSet phldrT="[Текст]" custT="1"/>
      <dgm:spPr/>
      <dgm:t>
        <a:bodyPr/>
        <a:lstStyle/>
        <a:p>
          <a:r>
            <a:rPr lang="ru-RU" sz="1100" b="1" dirty="0" smtClean="0"/>
            <a:t> кадровое обеспечение</a:t>
          </a:r>
          <a:endParaRPr lang="ru-RU" sz="1100" b="1" dirty="0"/>
        </a:p>
      </dgm:t>
    </dgm:pt>
    <dgm:pt modelId="{B926A92D-856B-4ED3-8FF4-9A495ABBB0C3}" type="parTrans" cxnId="{24676200-F76B-4D68-B755-76F45C731E6D}">
      <dgm:prSet/>
      <dgm:spPr/>
      <dgm:t>
        <a:bodyPr/>
        <a:lstStyle/>
        <a:p>
          <a:endParaRPr lang="ru-RU"/>
        </a:p>
      </dgm:t>
    </dgm:pt>
    <dgm:pt modelId="{8EFA5602-AEEC-442C-85DF-223BC64C2CD3}" type="sibTrans" cxnId="{24676200-F76B-4D68-B755-76F45C731E6D}">
      <dgm:prSet/>
      <dgm:spPr/>
      <dgm:t>
        <a:bodyPr/>
        <a:lstStyle/>
        <a:p>
          <a:endParaRPr lang="ru-RU"/>
        </a:p>
      </dgm:t>
    </dgm:pt>
    <dgm:pt modelId="{2178B35D-7C9E-4D56-A752-98126C6BCF92}">
      <dgm:prSet phldrT="[Текст]" custT="1"/>
      <dgm:spPr/>
      <dgm:t>
        <a:bodyPr/>
        <a:lstStyle/>
        <a:p>
          <a:r>
            <a:rPr lang="ru-RU" sz="1100" b="1" dirty="0" smtClean="0"/>
            <a:t> профессионализм</a:t>
          </a:r>
          <a:endParaRPr lang="ru-RU" sz="1100" b="1" dirty="0"/>
        </a:p>
      </dgm:t>
    </dgm:pt>
    <dgm:pt modelId="{44BC103A-A594-4488-9C8C-3133FE083A12}" type="parTrans" cxnId="{9BC9F266-0E2B-4398-9952-DDBF465AEA15}">
      <dgm:prSet/>
      <dgm:spPr/>
      <dgm:t>
        <a:bodyPr/>
        <a:lstStyle/>
        <a:p>
          <a:endParaRPr lang="ru-RU"/>
        </a:p>
      </dgm:t>
    </dgm:pt>
    <dgm:pt modelId="{849A798C-30E2-4CF3-80FD-FBD8BA32B2C6}" type="sibTrans" cxnId="{9BC9F266-0E2B-4398-9952-DDBF465AEA15}">
      <dgm:prSet/>
      <dgm:spPr/>
      <dgm:t>
        <a:bodyPr/>
        <a:lstStyle/>
        <a:p>
          <a:endParaRPr lang="ru-RU"/>
        </a:p>
      </dgm:t>
    </dgm:pt>
    <dgm:pt modelId="{7B02386C-B870-4C9C-8DCE-95ADC9014C25}">
      <dgm:prSet phldrT="[Текст]" custT="1"/>
      <dgm:spPr/>
      <dgm:t>
        <a:bodyPr/>
        <a:lstStyle/>
        <a:p>
          <a:pPr algn="l"/>
          <a:r>
            <a:rPr lang="ru-RU" sz="1600" b="1" dirty="0" smtClean="0"/>
            <a:t>Саморазвитие профессионального сообщества	</a:t>
          </a:r>
        </a:p>
        <a:p>
          <a:pPr algn="l"/>
          <a:r>
            <a:rPr lang="ru-RU" sz="1100" b="1" dirty="0" smtClean="0"/>
            <a:t> повышение качества инженерных изысканий и архитектурно-строительного проектирования</a:t>
          </a:r>
        </a:p>
        <a:p>
          <a:pPr algn="l"/>
          <a:endParaRPr lang="ru-RU" sz="1100" b="1" dirty="0"/>
        </a:p>
      </dgm:t>
    </dgm:pt>
    <dgm:pt modelId="{0B311EEC-06C7-4F8D-9302-BE55FB7C2676}" type="sibTrans" cxnId="{9CA2F2C5-0F15-4426-92D3-962615DEE49F}">
      <dgm:prSet/>
      <dgm:spPr/>
      <dgm:t>
        <a:bodyPr/>
        <a:lstStyle/>
        <a:p>
          <a:endParaRPr lang="ru-RU"/>
        </a:p>
      </dgm:t>
    </dgm:pt>
    <dgm:pt modelId="{62766BD4-1E65-4901-AACD-15E69D11257E}" type="parTrans" cxnId="{9CA2F2C5-0F15-4426-92D3-962615DEE49F}">
      <dgm:prSet/>
      <dgm:spPr/>
      <dgm:t>
        <a:bodyPr/>
        <a:lstStyle/>
        <a:p>
          <a:endParaRPr lang="ru-RU"/>
        </a:p>
      </dgm:t>
    </dgm:pt>
    <dgm:pt modelId="{985C41FA-24F3-4B1B-9C12-BDB1ED660FF8}" type="pres">
      <dgm:prSet presAssocID="{0AAE2A8C-AAF9-4557-BCFE-E7C2588E61C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3D509-7EB7-48B8-AA76-0A289DC77381}" type="pres">
      <dgm:prSet presAssocID="{0AAE2A8C-AAF9-4557-BCFE-E7C2588E61CE}" presName="arrow" presStyleLbl="bgShp" presStyleIdx="0" presStyleCn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49C412-5B86-4E93-8966-6345867F1BF7}" type="pres">
      <dgm:prSet presAssocID="{0AAE2A8C-AAF9-4557-BCFE-E7C2588E61CE}" presName="linearProcess" presStyleCnt="0"/>
      <dgm:spPr/>
      <dgm:t>
        <a:bodyPr/>
        <a:lstStyle/>
        <a:p>
          <a:endParaRPr lang="ru-RU"/>
        </a:p>
      </dgm:t>
    </dgm:pt>
    <dgm:pt modelId="{C98A6CB8-C734-45B4-AF11-AEB98641FF7E}" type="pres">
      <dgm:prSet presAssocID="{7B02386C-B870-4C9C-8DCE-95ADC9014C25}" presName="textNode" presStyleLbl="node1" presStyleIdx="0" presStyleCnt="3" custScaleX="13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93FE-11DC-4DCA-BC36-B3D98A133EBE}" type="pres">
      <dgm:prSet presAssocID="{0B311EEC-06C7-4F8D-9302-BE55FB7C2676}" presName="sibTrans" presStyleCnt="0"/>
      <dgm:spPr/>
      <dgm:t>
        <a:bodyPr/>
        <a:lstStyle/>
        <a:p>
          <a:endParaRPr lang="ru-RU"/>
        </a:p>
      </dgm:t>
    </dgm:pt>
    <dgm:pt modelId="{84399FF1-583B-4445-9681-3CDC8A250638}" type="pres">
      <dgm:prSet presAssocID="{340E02AF-E06D-43F3-A440-CA255CC48F1E}" presName="textNode" presStyleLbl="node1" presStyleIdx="1" presStyleCnt="3" custScaleX="15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F8132-1605-4C24-9A41-9D483A16AD5A}" type="pres">
      <dgm:prSet presAssocID="{83BBBDC0-9F9C-47C0-822E-CB74D4C1ACEB}" presName="sibTrans" presStyleCnt="0"/>
      <dgm:spPr/>
      <dgm:t>
        <a:bodyPr/>
        <a:lstStyle/>
        <a:p>
          <a:endParaRPr lang="ru-RU"/>
        </a:p>
      </dgm:t>
    </dgm:pt>
    <dgm:pt modelId="{F782736A-D1F8-4768-ABE7-60EC529FB0DF}" type="pres">
      <dgm:prSet presAssocID="{CDC4F843-95D4-4772-826F-2621272C1296}" presName="textNode" presStyleLbl="node1" presStyleIdx="2" presStyleCnt="3" custLinFactNeighborX="-2183" custLinFactNeighborY="2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546C3-5EB3-4667-9EEE-72D55B617551}" type="presOf" srcId="{7B02386C-B870-4C9C-8DCE-95ADC9014C25}" destId="{C98A6CB8-C734-45B4-AF11-AEB98641FF7E}" srcOrd="0" destOrd="0" presId="urn:microsoft.com/office/officeart/2005/8/layout/hProcess9"/>
    <dgm:cxn modelId="{DBD8D1BD-2E20-412C-936A-9831F88A2B94}" type="presOf" srcId="{CDC4F843-95D4-4772-826F-2621272C1296}" destId="{F782736A-D1F8-4768-ABE7-60EC529FB0DF}" srcOrd="0" destOrd="0" presId="urn:microsoft.com/office/officeart/2005/8/layout/hProcess9"/>
    <dgm:cxn modelId="{D17D217D-68D2-4B79-B400-2C23E40CB2A7}" srcId="{340E02AF-E06D-43F3-A440-CA255CC48F1E}" destId="{120D53E8-EEA9-4CEF-BCC0-3B66FFC58172}" srcOrd="0" destOrd="0" parTransId="{00ECB24D-531F-41A0-9189-02001C763999}" sibTransId="{283EB6BC-71ED-4544-B296-9EEDAB042599}"/>
    <dgm:cxn modelId="{496692DC-E2A7-40B6-B297-1F7EFF73400E}" type="presOf" srcId="{120D53E8-EEA9-4CEF-BCC0-3B66FFC58172}" destId="{84399FF1-583B-4445-9681-3CDC8A250638}" srcOrd="0" destOrd="1" presId="urn:microsoft.com/office/officeart/2005/8/layout/hProcess9"/>
    <dgm:cxn modelId="{6FE54F62-417E-4F4C-AA5B-D7D8624A5FB1}" type="presOf" srcId="{340E02AF-E06D-43F3-A440-CA255CC48F1E}" destId="{84399FF1-583B-4445-9681-3CDC8A250638}" srcOrd="0" destOrd="0" presId="urn:microsoft.com/office/officeart/2005/8/layout/hProcess9"/>
    <dgm:cxn modelId="{FF13585A-DC2E-4A46-8400-1CB1C57E1AF4}" srcId="{0AAE2A8C-AAF9-4557-BCFE-E7C2588E61CE}" destId="{340E02AF-E06D-43F3-A440-CA255CC48F1E}" srcOrd="1" destOrd="0" parTransId="{8991E920-3580-4E71-8D97-6C3D98CF2295}" sibTransId="{83BBBDC0-9F9C-47C0-822E-CB74D4C1ACEB}"/>
    <dgm:cxn modelId="{24676200-F76B-4D68-B755-76F45C731E6D}" srcId="{340E02AF-E06D-43F3-A440-CA255CC48F1E}" destId="{1321B950-2872-45CC-8924-3B2EA7FE73E1}" srcOrd="1" destOrd="0" parTransId="{B926A92D-856B-4ED3-8FF4-9A495ABBB0C3}" sibTransId="{8EFA5602-AEEC-442C-85DF-223BC64C2CD3}"/>
    <dgm:cxn modelId="{9CA2F2C5-0F15-4426-92D3-962615DEE49F}" srcId="{0AAE2A8C-AAF9-4557-BCFE-E7C2588E61CE}" destId="{7B02386C-B870-4C9C-8DCE-95ADC9014C25}" srcOrd="0" destOrd="0" parTransId="{62766BD4-1E65-4901-AACD-15E69D11257E}" sibTransId="{0B311EEC-06C7-4F8D-9302-BE55FB7C2676}"/>
    <dgm:cxn modelId="{2FAA7A08-5018-46D3-B0B1-D7D167230045}" type="presOf" srcId="{2178B35D-7C9E-4D56-A752-98126C6BCF92}" destId="{84399FF1-583B-4445-9681-3CDC8A250638}" srcOrd="0" destOrd="3" presId="urn:microsoft.com/office/officeart/2005/8/layout/hProcess9"/>
    <dgm:cxn modelId="{045EC324-E104-4581-91DA-4CCE553E22F7}" srcId="{0AAE2A8C-AAF9-4557-BCFE-E7C2588E61CE}" destId="{CDC4F843-95D4-4772-826F-2621272C1296}" srcOrd="2" destOrd="0" parTransId="{3A6F075B-80C7-4628-84B7-12B0B4268F09}" sibTransId="{79F0F179-5CF4-46CF-B860-CFBF32F43C13}"/>
    <dgm:cxn modelId="{22EF8835-D688-44F5-9AF8-D6974BEA98FC}" type="presOf" srcId="{0AAE2A8C-AAF9-4557-BCFE-E7C2588E61CE}" destId="{985C41FA-24F3-4B1B-9C12-BDB1ED660FF8}" srcOrd="0" destOrd="0" presId="urn:microsoft.com/office/officeart/2005/8/layout/hProcess9"/>
    <dgm:cxn modelId="{3F094EBF-031A-46F1-8CD6-95C829EEAE42}" type="presOf" srcId="{1321B950-2872-45CC-8924-3B2EA7FE73E1}" destId="{84399FF1-583B-4445-9681-3CDC8A250638}" srcOrd="0" destOrd="2" presId="urn:microsoft.com/office/officeart/2005/8/layout/hProcess9"/>
    <dgm:cxn modelId="{9BC9F266-0E2B-4398-9952-DDBF465AEA15}" srcId="{340E02AF-E06D-43F3-A440-CA255CC48F1E}" destId="{2178B35D-7C9E-4D56-A752-98126C6BCF92}" srcOrd="2" destOrd="0" parTransId="{44BC103A-A594-4488-9C8C-3133FE083A12}" sibTransId="{849A798C-30E2-4CF3-80FD-FBD8BA32B2C6}"/>
    <dgm:cxn modelId="{D6BAE41A-5B07-4DA8-80A2-038AC25A3BED}" type="presParOf" srcId="{985C41FA-24F3-4B1B-9C12-BDB1ED660FF8}" destId="{6AB3D509-7EB7-48B8-AA76-0A289DC77381}" srcOrd="0" destOrd="0" presId="urn:microsoft.com/office/officeart/2005/8/layout/hProcess9"/>
    <dgm:cxn modelId="{48511745-7EEA-4484-96AD-1B940C04C7B3}" type="presParOf" srcId="{985C41FA-24F3-4B1B-9C12-BDB1ED660FF8}" destId="{9049C412-5B86-4E93-8966-6345867F1BF7}" srcOrd="1" destOrd="0" presId="urn:microsoft.com/office/officeart/2005/8/layout/hProcess9"/>
    <dgm:cxn modelId="{E465CFFA-601D-4AA9-A5E1-401930AEFA04}" type="presParOf" srcId="{9049C412-5B86-4E93-8966-6345867F1BF7}" destId="{C98A6CB8-C734-45B4-AF11-AEB98641FF7E}" srcOrd="0" destOrd="0" presId="urn:microsoft.com/office/officeart/2005/8/layout/hProcess9"/>
    <dgm:cxn modelId="{77578840-2013-4111-99CD-80AB63996769}" type="presParOf" srcId="{9049C412-5B86-4E93-8966-6345867F1BF7}" destId="{DABD93FE-11DC-4DCA-BC36-B3D98A133EBE}" srcOrd="1" destOrd="0" presId="urn:microsoft.com/office/officeart/2005/8/layout/hProcess9"/>
    <dgm:cxn modelId="{89F22496-FE22-4567-866C-39CEF5BED9B2}" type="presParOf" srcId="{9049C412-5B86-4E93-8966-6345867F1BF7}" destId="{84399FF1-583B-4445-9681-3CDC8A250638}" srcOrd="2" destOrd="0" presId="urn:microsoft.com/office/officeart/2005/8/layout/hProcess9"/>
    <dgm:cxn modelId="{80243799-BF6A-4C5C-A83C-122A5232F805}" type="presParOf" srcId="{9049C412-5B86-4E93-8966-6345867F1BF7}" destId="{8FBF8132-1605-4C24-9A41-9D483A16AD5A}" srcOrd="3" destOrd="0" presId="urn:microsoft.com/office/officeart/2005/8/layout/hProcess9"/>
    <dgm:cxn modelId="{8B3024BC-5560-4352-B3B6-2D524639F827}" type="presParOf" srcId="{9049C412-5B86-4E93-8966-6345867F1BF7}" destId="{F782736A-D1F8-4768-ABE7-60EC529FB0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D509-7EB7-48B8-AA76-0A289DC77381}">
      <dsp:nvSpPr>
        <dsp:cNvPr id="0" name=""/>
        <dsp:cNvSpPr/>
      </dsp:nvSpPr>
      <dsp:spPr>
        <a:xfrm>
          <a:off x="642671" y="0"/>
          <a:ext cx="7283609" cy="4064000"/>
        </a:xfrm>
        <a:prstGeom prst="rightArrow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6CB8-C734-45B4-AF11-AEB98641FF7E}">
      <dsp:nvSpPr>
        <dsp:cNvPr id="0" name=""/>
        <dsp:cNvSpPr/>
      </dsp:nvSpPr>
      <dsp:spPr>
        <a:xfrm>
          <a:off x="915" y="1219199"/>
          <a:ext cx="2028767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Самоокупаемость</a:t>
          </a:r>
          <a:endParaRPr lang="ru-RU" sz="16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Рыночные цены продажи</a:t>
          </a:r>
          <a:endParaRPr lang="ru-RU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Рыночные цены эксплуатации</a:t>
          </a:r>
          <a:endParaRPr lang="ru-RU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Рыночные цены аренды</a:t>
          </a:r>
          <a:endParaRPr lang="ru-RU" sz="1050" b="1" kern="1200" dirty="0"/>
        </a:p>
      </dsp:txBody>
      <dsp:txXfrm>
        <a:off x="80270" y="1298554"/>
        <a:ext cx="1870057" cy="1466890"/>
      </dsp:txXfrm>
    </dsp:sp>
    <dsp:sp modelId="{84399FF1-583B-4445-9681-3CDC8A250638}">
      <dsp:nvSpPr>
        <dsp:cNvPr id="0" name=""/>
        <dsp:cNvSpPr/>
      </dsp:nvSpPr>
      <dsp:spPr>
        <a:xfrm>
          <a:off x="2285747" y="1219199"/>
          <a:ext cx="2423833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Самофинансирование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Доля государства до 10%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Частных инвестиций – до 90%, в том числе: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Доля населения до 50%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Доля банков – до 20%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Инвесторы – до 20%	</a:t>
          </a:r>
          <a:endParaRPr lang="ru-RU" sz="1100" b="1" kern="1200" dirty="0"/>
        </a:p>
      </dsp:txBody>
      <dsp:txXfrm>
        <a:off x="2365102" y="1298554"/>
        <a:ext cx="2265123" cy="1466890"/>
      </dsp:txXfrm>
    </dsp:sp>
    <dsp:sp modelId="{13F45926-2DAD-411C-B751-89E9EDBC44AD}">
      <dsp:nvSpPr>
        <dsp:cNvPr id="0" name=""/>
        <dsp:cNvSpPr/>
      </dsp:nvSpPr>
      <dsp:spPr>
        <a:xfrm>
          <a:off x="4965645" y="1219199"/>
          <a:ext cx="180993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Саморазвитие и самоконтроль	</a:t>
          </a:r>
          <a:endParaRPr lang="ru-RU" sz="16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Увеличение производительности труда	</a:t>
          </a:r>
          <a:endParaRPr lang="ru-RU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/>
            <a:t>Повышение качества строительства</a:t>
          </a:r>
          <a:endParaRPr lang="ru-RU" sz="1050" b="1" kern="1200" dirty="0"/>
        </a:p>
      </dsp:txBody>
      <dsp:txXfrm>
        <a:off x="5045000" y="1298554"/>
        <a:ext cx="1651229" cy="1466890"/>
      </dsp:txXfrm>
    </dsp:sp>
    <dsp:sp modelId="{F782736A-D1F8-4768-ABE7-60EC529FB0DF}">
      <dsp:nvSpPr>
        <dsp:cNvPr id="0" name=""/>
        <dsp:cNvSpPr/>
      </dsp:nvSpPr>
      <dsp:spPr>
        <a:xfrm>
          <a:off x="7026060" y="1255694"/>
          <a:ext cx="153638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строительной отрасли</a:t>
          </a:r>
          <a:endParaRPr lang="ru-RU" sz="1600" b="1" kern="1200" dirty="0"/>
        </a:p>
      </dsp:txBody>
      <dsp:txXfrm>
        <a:off x="7101060" y="1330694"/>
        <a:ext cx="1386386" cy="147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D509-7EB7-48B8-AA76-0A289DC77381}">
      <dsp:nvSpPr>
        <dsp:cNvPr id="0" name=""/>
        <dsp:cNvSpPr/>
      </dsp:nvSpPr>
      <dsp:spPr>
        <a:xfrm>
          <a:off x="642671" y="0"/>
          <a:ext cx="7283609" cy="4064000"/>
        </a:xfrm>
        <a:prstGeom prst="rightArrow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6CB8-C734-45B4-AF11-AEB98641FF7E}">
      <dsp:nvSpPr>
        <dsp:cNvPr id="0" name=""/>
        <dsp:cNvSpPr/>
      </dsp:nvSpPr>
      <dsp:spPr>
        <a:xfrm>
          <a:off x="5538" y="1219199"/>
          <a:ext cx="2718973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Саморазвитие профессионального сообщества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повышение качества инженерных изысканий и архитектурно-строительного проектирования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84893" y="1298554"/>
        <a:ext cx="2560263" cy="1466890"/>
      </dsp:txXfrm>
    </dsp:sp>
    <dsp:sp modelId="{84399FF1-583B-4445-9681-3CDC8A250638}">
      <dsp:nvSpPr>
        <dsp:cNvPr id="0" name=""/>
        <dsp:cNvSpPr/>
      </dsp:nvSpPr>
      <dsp:spPr>
        <a:xfrm>
          <a:off x="2990200" y="1219199"/>
          <a:ext cx="324844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направления развития института саморегулирования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повышение контроля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кадровое обеспечение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профессионализм</a:t>
          </a:r>
          <a:endParaRPr lang="ru-RU" sz="1100" b="1" kern="1200" dirty="0"/>
        </a:p>
      </dsp:txBody>
      <dsp:txXfrm>
        <a:off x="3069555" y="1298554"/>
        <a:ext cx="3089735" cy="1466890"/>
      </dsp:txXfrm>
    </dsp:sp>
    <dsp:sp modelId="{F782736A-D1F8-4768-ABE7-60EC529FB0DF}">
      <dsp:nvSpPr>
        <dsp:cNvPr id="0" name=""/>
        <dsp:cNvSpPr/>
      </dsp:nvSpPr>
      <dsp:spPr>
        <a:xfrm>
          <a:off x="6498533" y="1255694"/>
          <a:ext cx="205907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строительной отрасли</a:t>
          </a:r>
          <a:endParaRPr lang="ru-RU" sz="1600" b="1" kern="1200" dirty="0"/>
        </a:p>
      </dsp:txBody>
      <dsp:txXfrm>
        <a:off x="6577888" y="1335049"/>
        <a:ext cx="190036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0.07778</cdr:x>
      <cdr:y>0.28572</cdr:y>
    </cdr:from>
    <cdr:to>
      <cdr:x>0.15126</cdr:x>
      <cdr:y>0.40036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56" y="720044"/>
          <a:ext cx="476250" cy="288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>
            <a:defRPr/>
          </a:pPr>
          <a:r>
            <a:rPr lang="ru-RU" sz="1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Факт</a:t>
          </a:r>
          <a:endParaRPr lang="ru-RU" sz="10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 eaLnBrk="0" hangingPunct="0">
            <a:defRPr/>
          </a:pPr>
          <a:r>
            <a:rPr lang="ru-RU" sz="1000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 </a:t>
          </a:r>
        </a:p>
        <a:p xmlns:a="http://schemas.openxmlformats.org/drawingml/2006/main">
          <a:pPr algn="r" eaLnBrk="0" hangingPunct="0">
            <a:defRPr/>
          </a:pPr>
          <a:endParaRPr lang="ru-RU" sz="10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0.12613</cdr:x>
      <cdr:y>0.37134</cdr:y>
    </cdr:from>
    <cdr:to>
      <cdr:x>0.14842</cdr:x>
      <cdr:y>0.42866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817438" y="935819"/>
          <a:ext cx="144462" cy="1444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99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0.07778</cdr:x>
      <cdr:y>0.02856</cdr:y>
    </cdr:from>
    <cdr:to>
      <cdr:x>0.40014</cdr:x>
      <cdr:y>0.31454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4056" y="71972"/>
          <a:ext cx="2089150" cy="720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defRPr/>
          </a:pPr>
          <a:r>
            <a: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Госпрограмма </a:t>
          </a:r>
          <a:r>
            <a:rPr lang="ru-RU" sz="1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"Обеспечение доступным и комфортным жильем и коммунальными услугами граждан </a:t>
          </a:r>
          <a:r>
            <a: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РФ"</a:t>
          </a:r>
          <a:endParaRPr lang="ru-RU" sz="10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eaLnBrk="0" hangingPunct="0">
            <a:defRPr/>
          </a:pPr>
          <a:r>
            <a:rPr lang="ru-RU" sz="1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 </a:t>
          </a:r>
        </a:p>
        <a:p xmlns:a="http://schemas.openxmlformats.org/drawingml/2006/main">
          <a:pPr eaLnBrk="0" hangingPunct="0">
            <a:defRPr/>
          </a:pPr>
          <a:endParaRPr lang="ru-RU" sz="10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1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242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6ABA3D-AE10-4EDA-B3A2-82E0B44E3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4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1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3"/>
            <a:ext cx="5438775" cy="4468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242"/>
            <a:ext cx="2947988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12" tIns="45753" rIns="91512" bIns="457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BE5698-1E2B-47ED-8609-F7B6C5CCD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5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006" indent="-283464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856" indent="-226771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7398" indent="-226771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0941" indent="-226771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4483" indent="-22677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8026" indent="-22677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1568" indent="-22677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110" indent="-22677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30E8CE2-5FDA-49FE-9899-EE7FE9F0C881}" type="slidenum">
              <a:rPr lang="ru-RU" altLang="ru-RU" smtClean="0"/>
              <a:pPr algn="r" eaLnBrk="1" hangingPunct="1">
                <a:defRPr/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47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6058-391C-4C35-A3B2-D23E73961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5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9A75-893A-4AB2-98A6-55E79AB0C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1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F1EF-EC86-4B52-9840-DE3498784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1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721E-FD57-4065-A2A2-12CE202D0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49A2-80F5-479F-A19E-DE966F61A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4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1C45-98E5-4B0B-A5F6-E291315B9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567D-2D3A-4238-8D59-863AADF62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9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4C8-2265-4EDE-9162-D5F91AF99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8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152D-0074-41A8-B637-A393AD0C2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6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80AA-4906-4C04-9AFE-1A1E1095A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0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5256-730B-4205-B726-59823BF1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D0B2A1-BB73-47AD-AE3F-D427A7FFAB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opriz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_____Microsoft_Excel_97-20031.xls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CEC86E2-E47F-4892-AA7C-54616FF511AF}" type="slidenum">
              <a:rPr lang="ru-RU" altLang="ru-RU" sz="1600" b="1" smtClean="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ru-RU" altLang="ru-RU" sz="1600" b="1" smtClean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5421043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Графические материалы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99"/>
                </a:solidFill>
                <a:latin typeface="Arial" charset="0"/>
              </a:rPr>
              <a:t>Москва, 2015 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707811"/>
            <a:ext cx="8568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к выступлению заместителя руководителя Аппарата </a:t>
            </a:r>
            <a:r>
              <a:rPr lang="ru-RU" sz="3600" dirty="0">
                <a:solidFill>
                  <a:srgbClr val="000099"/>
                </a:solidFill>
              </a:rPr>
              <a:t>НОПРИЗ </a:t>
            </a:r>
            <a:r>
              <a:rPr lang="ru-RU" sz="3600" b="1" dirty="0" smtClean="0">
                <a:solidFill>
                  <a:srgbClr val="000099"/>
                </a:solidFill>
              </a:rPr>
              <a:t>Чернова С.А.</a:t>
            </a: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dirty="0">
                <a:solidFill>
                  <a:srgbClr val="000099"/>
                </a:solidFill>
              </a:rPr>
              <a:t>на </a:t>
            </a:r>
            <a:r>
              <a:rPr lang="ru-RU" sz="3600" dirty="0" smtClean="0">
                <a:solidFill>
                  <a:srgbClr val="000099"/>
                </a:solidFill>
              </a:rPr>
              <a:t>круглом столе</a:t>
            </a:r>
          </a:p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 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Рисунок 5" descr="http://nopriz.ru/bitrix/templates/nop_info_main_hotline_new/images/nop_logo1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91285" cy="49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198372" y="6355356"/>
            <a:ext cx="601215" cy="365125"/>
          </a:xfrm>
        </p:spPr>
        <p:txBody>
          <a:bodyPr vert="vert"/>
          <a:lstStyle/>
          <a:p>
            <a:fld id="{B19B0651-EE4F-4900-A07F-96A6BFA9D0F0}" type="slidenum">
              <a:rPr lang="ru-RU" sz="1800" smtClean="0"/>
              <a:pPr/>
              <a:t>10</a:t>
            </a:fld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27018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87624" y="1737417"/>
            <a:ext cx="46085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Саморегулирование – базис системы технического регулирования отрасли</a:t>
            </a:r>
            <a:endParaRPr lang="ru-RU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4869160"/>
            <a:ext cx="460851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Саморазвитие – основной метод решения профессиональных вопросов проектно-изыскательского сообщества </a:t>
            </a:r>
            <a:endParaRPr lang="ru-RU" sz="1400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6200" y="60325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0" y="711526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института саморегулирования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883368"/>
            <a:ext cx="8529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Институт саморегулирования способен профессионально отвечать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на вызовы, сформированные государственными органами, вырабатывать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предложения по ответам на них и нести за это ответственность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3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318959" y="6162760"/>
            <a:ext cx="648071" cy="365125"/>
          </a:xfrm>
        </p:spPr>
        <p:txBody>
          <a:bodyPr vert="vert"/>
          <a:lstStyle/>
          <a:p>
            <a:fld id="{B19B0651-EE4F-4900-A07F-96A6BFA9D0F0}" type="slidenum">
              <a:rPr lang="ru-RU" sz="1800" smtClean="0"/>
              <a:pPr/>
              <a:t>11</a:t>
            </a:fld>
            <a:endParaRPr lang="ru-RU" sz="1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6200" y="60325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603250"/>
            <a:ext cx="8929688" cy="665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Основное направление развития рынка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51520" y="5301208"/>
            <a:ext cx="2632347" cy="1213023"/>
          </a:xfrm>
          <a:custGeom>
            <a:avLst/>
            <a:gdLst>
              <a:gd name="connsiteX0" fmla="*/ 0 w 1733826"/>
              <a:gd name="connsiteY0" fmla="*/ 202311 h 1213622"/>
              <a:gd name="connsiteX1" fmla="*/ 202311 w 1733826"/>
              <a:gd name="connsiteY1" fmla="*/ 0 h 1213622"/>
              <a:gd name="connsiteX2" fmla="*/ 1531515 w 1733826"/>
              <a:gd name="connsiteY2" fmla="*/ 0 h 1213622"/>
              <a:gd name="connsiteX3" fmla="*/ 1733826 w 1733826"/>
              <a:gd name="connsiteY3" fmla="*/ 202311 h 1213622"/>
              <a:gd name="connsiteX4" fmla="*/ 1733826 w 1733826"/>
              <a:gd name="connsiteY4" fmla="*/ 1011311 h 1213622"/>
              <a:gd name="connsiteX5" fmla="*/ 1531515 w 1733826"/>
              <a:gd name="connsiteY5" fmla="*/ 1213622 h 1213622"/>
              <a:gd name="connsiteX6" fmla="*/ 202311 w 1733826"/>
              <a:gd name="connsiteY6" fmla="*/ 1213622 h 1213622"/>
              <a:gd name="connsiteX7" fmla="*/ 0 w 1733826"/>
              <a:gd name="connsiteY7" fmla="*/ 1011311 h 1213622"/>
              <a:gd name="connsiteX8" fmla="*/ 0 w 1733826"/>
              <a:gd name="connsiteY8" fmla="*/ 202311 h 12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826" h="1213622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1531515" y="0"/>
                </a:lnTo>
                <a:cubicBezTo>
                  <a:pt x="1643248" y="0"/>
                  <a:pt x="1733826" y="90578"/>
                  <a:pt x="1733826" y="202311"/>
                </a:cubicBezTo>
                <a:lnTo>
                  <a:pt x="1733826" y="1011311"/>
                </a:lnTo>
                <a:cubicBezTo>
                  <a:pt x="1733826" y="1123044"/>
                  <a:pt x="1643248" y="1213622"/>
                  <a:pt x="1531515" y="1213622"/>
                </a:cubicBezTo>
                <a:lnTo>
                  <a:pt x="202311" y="1213622"/>
                </a:lnTo>
                <a:cubicBezTo>
                  <a:pt x="90578" y="1213622"/>
                  <a:pt x="0" y="1123044"/>
                  <a:pt x="0" y="1011311"/>
                </a:cubicBezTo>
                <a:lnTo>
                  <a:pt x="0" y="20231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4975" tIns="104975" rIns="104975" bIns="1049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Приватизация жилья</a:t>
            </a:r>
            <a:endParaRPr lang="ru-RU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2883867" y="5450885"/>
            <a:ext cx="1559772" cy="980903"/>
          </a:xfrm>
          <a:custGeom>
            <a:avLst/>
            <a:gdLst>
              <a:gd name="connsiteX0" fmla="*/ 0 w 1261020"/>
              <a:gd name="connsiteY0" fmla="*/ 0 h 980903"/>
              <a:gd name="connsiteX1" fmla="*/ 1261020 w 1261020"/>
              <a:gd name="connsiteY1" fmla="*/ 0 h 980903"/>
              <a:gd name="connsiteX2" fmla="*/ 1261020 w 1261020"/>
              <a:gd name="connsiteY2" fmla="*/ 980903 h 980903"/>
              <a:gd name="connsiteX3" fmla="*/ 0 w 1261020"/>
              <a:gd name="connsiteY3" fmla="*/ 980903 h 980903"/>
              <a:gd name="connsiteX4" fmla="*/ 0 w 1261020"/>
              <a:gd name="connsiteY4" fmla="*/ 0 h 9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20" h="980903">
                <a:moveTo>
                  <a:pt x="0" y="0"/>
                </a:moveTo>
                <a:lnTo>
                  <a:pt x="1261020" y="0"/>
                </a:lnTo>
                <a:lnTo>
                  <a:pt x="1261020" y="980903"/>
                </a:lnTo>
                <a:lnTo>
                  <a:pt x="0" y="9809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dirty="0" smtClean="0">
                <a:solidFill>
                  <a:schemeClr val="tx1"/>
                </a:solidFill>
              </a:rPr>
              <a:t>До 1991 доля частного жилья – 27%, сейчас – около 90%</a:t>
            </a: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619672" y="4005143"/>
            <a:ext cx="2700256" cy="1213622"/>
          </a:xfrm>
          <a:custGeom>
            <a:avLst/>
            <a:gdLst>
              <a:gd name="connsiteX0" fmla="*/ 0 w 1733826"/>
              <a:gd name="connsiteY0" fmla="*/ 202311 h 1213622"/>
              <a:gd name="connsiteX1" fmla="*/ 202311 w 1733826"/>
              <a:gd name="connsiteY1" fmla="*/ 0 h 1213622"/>
              <a:gd name="connsiteX2" fmla="*/ 1531515 w 1733826"/>
              <a:gd name="connsiteY2" fmla="*/ 0 h 1213622"/>
              <a:gd name="connsiteX3" fmla="*/ 1733826 w 1733826"/>
              <a:gd name="connsiteY3" fmla="*/ 202311 h 1213622"/>
              <a:gd name="connsiteX4" fmla="*/ 1733826 w 1733826"/>
              <a:gd name="connsiteY4" fmla="*/ 1011311 h 1213622"/>
              <a:gd name="connsiteX5" fmla="*/ 1531515 w 1733826"/>
              <a:gd name="connsiteY5" fmla="*/ 1213622 h 1213622"/>
              <a:gd name="connsiteX6" fmla="*/ 202311 w 1733826"/>
              <a:gd name="connsiteY6" fmla="*/ 1213622 h 1213622"/>
              <a:gd name="connsiteX7" fmla="*/ 0 w 1733826"/>
              <a:gd name="connsiteY7" fmla="*/ 1011311 h 1213622"/>
              <a:gd name="connsiteX8" fmla="*/ 0 w 1733826"/>
              <a:gd name="connsiteY8" fmla="*/ 202311 h 12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826" h="1213622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1531515" y="0"/>
                </a:lnTo>
                <a:cubicBezTo>
                  <a:pt x="1643248" y="0"/>
                  <a:pt x="1733826" y="90578"/>
                  <a:pt x="1733826" y="202311"/>
                </a:cubicBezTo>
                <a:lnTo>
                  <a:pt x="1733826" y="1011311"/>
                </a:lnTo>
                <a:cubicBezTo>
                  <a:pt x="1733826" y="1123044"/>
                  <a:pt x="1643248" y="1213622"/>
                  <a:pt x="1531515" y="1213622"/>
                </a:cubicBezTo>
                <a:lnTo>
                  <a:pt x="202311" y="1213622"/>
                </a:lnTo>
                <a:cubicBezTo>
                  <a:pt x="90578" y="1213622"/>
                  <a:pt x="0" y="1123044"/>
                  <a:pt x="0" y="1011311"/>
                </a:cubicBezTo>
                <a:lnTo>
                  <a:pt x="0" y="20231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4975" tIns="104975" rIns="104975" bIns="1049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Самоокупаемость</a:t>
            </a:r>
            <a:endParaRPr lang="ru-RU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4319929" y="4121502"/>
            <a:ext cx="1503033" cy="980903"/>
          </a:xfrm>
          <a:custGeom>
            <a:avLst/>
            <a:gdLst>
              <a:gd name="connsiteX0" fmla="*/ 0 w 1261020"/>
              <a:gd name="connsiteY0" fmla="*/ 0 h 980903"/>
              <a:gd name="connsiteX1" fmla="*/ 1261020 w 1261020"/>
              <a:gd name="connsiteY1" fmla="*/ 0 h 980903"/>
              <a:gd name="connsiteX2" fmla="*/ 1261020 w 1261020"/>
              <a:gd name="connsiteY2" fmla="*/ 980903 h 980903"/>
              <a:gd name="connsiteX3" fmla="*/ 0 w 1261020"/>
              <a:gd name="connsiteY3" fmla="*/ 980903 h 980903"/>
              <a:gd name="connsiteX4" fmla="*/ 0 w 1261020"/>
              <a:gd name="connsiteY4" fmla="*/ 0 h 9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20" h="980903">
                <a:moveTo>
                  <a:pt x="0" y="0"/>
                </a:moveTo>
                <a:lnTo>
                  <a:pt x="1261020" y="0"/>
                </a:lnTo>
                <a:lnTo>
                  <a:pt x="1261020" y="980903"/>
                </a:lnTo>
                <a:lnTo>
                  <a:pt x="0" y="9809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</a:rPr>
              <a:t>Рыночное ценообразование всех этапов жизненного цикла 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3140447" y="2720714"/>
            <a:ext cx="2606384" cy="1213025"/>
          </a:xfrm>
          <a:custGeom>
            <a:avLst/>
            <a:gdLst>
              <a:gd name="connsiteX0" fmla="*/ 0 w 1733826"/>
              <a:gd name="connsiteY0" fmla="*/ 202311 h 1213622"/>
              <a:gd name="connsiteX1" fmla="*/ 202311 w 1733826"/>
              <a:gd name="connsiteY1" fmla="*/ 0 h 1213622"/>
              <a:gd name="connsiteX2" fmla="*/ 1531515 w 1733826"/>
              <a:gd name="connsiteY2" fmla="*/ 0 h 1213622"/>
              <a:gd name="connsiteX3" fmla="*/ 1733826 w 1733826"/>
              <a:gd name="connsiteY3" fmla="*/ 202311 h 1213622"/>
              <a:gd name="connsiteX4" fmla="*/ 1733826 w 1733826"/>
              <a:gd name="connsiteY4" fmla="*/ 1011311 h 1213622"/>
              <a:gd name="connsiteX5" fmla="*/ 1531515 w 1733826"/>
              <a:gd name="connsiteY5" fmla="*/ 1213622 h 1213622"/>
              <a:gd name="connsiteX6" fmla="*/ 202311 w 1733826"/>
              <a:gd name="connsiteY6" fmla="*/ 1213622 h 1213622"/>
              <a:gd name="connsiteX7" fmla="*/ 0 w 1733826"/>
              <a:gd name="connsiteY7" fmla="*/ 1011311 h 1213622"/>
              <a:gd name="connsiteX8" fmla="*/ 0 w 1733826"/>
              <a:gd name="connsiteY8" fmla="*/ 202311 h 12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826" h="1213622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1531515" y="0"/>
                </a:lnTo>
                <a:cubicBezTo>
                  <a:pt x="1643248" y="0"/>
                  <a:pt x="1733826" y="90578"/>
                  <a:pt x="1733826" y="202311"/>
                </a:cubicBezTo>
                <a:lnTo>
                  <a:pt x="1733826" y="1011311"/>
                </a:lnTo>
                <a:cubicBezTo>
                  <a:pt x="1733826" y="1123044"/>
                  <a:pt x="1643248" y="1213622"/>
                  <a:pt x="1531515" y="1213622"/>
                </a:cubicBezTo>
                <a:lnTo>
                  <a:pt x="202311" y="1213622"/>
                </a:lnTo>
                <a:cubicBezTo>
                  <a:pt x="90578" y="1213622"/>
                  <a:pt x="0" y="1123044"/>
                  <a:pt x="0" y="1011311"/>
                </a:cubicBezTo>
                <a:lnTo>
                  <a:pt x="0" y="20231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4975" tIns="104975" rIns="104975" bIns="1049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Самофинансирование</a:t>
            </a:r>
            <a:endParaRPr lang="ru-RU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5746831" y="2928399"/>
            <a:ext cx="1503207" cy="980903"/>
          </a:xfrm>
          <a:custGeom>
            <a:avLst/>
            <a:gdLst>
              <a:gd name="connsiteX0" fmla="*/ 0 w 1261020"/>
              <a:gd name="connsiteY0" fmla="*/ 0 h 980903"/>
              <a:gd name="connsiteX1" fmla="*/ 1261020 w 1261020"/>
              <a:gd name="connsiteY1" fmla="*/ 0 h 980903"/>
              <a:gd name="connsiteX2" fmla="*/ 1261020 w 1261020"/>
              <a:gd name="connsiteY2" fmla="*/ 980903 h 980903"/>
              <a:gd name="connsiteX3" fmla="*/ 0 w 1261020"/>
              <a:gd name="connsiteY3" fmla="*/ 980903 h 980903"/>
              <a:gd name="connsiteX4" fmla="*/ 0 w 1261020"/>
              <a:gd name="connsiteY4" fmla="*/ 0 h 9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20" h="980903">
                <a:moveTo>
                  <a:pt x="0" y="0"/>
                </a:moveTo>
                <a:lnTo>
                  <a:pt x="1261020" y="0"/>
                </a:lnTo>
                <a:lnTo>
                  <a:pt x="1261020" y="980903"/>
                </a:lnTo>
                <a:lnTo>
                  <a:pt x="0" y="9809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</a:rPr>
              <a:t>Доля государственных капиталовложений в жилье снизилась до 10%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4632287" y="1427903"/>
            <a:ext cx="2381350" cy="1243762"/>
          </a:xfrm>
          <a:custGeom>
            <a:avLst/>
            <a:gdLst>
              <a:gd name="connsiteX0" fmla="*/ 0 w 1733826"/>
              <a:gd name="connsiteY0" fmla="*/ 202311 h 1213622"/>
              <a:gd name="connsiteX1" fmla="*/ 202311 w 1733826"/>
              <a:gd name="connsiteY1" fmla="*/ 0 h 1213622"/>
              <a:gd name="connsiteX2" fmla="*/ 1531515 w 1733826"/>
              <a:gd name="connsiteY2" fmla="*/ 0 h 1213622"/>
              <a:gd name="connsiteX3" fmla="*/ 1733826 w 1733826"/>
              <a:gd name="connsiteY3" fmla="*/ 202311 h 1213622"/>
              <a:gd name="connsiteX4" fmla="*/ 1733826 w 1733826"/>
              <a:gd name="connsiteY4" fmla="*/ 1011311 h 1213622"/>
              <a:gd name="connsiteX5" fmla="*/ 1531515 w 1733826"/>
              <a:gd name="connsiteY5" fmla="*/ 1213622 h 1213622"/>
              <a:gd name="connsiteX6" fmla="*/ 202311 w 1733826"/>
              <a:gd name="connsiteY6" fmla="*/ 1213622 h 1213622"/>
              <a:gd name="connsiteX7" fmla="*/ 0 w 1733826"/>
              <a:gd name="connsiteY7" fmla="*/ 1011311 h 1213622"/>
              <a:gd name="connsiteX8" fmla="*/ 0 w 1733826"/>
              <a:gd name="connsiteY8" fmla="*/ 202311 h 121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826" h="1213622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1531515" y="0"/>
                </a:lnTo>
                <a:cubicBezTo>
                  <a:pt x="1643248" y="0"/>
                  <a:pt x="1733826" y="90578"/>
                  <a:pt x="1733826" y="202311"/>
                </a:cubicBezTo>
                <a:lnTo>
                  <a:pt x="1733826" y="1011311"/>
                </a:lnTo>
                <a:cubicBezTo>
                  <a:pt x="1733826" y="1123044"/>
                  <a:pt x="1643248" y="1213622"/>
                  <a:pt x="1531515" y="1213622"/>
                </a:cubicBezTo>
                <a:lnTo>
                  <a:pt x="202311" y="1213622"/>
                </a:lnTo>
                <a:cubicBezTo>
                  <a:pt x="90578" y="1213622"/>
                  <a:pt x="0" y="1123044"/>
                  <a:pt x="0" y="1011311"/>
                </a:cubicBezTo>
                <a:lnTo>
                  <a:pt x="0" y="20231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4975" tIns="104975" rIns="104975" bIns="1049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Саморегулирование</a:t>
            </a:r>
            <a:endParaRPr lang="ru-RU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7013637" y="1559332"/>
            <a:ext cx="1463644" cy="980903"/>
          </a:xfrm>
          <a:custGeom>
            <a:avLst/>
            <a:gdLst>
              <a:gd name="connsiteX0" fmla="*/ 0 w 1261020"/>
              <a:gd name="connsiteY0" fmla="*/ 0 h 980903"/>
              <a:gd name="connsiteX1" fmla="*/ 1261020 w 1261020"/>
              <a:gd name="connsiteY1" fmla="*/ 0 h 980903"/>
              <a:gd name="connsiteX2" fmla="*/ 1261020 w 1261020"/>
              <a:gd name="connsiteY2" fmla="*/ 980903 h 980903"/>
              <a:gd name="connsiteX3" fmla="*/ 0 w 1261020"/>
              <a:gd name="connsiteY3" fmla="*/ 980903 h 980903"/>
              <a:gd name="connsiteX4" fmla="*/ 0 w 1261020"/>
              <a:gd name="connsiteY4" fmla="*/ 0 h 9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020" h="980903">
                <a:moveTo>
                  <a:pt x="0" y="0"/>
                </a:moveTo>
                <a:lnTo>
                  <a:pt x="1261020" y="0"/>
                </a:lnTo>
                <a:lnTo>
                  <a:pt x="1261020" y="980903"/>
                </a:lnTo>
                <a:lnTo>
                  <a:pt x="0" y="9809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</a:rPr>
              <a:t>Институт саморегулирования профинансировал более 50% нормативов</a:t>
            </a:r>
          </a:p>
        </p:txBody>
      </p:sp>
      <p:sp>
        <p:nvSpPr>
          <p:cNvPr id="31" name="Стрелка углом 30"/>
          <p:cNvSpPr/>
          <p:nvPr/>
        </p:nvSpPr>
        <p:spPr>
          <a:xfrm>
            <a:off x="2304045" y="3080078"/>
            <a:ext cx="864096" cy="936104"/>
          </a:xfrm>
          <a:prstGeom prst="bentArrow">
            <a:avLst/>
          </a:prstGeom>
          <a:gradFill>
            <a:gsLst>
              <a:gs pos="79000">
                <a:srgbClr val="8896C0"/>
              </a:gs>
              <a:gs pos="47000">
                <a:schemeClr val="accent1">
                  <a:lumMod val="75000"/>
                </a:schemeClr>
              </a:gs>
              <a:gs pos="9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31"/>
          <p:cNvSpPr/>
          <p:nvPr/>
        </p:nvSpPr>
        <p:spPr>
          <a:xfrm>
            <a:off x="763461" y="4365104"/>
            <a:ext cx="864096" cy="936104"/>
          </a:xfrm>
          <a:prstGeom prst="bentArrow">
            <a:avLst/>
          </a:prstGeom>
          <a:gradFill>
            <a:gsLst>
              <a:gs pos="79000">
                <a:srgbClr val="8896C0"/>
              </a:gs>
              <a:gs pos="47000">
                <a:schemeClr val="accent1">
                  <a:lumMod val="75000"/>
                </a:schemeClr>
              </a:gs>
              <a:gs pos="9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 углом 32"/>
          <p:cNvSpPr/>
          <p:nvPr/>
        </p:nvSpPr>
        <p:spPr>
          <a:xfrm>
            <a:off x="3766641" y="1760086"/>
            <a:ext cx="864096" cy="936104"/>
          </a:xfrm>
          <a:prstGeom prst="bentArrow">
            <a:avLst/>
          </a:prstGeom>
          <a:gradFill>
            <a:gsLst>
              <a:gs pos="79000">
                <a:srgbClr val="8896C0"/>
              </a:gs>
              <a:gs pos="47000">
                <a:schemeClr val="accent1">
                  <a:lumMod val="75000"/>
                </a:schemeClr>
              </a:gs>
              <a:gs pos="9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65" y="1459098"/>
            <a:ext cx="3306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спаде в экономике</a:t>
            </a:r>
          </a:p>
          <a:p>
            <a:pPr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стабильный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ввода жилья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приобретение жилья и оплату ЖКХ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7 трлн. руб.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8886" y="4297466"/>
            <a:ext cx="3045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Целесообразно экономические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развития жилищной сферы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распространить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остальные направления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строительной отрасли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ятиугольник 43"/>
          <p:cNvSpPr/>
          <p:nvPr/>
        </p:nvSpPr>
        <p:spPr>
          <a:xfrm rot="16200000">
            <a:off x="3682775" y="4255861"/>
            <a:ext cx="1392579" cy="2681895"/>
          </a:xfrm>
          <a:prstGeom prst="homePlate">
            <a:avLst>
              <a:gd name="adj" fmla="val 20899"/>
            </a:avLst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614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B81791E-4160-4BA1-900E-4F734D23015B}" type="slidenum">
              <a:rPr lang="ru-RU" altLang="ru-RU" sz="1600" b="1" smtClean="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ru-RU" altLang="ru-RU" sz="1600" b="1" smtClean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103188" y="512763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1763" y="658813"/>
            <a:ext cx="9047162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политики – диалог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бизнеса и государства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3165475" y="2949575"/>
            <a:ext cx="2482850" cy="1825625"/>
            <a:chOff x="3133197" y="2922265"/>
            <a:chExt cx="2467818" cy="1526108"/>
          </a:xfrm>
        </p:grpSpPr>
        <p:pic>
          <p:nvPicPr>
            <p:cNvPr id="6169" name="Picture 12" descr="http://3d-prizma.ru/img/lib/167070_image_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197" y="2922265"/>
              <a:ext cx="2467818" cy="152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133197" y="2992599"/>
              <a:ext cx="2467818" cy="1312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Государственная политика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развития </a:t>
              </a:r>
            </a:p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строительной </a:t>
              </a:r>
            </a:p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отрасли</a:t>
              </a:r>
            </a:p>
            <a:p>
              <a:pPr algn="ctr" eaLnBrk="0" hangingPunct="0"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 до 2030 года</a:t>
              </a:r>
            </a:p>
          </p:txBody>
        </p:sp>
      </p:grpSp>
      <p:sp>
        <p:nvSpPr>
          <p:cNvPr id="6154" name="TextBox 24"/>
          <p:cNvSpPr txBox="1">
            <a:spLocks noChangeArrowheads="1"/>
          </p:cNvSpPr>
          <p:nvPr/>
        </p:nvSpPr>
        <p:spPr bwMode="auto">
          <a:xfrm>
            <a:off x="5700713" y="1508125"/>
            <a:ext cx="320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Обобщение предложений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и подготовка документа</a:t>
            </a:r>
          </a:p>
        </p:txBody>
      </p:sp>
      <p:sp>
        <p:nvSpPr>
          <p:cNvPr id="6155" name="TextBox 25"/>
          <p:cNvSpPr txBox="1">
            <a:spLocks noChangeArrowheads="1"/>
          </p:cNvSpPr>
          <p:nvPr/>
        </p:nvSpPr>
        <p:spPr bwMode="auto">
          <a:xfrm>
            <a:off x="3716338" y="6340475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Интересы</a:t>
            </a:r>
          </a:p>
        </p:txBody>
      </p:sp>
      <p:sp>
        <p:nvSpPr>
          <p:cNvPr id="6156" name="TextBox 31"/>
          <p:cNvSpPr txBox="1">
            <a:spLocks noChangeArrowheads="1"/>
          </p:cNvSpPr>
          <p:nvPr/>
        </p:nvSpPr>
        <p:spPr bwMode="auto">
          <a:xfrm>
            <a:off x="3048000" y="5089525"/>
            <a:ext cx="26527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Arial" charset="0"/>
              </a:rPr>
              <a:t>Предприятия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Arial" charset="0"/>
              </a:rPr>
              <a:t>и организации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Arial" charset="0"/>
              </a:rPr>
              <a:t>отрасли</a:t>
            </a:r>
          </a:p>
        </p:txBody>
      </p:sp>
      <p:sp>
        <p:nvSpPr>
          <p:cNvPr id="6157" name="TextBox 38"/>
          <p:cNvSpPr txBox="1">
            <a:spLocks noChangeArrowheads="1"/>
          </p:cNvSpPr>
          <p:nvPr/>
        </p:nvSpPr>
        <p:spPr bwMode="auto">
          <a:xfrm>
            <a:off x="271463" y="1579563"/>
            <a:ext cx="267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Задачи, полномочия,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функции</a:t>
            </a:r>
          </a:p>
        </p:txBody>
      </p:sp>
      <p:grpSp>
        <p:nvGrpSpPr>
          <p:cNvPr id="6158" name="Группа 3"/>
          <p:cNvGrpSpPr>
            <a:grpSpLocks/>
          </p:cNvGrpSpPr>
          <p:nvPr/>
        </p:nvGrpSpPr>
        <p:grpSpPr bwMode="auto">
          <a:xfrm>
            <a:off x="103188" y="2217738"/>
            <a:ext cx="3224212" cy="3692525"/>
            <a:chOff x="285187" y="1838979"/>
            <a:chExt cx="3223749" cy="3692678"/>
          </a:xfrm>
        </p:grpSpPr>
        <p:sp>
          <p:nvSpPr>
            <p:cNvPr id="3" name="Пятиугольник 2"/>
            <p:cNvSpPr/>
            <p:nvPr/>
          </p:nvSpPr>
          <p:spPr>
            <a:xfrm>
              <a:off x="285189" y="1838979"/>
              <a:ext cx="3062676" cy="3692678"/>
            </a:xfrm>
            <a:prstGeom prst="homePlate">
              <a:avLst>
                <a:gd name="adj" fmla="val 14096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6168" name="TextBox 39"/>
            <p:cNvSpPr txBox="1">
              <a:spLocks noChangeArrowheads="1"/>
            </p:cNvSpPr>
            <p:nvPr/>
          </p:nvSpPr>
          <p:spPr bwMode="auto">
            <a:xfrm>
              <a:off x="285187" y="2004791"/>
              <a:ext cx="3223749" cy="33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Минстрой России </a:t>
              </a:r>
            </a:p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Минэкономразвития России </a:t>
              </a:r>
            </a:p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Минпромторг России </a:t>
              </a:r>
            </a:p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Росстандарт </a:t>
              </a:r>
            </a:p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Ростехнадзор </a:t>
              </a:r>
            </a:p>
            <a:p>
              <a:pPr>
                <a:spcBef>
                  <a:spcPts val="1200"/>
                </a:spcBef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ru-RU" altLang="ru-RU" sz="2000">
                  <a:solidFill>
                    <a:srgbClr val="000099"/>
                  </a:solidFill>
                  <a:latin typeface="Arial" charset="0"/>
                </a:rPr>
                <a:t>Заинтересованные ФОИВ</a:t>
              </a:r>
            </a:p>
          </p:txBody>
        </p:sp>
      </p:grpSp>
      <p:sp>
        <p:nvSpPr>
          <p:cNvPr id="43" name="Пятиугольник 42"/>
          <p:cNvSpPr/>
          <p:nvPr/>
        </p:nvSpPr>
        <p:spPr>
          <a:xfrm flipH="1">
            <a:off x="5670389" y="2159179"/>
            <a:ext cx="3291026" cy="3692678"/>
          </a:xfrm>
          <a:prstGeom prst="homePlate">
            <a:avLst>
              <a:gd name="adj" fmla="val 7034"/>
            </a:avLst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003980" y="2297126"/>
            <a:ext cx="2935717" cy="3477875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+mn-cs"/>
              </a:rPr>
              <a:t>Экспертный совет при Правительстве Российской Федерации </a:t>
            </a:r>
          </a:p>
          <a:p>
            <a:pPr marL="285750" indent="-285750" eaLnBrk="0" hangingPunct="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+mn-cs"/>
              </a:rPr>
              <a:t>Национальные объединения саморегулируемых организаций в строительной сфере </a:t>
            </a:r>
          </a:p>
          <a:p>
            <a:pPr marL="285750" indent="-285750" eaLnBrk="0" hangingPunct="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+mn-cs"/>
              </a:rPr>
              <a:t>институты развития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7363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-153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B81791E-4160-4BA1-900E-4F734D23015B}" type="slidenum">
              <a:rPr lang="ru-RU" altLang="ru-RU" sz="1600" b="1" smtClean="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ru-RU" altLang="ru-RU" sz="1600" b="1" smtClean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032919"/>
            <a:ext cx="9047162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97842"/>
              </p:ext>
            </p:extLst>
          </p:nvPr>
        </p:nvGraphicFramePr>
        <p:xfrm>
          <a:off x="103188" y="1556792"/>
          <a:ext cx="9040812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406"/>
                <a:gridCol w="452040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НОПРИЗ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МГСУ, Минстрой России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 поддержка жилищного строительства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основном за счет частных инвестиций</a:t>
                      </a:r>
                      <a:r>
                        <a:rPr lang="ru-RU" dirty="0" smtClean="0"/>
                        <a:t> как локомотива развития экономики России при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поддержке государством отдельных категорий граждан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государственной программы «Инновационное развитие строительной отрасли Российской Федерации на период до 2030 года», со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бюджетным финансированием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Дальнейшее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развитие института саморегулирования </a:t>
                      </a:r>
                      <a:r>
                        <a:rPr lang="ru-RU" dirty="0" smtClean="0"/>
                        <a:t>с поэтапной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передачей ему части государственных полномочий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отчисления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инновационное развитие в размере 0,4% от сметной стоимости ОКС –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дополнительная налоговая нагрузка на бизнес и население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Самофинансирование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саморегулирование,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саморазвитие, взаимосвязь бизнеса и науки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Стремление к увеличению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бюджетной поддержки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научных и образовательных организаций вне зависимости от реальных нужд бизнеса 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Аттестация инженеров и архитекторов, профессиональным сообществом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бюрократического Центра управления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инновационным развитием  отрасли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3188" y="512763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1763" y="658813"/>
            <a:ext cx="9047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в подходах к стратегии развития строительной отрасли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3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 по различным формам собственности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3014"/>
              </p:ext>
            </p:extLst>
          </p:nvPr>
        </p:nvGraphicFramePr>
        <p:xfrm>
          <a:off x="611560" y="2276872"/>
          <a:ext cx="8208914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908"/>
                <a:gridCol w="1096296"/>
                <a:gridCol w="961404"/>
                <a:gridCol w="1035358"/>
                <a:gridCol w="887450"/>
                <a:gridCol w="813498"/>
              </a:tblGrid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Ед. </a:t>
                      </a:r>
                      <a:r>
                        <a:rPr lang="ru-RU" dirty="0" err="1" smtClean="0"/>
                        <a:t>изм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в фактических ценах, в т.ч.: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Млрд.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13527</a:t>
                      </a:r>
                      <a:endParaRPr lang="ru-RU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1878</a:t>
                      </a:r>
                      <a:endParaRPr lang="ru-RU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7835</a:t>
                      </a:r>
                      <a:endParaRPr lang="ru-RU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3815</a:t>
                      </a:r>
                      <a:endParaRPr lang="ru-RU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13,9</a:t>
                      </a:r>
                      <a:endParaRPr lang="ru-RU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57,9</a:t>
                      </a:r>
                      <a:endParaRPr lang="ru-RU" b="1" dirty="0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96838" y="64770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 состояние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экономики строительной отрасли и ЖКХ в 2015 году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65" y="1556792"/>
            <a:ext cx="8496944" cy="4392488"/>
          </a:xfrm>
        </p:spPr>
        <p:txBody>
          <a:bodyPr/>
          <a:lstStyle/>
          <a:p>
            <a:r>
              <a:rPr lang="ru-RU" sz="1800" dirty="0" smtClean="0">
                <a:latin typeface="+mj-lt"/>
                <a:cs typeface="Arial" panose="020B0604020202020204" pitchFamily="34" charset="0"/>
              </a:rPr>
              <a:t>Доля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строительной отрасли 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и ЖКХ –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около </a:t>
            </a:r>
            <a:r>
              <a:rPr lang="ru-RU" sz="1800" b="1" dirty="0">
                <a:latin typeface="+mj-lt"/>
                <a:cs typeface="Arial" panose="020B0604020202020204" pitchFamily="34" charset="0"/>
              </a:rPr>
              <a:t>17% ВВП</a:t>
            </a:r>
            <a:endParaRPr lang="ru-RU" sz="2400" b="1" dirty="0">
              <a:latin typeface="+mj-lt"/>
              <a:cs typeface="Arial" panose="020B0604020202020204" pitchFamily="34" charset="0"/>
            </a:endParaRPr>
          </a:p>
          <a:p>
            <a:r>
              <a:rPr lang="ru-RU" sz="1800" dirty="0"/>
              <a:t>Общее число предприятий строительной отрасли – 218 тыс. , из них 214, 2 тыс. </a:t>
            </a:r>
            <a:r>
              <a:rPr lang="ru-RU" sz="1800" dirty="0">
                <a:solidFill>
                  <a:srgbClr val="FF0000"/>
                </a:solidFill>
              </a:rPr>
              <a:t>(98,2</a:t>
            </a:r>
            <a:r>
              <a:rPr lang="ru-RU" sz="1800" dirty="0" smtClean="0">
                <a:solidFill>
                  <a:srgbClr val="FF0000"/>
                </a:solidFill>
              </a:rPr>
              <a:t>%) - в </a:t>
            </a:r>
            <a:r>
              <a:rPr lang="ru-RU" sz="1800" dirty="0">
                <a:solidFill>
                  <a:srgbClr val="FF0000"/>
                </a:solidFill>
              </a:rPr>
              <a:t>частной </a:t>
            </a:r>
            <a:r>
              <a:rPr lang="ru-RU" sz="1800" dirty="0" smtClean="0">
                <a:solidFill>
                  <a:srgbClr val="FF0000"/>
                </a:solidFill>
              </a:rPr>
              <a:t>собственности</a:t>
            </a:r>
            <a:r>
              <a:rPr lang="ru-RU" sz="1800" dirty="0" smtClean="0"/>
              <a:t>, из них в СРО состоят примерно 160 тыс. </a:t>
            </a:r>
          </a:p>
          <a:p>
            <a:r>
              <a:rPr lang="ru-RU" sz="1800" dirty="0" smtClean="0"/>
              <a:t>Предприятия </a:t>
            </a:r>
            <a:r>
              <a:rPr lang="ru-RU" sz="1800" dirty="0"/>
              <a:t>строительной индустрии и промышленности строительных материалов – </a:t>
            </a:r>
            <a:r>
              <a:rPr lang="ru-RU" sz="1800" dirty="0">
                <a:solidFill>
                  <a:srgbClr val="FF0000"/>
                </a:solidFill>
              </a:rPr>
              <a:t>99% в частной собственности</a:t>
            </a:r>
          </a:p>
          <a:p>
            <a:r>
              <a:rPr lang="ru-RU" sz="1800" dirty="0" smtClean="0"/>
              <a:t>Доля </a:t>
            </a:r>
            <a:r>
              <a:rPr lang="ru-RU" sz="1800" dirty="0"/>
              <a:t>частных инвестиций в основные фонды – 57%, государства – 14%.</a:t>
            </a:r>
          </a:p>
          <a:p>
            <a:r>
              <a:rPr lang="ru-RU" sz="1800" dirty="0" smtClean="0"/>
              <a:t>Объем работ по виду деятельности «строительство» за 2013 год - 6 трлн. руб., из них </a:t>
            </a:r>
            <a:r>
              <a:rPr lang="ru-RU" sz="1800" dirty="0" err="1" smtClean="0"/>
              <a:t>госкапвложений</a:t>
            </a:r>
            <a:r>
              <a:rPr lang="ru-RU" sz="1800" dirty="0" smtClean="0"/>
              <a:t> - 1,3 трлн. руб. или 22%. (Объем работ за 9 месяцев 2015 г. – 4 трлн. руб.).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/>
              <a:t>Годовой оборот в ЖКХ – свыше 4 трлн. </a:t>
            </a:r>
            <a:r>
              <a:rPr lang="ru-RU" sz="1800" dirty="0" smtClean="0"/>
              <a:t>руб. Кроме того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не учтено примерно 1,5 трлн. руб., затраченных населением </a:t>
            </a:r>
            <a:r>
              <a:rPr lang="ru-RU" sz="1800" dirty="0" smtClean="0">
                <a:solidFill>
                  <a:srgbClr val="FF0000"/>
                </a:solidFill>
              </a:rPr>
              <a:t>на малоэтажное строительство и отделку жилья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 smtClean="0"/>
              <a:t>Распределение </a:t>
            </a:r>
            <a:r>
              <a:rPr lang="ru-RU" sz="1800" dirty="0"/>
              <a:t>инвестиций в жилищное строительство: </a:t>
            </a:r>
            <a:r>
              <a:rPr lang="ru-RU" sz="1800" dirty="0">
                <a:solidFill>
                  <a:srgbClr val="FF0000"/>
                </a:solidFill>
              </a:rPr>
              <a:t>частные – 88,5%, </a:t>
            </a:r>
            <a:r>
              <a:rPr lang="ru-RU" sz="1800" dirty="0"/>
              <a:t>государственные – 7,1%, прочие 4,4% </a:t>
            </a:r>
            <a:r>
              <a:rPr lang="ru-RU" sz="1800" dirty="0">
                <a:solidFill>
                  <a:srgbClr val="FF0000"/>
                </a:solidFill>
              </a:rPr>
              <a:t>(годовой объем около 4 трлн. руб.)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Вывод: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В строительной сфере – не полное соответствие структуры собственности и инвестиций существующей системе регулирования этой деятельности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6838" y="64770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распределения строительных работ, выполненных организациями различных форм собственности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96838" y="64770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75988898"/>
              </p:ext>
            </p:extLst>
          </p:nvPr>
        </p:nvGraphicFramePr>
        <p:xfrm>
          <a:off x="684648" y="1880691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809" y="5881168"/>
            <a:ext cx="783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течение периода реформ произошло коренное изменение структуры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собственности организаций строительной отрасли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FA72275-6F05-4EE0-A426-6ACB1D7B59A3}" type="slidenum">
              <a:rPr lang="ru-RU" altLang="ru-RU" sz="1600" b="1" smtClean="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ru-RU" altLang="ru-RU" sz="1600" b="1" smtClean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96838" y="64770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200" y="647700"/>
            <a:ext cx="8856663" cy="693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жилищная политика – локомотив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96838" y="2708275"/>
            <a:ext cx="7067550" cy="2665413"/>
          </a:xfrm>
          <a:prstGeom prst="homePlate">
            <a:avLst>
              <a:gd name="adj" fmla="val 174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Жилищное строительство</a:t>
            </a: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512344" y="-2023269"/>
            <a:ext cx="1295400" cy="8167688"/>
          </a:xfrm>
          <a:prstGeom prst="homePlate">
            <a:avLst>
              <a:gd name="adj" fmla="val 32753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 rot="16200000" flipV="1">
            <a:off x="3501232" y="1943894"/>
            <a:ext cx="1312862" cy="8172450"/>
          </a:xfrm>
          <a:prstGeom prst="homePlate">
            <a:avLst>
              <a:gd name="adj" fmla="val 33163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76200" y="1412875"/>
            <a:ext cx="80962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charset="0"/>
              </a:rPr>
              <a:t>Государственные институты развития:</a:t>
            </a:r>
            <a:br>
              <a:rPr lang="ru-RU" altLang="ru-RU" sz="1600" b="1">
                <a:solidFill>
                  <a:srgbClr val="000099"/>
                </a:solidFill>
                <a:latin typeface="Arial" charset="0"/>
              </a:rPr>
            </a:br>
            <a:r>
              <a:rPr lang="ru-RU" altLang="ru-RU" sz="1600" b="1">
                <a:solidFill>
                  <a:srgbClr val="FF0000"/>
                </a:solidFill>
                <a:latin typeface="Arial" charset="0"/>
              </a:rPr>
              <a:t>Фонд развития жилищного строительства и Фонд реформирования ЖКХ - механизмы социальной поддержки населения</a:t>
            </a:r>
            <a:endParaRPr lang="ru-RU" altLang="ru-RU" sz="600" b="1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>
                <a:solidFill>
                  <a:srgbClr val="000099"/>
                </a:solidFill>
                <a:latin typeface="Arial" charset="0"/>
              </a:rPr>
              <a:t/>
            </a:r>
            <a:br>
              <a:rPr lang="ru-RU" altLang="ru-RU" sz="500">
                <a:solidFill>
                  <a:srgbClr val="000099"/>
                </a:solidFill>
                <a:latin typeface="Arial" charset="0"/>
              </a:rPr>
            </a:br>
            <a:r>
              <a:rPr lang="ru-RU" altLang="ru-RU" sz="1400" b="1">
                <a:solidFill>
                  <a:srgbClr val="000099"/>
                </a:solidFill>
                <a:latin typeface="Arial" charset="0"/>
              </a:rPr>
              <a:t> АИЖК  </a:t>
            </a:r>
            <a:r>
              <a:rPr lang="ru-RU" altLang="ru-RU" sz="1600" b="1">
                <a:solidFill>
                  <a:srgbClr val="000099"/>
                </a:solidFill>
                <a:latin typeface="Arial" charset="0"/>
              </a:rPr>
              <a:t>- рыночный механизм</a:t>
            </a: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0" y="5880100"/>
            <a:ext cx="83164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самофинансирование</a:t>
            </a: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самоокупаемость</a:t>
            </a: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самоуправление, саморазвитие и частично - саморегулирование</a:t>
            </a:r>
            <a:r>
              <a:rPr lang="ru-RU" altLang="ru-RU" sz="1500" b="1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ru-RU" altLang="ru-RU" sz="1500" b="1" dirty="0">
                <a:solidFill>
                  <a:srgbClr val="000099"/>
                </a:solidFill>
                <a:latin typeface="Arial" charset="0"/>
              </a:rPr>
            </a:br>
            <a:r>
              <a:rPr lang="ru-RU" altLang="ru-RU" sz="1600" b="1" dirty="0">
                <a:solidFill>
                  <a:srgbClr val="000099"/>
                </a:solidFill>
                <a:latin typeface="Arial" charset="0"/>
              </a:rPr>
              <a:t>- государственная 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charset="0"/>
              </a:rPr>
              <a:t>поддержка </a:t>
            </a:r>
            <a:r>
              <a:rPr lang="ru-RU" altLang="ru-RU" sz="1600" dirty="0" smtClean="0">
                <a:solidFill>
                  <a:srgbClr val="000099"/>
                </a:solidFill>
                <a:latin typeface="Arial" charset="0"/>
              </a:rPr>
              <a:t>отдельных   </a:t>
            </a:r>
            <a:r>
              <a:rPr lang="ru-RU" altLang="ru-RU" sz="1600" dirty="0">
                <a:solidFill>
                  <a:srgbClr val="000099"/>
                </a:solidFill>
                <a:latin typeface="Arial" charset="0"/>
              </a:rPr>
              <a:t>категорий  граждан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7164388" y="2420888"/>
            <a:ext cx="1838325" cy="322267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спаде в экономике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-</a:t>
            </a: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стабильный рост ввода жилья.</a:t>
            </a:r>
          </a:p>
          <a:p>
            <a:pPr algn="ctr" eaLnBrk="0" hangingPunct="0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приобретение жилья и оплату ЖКХ –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b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трлн. руб.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140030" y="3105270"/>
          <a:ext cx="648072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>
            <a:off x="2195513" y="3573463"/>
            <a:ext cx="215900" cy="2222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3597275" y="3092450"/>
            <a:ext cx="758825" cy="2873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ru-RU" sz="1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Прогноз</a:t>
            </a:r>
            <a:endParaRPr lang="ru-RU" sz="1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1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r" eaLnBrk="0" hangingPunct="0">
              <a:defRPr/>
            </a:pPr>
            <a:endParaRPr lang="ru-RU" sz="1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356100" y="3213100"/>
            <a:ext cx="144463" cy="144463"/>
          </a:xfrm>
          <a:prstGeom prst="straightConnector1">
            <a:avLst/>
          </a:prstGeom>
          <a:ln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5"/>
          <p:cNvSpPr txBox="1">
            <a:spLocks noChangeArrowheads="1"/>
          </p:cNvSpPr>
          <p:nvPr/>
        </p:nvSpPr>
        <p:spPr bwMode="auto">
          <a:xfrm>
            <a:off x="1631950" y="5589588"/>
            <a:ext cx="5051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charset="0"/>
              </a:rPr>
              <a:t>Обеспечивающие и регулирующие механизмы:</a:t>
            </a:r>
            <a:endParaRPr lang="ru-RU" altLang="ru-RU" sz="1600"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9230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34027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Соотношение бюджетной и внебюджетной поддержки исследований и разработок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(%)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данные МГСУ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954720"/>
              </p:ext>
            </p:extLst>
          </p:nvPr>
        </p:nvGraphicFramePr>
        <p:xfrm>
          <a:off x="899592" y="1759892"/>
          <a:ext cx="7488832" cy="411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87935" y="6004558"/>
            <a:ext cx="216024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09159" y="6032646"/>
            <a:ext cx="21602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96183" y="5990657"/>
            <a:ext cx="332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Внебюджетное финансирование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1098" y="599065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Бюджетное финансирование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9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ятиугольник 1"/>
          <p:cNvSpPr/>
          <p:nvPr/>
        </p:nvSpPr>
        <p:spPr>
          <a:xfrm rot="5400000" flipV="1">
            <a:off x="5741988" y="819150"/>
            <a:ext cx="2303462" cy="4211638"/>
          </a:xfrm>
          <a:prstGeom prst="homePlate">
            <a:avLst>
              <a:gd name="adj" fmla="val 19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263" y="676275"/>
            <a:ext cx="8856662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Изменение структуры регулирования строительства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DEE7F42-342F-4A95-89B6-5193ED5F8599}" type="slidenum">
              <a:rPr lang="ru-RU" altLang="ru-RU" sz="1600" b="1" smtClean="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ru-RU" altLang="ru-RU" sz="1600" b="1" smtClean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96838" y="64770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3" name="Диаграмма 5"/>
          <p:cNvGraphicFramePr>
            <a:graphicFrameLocks/>
          </p:cNvGraphicFramePr>
          <p:nvPr/>
        </p:nvGraphicFramePr>
        <p:xfrm>
          <a:off x="25400" y="1736725"/>
          <a:ext cx="4864100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r:id="rId7" imgW="4865030" imgH="5072312" progId="Excel.Sheet.8">
                  <p:embed/>
                </p:oleObj>
              </mc:Choice>
              <mc:Fallback>
                <p:oleObj r:id="rId7" imgW="4865030" imgH="5072312" progId="Excel.Sheet.8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736725"/>
                        <a:ext cx="4864100" cy="506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4787900" y="1773238"/>
            <a:ext cx="42116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Постепенный переход от государственного регулирования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к саморегулированию при повышении безопасности, качества работы, дисциплины, и контроля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со стороны профессионального сообщества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72168"/>
              </p:ext>
            </p:extLst>
          </p:nvPr>
        </p:nvGraphicFramePr>
        <p:xfrm>
          <a:off x="4211638" y="4149725"/>
          <a:ext cx="4608511" cy="256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66"/>
                <a:gridCol w="1663315"/>
                <a:gridCol w="1900930"/>
              </a:tblGrid>
              <a:tr h="7378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государства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проф.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сообщества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</a:tr>
              <a:tr h="4572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</a:tr>
              <a:tr h="4572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</a:tr>
              <a:tr h="4572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</a:tr>
              <a:tr h="4572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198372" y="6355356"/>
            <a:ext cx="601215" cy="365125"/>
          </a:xfrm>
        </p:spPr>
        <p:txBody>
          <a:bodyPr vert="vert"/>
          <a:lstStyle/>
          <a:p>
            <a:fld id="{B19B0651-EE4F-4900-A07F-96A6BFA9D0F0}" type="slidenum">
              <a:rPr lang="ru-RU" sz="1800" smtClean="0"/>
              <a:pPr/>
              <a:t>9</a:t>
            </a:fld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1548197"/>
              </p:ext>
            </p:extLst>
          </p:nvPr>
        </p:nvGraphicFramePr>
        <p:xfrm>
          <a:off x="127018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87624" y="1737417"/>
            <a:ext cx="46085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Саморегулирование – базис системы технического регулирования отрасли</a:t>
            </a:r>
            <a:endParaRPr lang="ru-RU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4869160"/>
            <a:ext cx="460851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Саморегулирование – метод регулирования доступа на рынок и повышения качества </a:t>
            </a:r>
            <a:endParaRPr lang="ru-RU" sz="1400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6200" y="603250"/>
            <a:ext cx="1800225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0" y="711526"/>
            <a:ext cx="9144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 развития системы управления отраслью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" y="115888"/>
            <a:ext cx="9109075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fontAlgn="t" hangingPunct="0">
              <a:defRPr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Государственная политика развития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строительной отрасли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883368"/>
            <a:ext cx="9195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Обеспечить повышение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эффективности научных исследований и разработок </a:t>
            </a:r>
            <a:br>
              <a:rPr lang="ru-RU" sz="2000" b="1" dirty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 отрасли путем коренного изменения системы их финансирования: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70% - внебюджетные инвестиции, 30% - бюджетные инвестиции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Тема Office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16774</TotalTime>
  <Words>938</Words>
  <Application>Microsoft Office PowerPoint</Application>
  <PresentationFormat>Экран (4:3)</PresentationFormat>
  <Paragraphs>212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Лист Microsoft Excel 97-2003</vt:lpstr>
      <vt:lpstr>Презентация PowerPoint</vt:lpstr>
      <vt:lpstr>Презентация PowerPoint</vt:lpstr>
      <vt:lpstr>Структура инвестиций в основной капитал по различным формам собственности</vt:lpstr>
      <vt:lpstr>Общее состояние экономики строительной отрасли и ЖКХ в 2015 году</vt:lpstr>
      <vt:lpstr>Динамика распределения строительных работ, выполненных организациями различных форм собственности</vt:lpstr>
      <vt:lpstr>Жилищное строительство и жилищная политика – локомотив развития экономики</vt:lpstr>
      <vt:lpstr>Соотношение бюджетной и внебюджетной поддержки исследований и разработок, (%) данные МГСУ</vt:lpstr>
      <vt:lpstr>Изменение структуры регулирования строительства</vt:lpstr>
      <vt:lpstr>Презентация PowerPoint</vt:lpstr>
      <vt:lpstr>Презентация PowerPoint</vt:lpstr>
      <vt:lpstr>Основное направление развития рынка</vt:lpstr>
      <vt:lpstr>Формирование политики – диалог  бизнеса и государства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 Презентации</dc:title>
  <dc:creator>А.А. Черных</dc:creator>
  <cp:lastModifiedBy>Анисимов Анатолий</cp:lastModifiedBy>
  <cp:revision>1554</cp:revision>
  <cp:lastPrinted>2015-11-30T14:36:43Z</cp:lastPrinted>
  <dcterms:created xsi:type="dcterms:W3CDTF">2005-12-08T07:50:42Z</dcterms:created>
  <dcterms:modified xsi:type="dcterms:W3CDTF">2015-12-03T13:55:00Z</dcterms:modified>
</cp:coreProperties>
</file>