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350" r:id="rId3"/>
    <p:sldId id="351" r:id="rId4"/>
    <p:sldId id="352" r:id="rId5"/>
    <p:sldId id="353" r:id="rId6"/>
    <p:sldId id="354" r:id="rId7"/>
    <p:sldId id="355" r:id="rId8"/>
    <p:sldId id="360" r:id="rId9"/>
    <p:sldId id="356" r:id="rId10"/>
    <p:sldId id="358" r:id="rId11"/>
    <p:sldId id="283" r:id="rId12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27DA9-31EA-461E-AB61-56E6F02A47F3}" type="datetimeFigureOut">
              <a:rPr lang="ru-RU" smtClean="0"/>
              <a:t>23.06.2015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08CC86-0264-4A57-8202-C6EF45AE1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4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08CC86-0264-4A57-8202-C6EF45AE157E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195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F43B-D2EB-4526-8220-1CB86127CD8E}" type="datetime1">
              <a:rPr lang="ru-RU" smtClean="0"/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1FD6-B502-4CC0-9C89-1DDBA79133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76352-56BE-4952-AE34-B9C89BA76DA6}" type="datetime1">
              <a:rPr lang="ru-RU" smtClean="0"/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1FD6-B502-4CC0-9C89-1DDBA79133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6AD8-23B5-4B84-920B-703AADA8C1B0}" type="datetime1">
              <a:rPr lang="ru-RU" smtClean="0"/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1FD6-B502-4CC0-9C89-1DDBA79133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ECEA8-B703-40CE-9E39-E148879AD71E}" type="datetime1">
              <a:rPr lang="ru-RU" smtClean="0"/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1FD6-B502-4CC0-9C89-1DDBA79133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49035-C241-4C28-B8D6-77D9CB6DCBD4}" type="datetime1">
              <a:rPr lang="ru-RU" smtClean="0"/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1FD6-B502-4CC0-9C89-1DDBA79133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94EEC-A5D6-4AB3-B51B-765067AF4790}" type="datetime1">
              <a:rPr lang="ru-RU" smtClean="0"/>
              <a:t>23.06.2015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1FD6-B502-4CC0-9C89-1DDBA79133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ED550-1DF6-44A5-9302-89038D31DF1B}" type="datetime1">
              <a:rPr lang="ru-RU" smtClean="0"/>
              <a:t>23.06.2015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1FD6-B502-4CC0-9C89-1DDBA79133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D8263-9A2A-4CBB-8887-2B2534B23A5D}" type="datetime1">
              <a:rPr lang="ru-RU" smtClean="0"/>
              <a:t>23.06.2015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1FD6-B502-4CC0-9C89-1DDBA79133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503FE-A948-4DEC-87CB-83DEA87535AD}" type="datetime1">
              <a:rPr lang="ru-RU" smtClean="0"/>
              <a:t>23.06.2015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1FD6-B502-4CC0-9C89-1DDBA79133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6108B-A822-4EBF-A811-93EDEC79EDCB}" type="datetime1">
              <a:rPr lang="ru-RU" smtClean="0"/>
              <a:t>23.06.2015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1FD6-B502-4CC0-9C89-1DDBA79133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8FF6-30D4-430E-ABA5-8E7EBC193655}" type="datetime1">
              <a:rPr lang="ru-RU" smtClean="0"/>
              <a:t>23.06.2015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1FD6-B502-4CC0-9C89-1DDBA791333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44FA6-46D0-410D-832E-186CA885DAF8}" type="datetime1">
              <a:rPr lang="ru-RU" smtClean="0"/>
              <a:t>23.06.2015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B1FD6-B502-4CC0-9C89-1DDBA791333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6888" y="1268711"/>
            <a:ext cx="8624813" cy="4176464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FFFF00"/>
                </a:solidFill>
              </a:rPr>
              <a:t/>
            </a:r>
            <a:br>
              <a:rPr lang="ru-RU" sz="2800" dirty="0">
                <a:solidFill>
                  <a:srgbClr val="FFFF00"/>
                </a:solidFill>
              </a:rPr>
            </a:br>
            <a:r>
              <a:rPr lang="ru-RU" sz="3600" dirty="0" smtClean="0">
                <a:solidFill>
                  <a:srgbClr val="FFFF00"/>
                </a:solidFill>
              </a:rPr>
              <a:t>О  </a:t>
            </a:r>
            <a:r>
              <a:rPr lang="ru-RU" sz="36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возможности установления требований к юристам саморегулируемых организаций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653136"/>
            <a:ext cx="6624736" cy="1872208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smtClean="0">
                <a:solidFill>
                  <a:schemeClr val="tx1"/>
                </a:solidFill>
              </a:rPr>
              <a:t>Р.А. Ковнер</a:t>
            </a:r>
            <a:endParaRPr lang="ru-RU" b="1" i="1" dirty="0">
              <a:solidFill>
                <a:schemeClr val="tx1"/>
              </a:solidFill>
            </a:endParaRPr>
          </a:p>
          <a:p>
            <a:r>
              <a:rPr lang="ru-RU" dirty="0" smtClean="0"/>
              <a:t>Начальник отдела нормативного обеспечения НОСТРОЙ</a:t>
            </a:r>
          </a:p>
          <a:p>
            <a:endParaRPr lang="ru-RU" dirty="0"/>
          </a:p>
          <a:p>
            <a:r>
              <a:rPr lang="ru-RU" dirty="0" smtClean="0"/>
              <a:t>2015 г.</a:t>
            </a:r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137713" y="144246"/>
            <a:ext cx="6624736" cy="10876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Правовое управление</a:t>
            </a:r>
            <a:endParaRPr lang="ru-RU" dirty="0"/>
          </a:p>
        </p:txBody>
      </p:sp>
      <p:pic>
        <p:nvPicPr>
          <p:cNvPr id="6" name="Picture 5" descr="H:\ИНТЕЛКОН\СРО-РЕЕСТР\Логотипы\nostro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231860"/>
            <a:ext cx="1584176" cy="1045012"/>
          </a:xfrm>
          <a:prstGeom prst="rect">
            <a:avLst/>
          </a:prstGeom>
          <a:noFill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1FD6-B502-4CC0-9C89-1DDBA791333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Требования к личным и профессиональным  качествам юриста СРО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544616"/>
          </a:xfrm>
        </p:spPr>
        <p:txBody>
          <a:bodyPr>
            <a:normAutofit/>
          </a:bodyPr>
          <a:lstStyle/>
          <a:p>
            <a:pPr algn="just"/>
            <a:r>
              <a:rPr lang="ru-RU" sz="1400" u="sng" dirty="0" smtClean="0"/>
              <a:t>Профессиональные качества</a:t>
            </a:r>
            <a:r>
              <a:rPr lang="ru-RU" sz="1400" u="sng" dirty="0" smtClean="0"/>
              <a:t>:</a:t>
            </a:r>
            <a:r>
              <a:rPr lang="ru-RU" sz="1400" dirty="0" smtClean="0"/>
              <a:t> </a:t>
            </a:r>
            <a:r>
              <a:rPr lang="ru-RU" sz="1400" u="sng" dirty="0" smtClean="0"/>
              <a:t>(</a:t>
            </a:r>
            <a:r>
              <a:rPr lang="ru-RU" sz="1400" dirty="0" smtClean="0"/>
              <a:t>должен уметь</a:t>
            </a:r>
            <a:r>
              <a:rPr lang="ru-RU" sz="1400" u="sng" dirty="0" smtClean="0"/>
              <a:t>)</a:t>
            </a:r>
            <a:endParaRPr lang="ru-RU" sz="1400" u="sng" dirty="0" smtClean="0"/>
          </a:p>
          <a:p>
            <a:pPr algn="just"/>
            <a:r>
              <a:rPr lang="ru-RU" sz="1400" dirty="0" smtClean="0"/>
              <a:t>1) Легко ориентироваться в различных нормативных правовых актах;</a:t>
            </a:r>
          </a:p>
          <a:p>
            <a:pPr algn="just"/>
            <a:r>
              <a:rPr lang="ru-RU" sz="1400" dirty="0"/>
              <a:t>2) </a:t>
            </a:r>
            <a:r>
              <a:rPr lang="ru-RU" sz="1400" dirty="0" smtClean="0"/>
              <a:t>Грамотно </a:t>
            </a:r>
            <a:r>
              <a:rPr lang="ru-RU" sz="1400" dirty="0" smtClean="0"/>
              <a:t>составлять </a:t>
            </a:r>
            <a:r>
              <a:rPr lang="ru-RU" sz="1400" dirty="0"/>
              <a:t>и оформлять юридические </a:t>
            </a:r>
            <a:r>
              <a:rPr lang="ru-RU" sz="1400" dirty="0" smtClean="0"/>
              <a:t>документы;</a:t>
            </a:r>
          </a:p>
          <a:p>
            <a:pPr algn="just"/>
            <a:r>
              <a:rPr lang="ru-RU" sz="1400" dirty="0"/>
              <a:t>3) </a:t>
            </a:r>
            <a:r>
              <a:rPr lang="ru-RU" sz="1400" dirty="0" smtClean="0"/>
              <a:t>Работать </a:t>
            </a:r>
            <a:r>
              <a:rPr lang="ru-RU" sz="1400" dirty="0"/>
              <a:t>со специальной </a:t>
            </a:r>
            <a:r>
              <a:rPr lang="ru-RU" sz="1400" dirty="0" smtClean="0"/>
              <a:t>литературой;</a:t>
            </a:r>
          </a:p>
          <a:p>
            <a:pPr algn="just"/>
            <a:r>
              <a:rPr lang="ru-RU" sz="1400" dirty="0"/>
              <a:t>4) </a:t>
            </a:r>
            <a:r>
              <a:rPr lang="ru-RU" sz="1400" dirty="0" smtClean="0"/>
              <a:t>Предупреждать</a:t>
            </a:r>
            <a:r>
              <a:rPr lang="ru-RU" sz="1400" dirty="0"/>
              <a:t>, пресекать, выявлять </a:t>
            </a:r>
            <a:r>
              <a:rPr lang="ru-RU" sz="1400" dirty="0" smtClean="0"/>
              <a:t>правонарушения (в контексте корпоративных норм);</a:t>
            </a:r>
          </a:p>
          <a:p>
            <a:pPr algn="just"/>
            <a:r>
              <a:rPr lang="ru-RU" sz="1400" dirty="0"/>
              <a:t>5) </a:t>
            </a:r>
            <a:r>
              <a:rPr lang="ru-RU" sz="1400" dirty="0" smtClean="0"/>
              <a:t>Осуществлять </a:t>
            </a:r>
            <a:r>
              <a:rPr lang="ru-RU" sz="1400" dirty="0"/>
              <a:t>толкование </a:t>
            </a:r>
            <a:r>
              <a:rPr lang="ru-RU" sz="1400" dirty="0" smtClean="0"/>
              <a:t>закона;</a:t>
            </a:r>
          </a:p>
          <a:p>
            <a:pPr algn="just"/>
            <a:r>
              <a:rPr lang="ru-RU" sz="1400" dirty="0"/>
              <a:t>6) </a:t>
            </a:r>
            <a:r>
              <a:rPr lang="ru-RU" sz="1400" dirty="0" smtClean="0"/>
              <a:t>Осуществлять </a:t>
            </a:r>
            <a:r>
              <a:rPr lang="ru-RU" sz="1400" dirty="0"/>
              <a:t>правовое воспитание и обучение </a:t>
            </a:r>
            <a:r>
              <a:rPr lang="ru-RU" sz="1400" dirty="0" smtClean="0"/>
              <a:t>граждан (индивидуальных предпринимателей и работников юридических лиц, являющихся членами СРО);</a:t>
            </a:r>
          </a:p>
          <a:p>
            <a:pPr algn="just"/>
            <a:r>
              <a:rPr lang="ru-RU" sz="1400" dirty="0"/>
              <a:t>7) </a:t>
            </a:r>
            <a:r>
              <a:rPr lang="ru-RU" sz="1400" dirty="0" smtClean="0"/>
              <a:t>Владеть </a:t>
            </a:r>
            <a:r>
              <a:rPr lang="ru-RU" sz="1400" dirty="0"/>
              <a:t>различными техническими </a:t>
            </a:r>
            <a:r>
              <a:rPr lang="ru-RU" sz="1400" dirty="0" smtClean="0"/>
              <a:t>средствами;</a:t>
            </a:r>
          </a:p>
          <a:p>
            <a:pPr algn="just"/>
            <a:r>
              <a:rPr lang="ru-RU" sz="1400" dirty="0" smtClean="0"/>
              <a:t>8) </a:t>
            </a:r>
            <a:r>
              <a:rPr lang="ru-RU" sz="1400" dirty="0" smtClean="0"/>
              <a:t>Обладать </a:t>
            </a:r>
            <a:r>
              <a:rPr lang="ru-RU" sz="1400" dirty="0"/>
              <a:t>чувством справедливости, </a:t>
            </a:r>
            <a:r>
              <a:rPr lang="ru-RU" sz="1400" dirty="0" smtClean="0"/>
              <a:t>объективности. </a:t>
            </a:r>
          </a:p>
          <a:p>
            <a:pPr algn="just"/>
            <a:r>
              <a:rPr lang="ru-RU" sz="1400" u="sng" dirty="0" smtClean="0"/>
              <a:t>Личностные качества</a:t>
            </a:r>
            <a:r>
              <a:rPr lang="ru-RU" sz="1400" dirty="0" smtClean="0"/>
              <a:t>:</a:t>
            </a:r>
          </a:p>
          <a:p>
            <a:pPr algn="just"/>
            <a:r>
              <a:rPr lang="ru-RU" sz="1400" dirty="0" smtClean="0"/>
              <a:t>1) Обладать развитым </a:t>
            </a:r>
            <a:r>
              <a:rPr lang="ru-RU" sz="1400" dirty="0"/>
              <a:t>аналитическим мышлением: уметь сопоставлять, противопоставлять, сравнивать различные обстоятельства и факты, знать и владеть методами логического </a:t>
            </a:r>
            <a:r>
              <a:rPr lang="ru-RU" sz="1400" dirty="0" smtClean="0"/>
              <a:t>познания</a:t>
            </a:r>
            <a:r>
              <a:rPr lang="ru-RU" sz="1400" dirty="0"/>
              <a:t>;</a:t>
            </a:r>
            <a:endParaRPr lang="ru-RU" sz="1400" dirty="0" smtClean="0"/>
          </a:p>
          <a:p>
            <a:pPr algn="just"/>
            <a:r>
              <a:rPr lang="ru-RU" sz="1400" dirty="0"/>
              <a:t>2) </a:t>
            </a:r>
            <a:r>
              <a:rPr lang="ru-RU" sz="1400" dirty="0" smtClean="0"/>
              <a:t>Обладать умением ораторского </a:t>
            </a:r>
            <a:r>
              <a:rPr lang="ru-RU" sz="1400" dirty="0"/>
              <a:t>мастерства, быть способным к ведению бесед, </a:t>
            </a:r>
            <a:r>
              <a:rPr lang="ru-RU" sz="1400" dirty="0" smtClean="0"/>
              <a:t>переговоров и </a:t>
            </a:r>
            <a:r>
              <a:rPr lang="ru-RU" sz="1400" dirty="0"/>
              <a:t>т.д</a:t>
            </a:r>
            <a:r>
              <a:rPr lang="ru-RU" sz="1400" dirty="0" smtClean="0"/>
              <a:t>.;</a:t>
            </a:r>
          </a:p>
          <a:p>
            <a:pPr algn="just"/>
            <a:r>
              <a:rPr lang="ru-RU" sz="1400" dirty="0" smtClean="0"/>
              <a:t>3</a:t>
            </a:r>
            <a:r>
              <a:rPr lang="ru-RU" sz="1400" dirty="0"/>
              <a:t>) должен уметь концентрироваться на каких–то наиболее важных </a:t>
            </a:r>
            <a:r>
              <a:rPr lang="ru-RU" sz="1400" dirty="0" smtClean="0"/>
              <a:t>вопросах;</a:t>
            </a:r>
          </a:p>
          <a:p>
            <a:pPr algn="just"/>
            <a:r>
              <a:rPr lang="ru-RU" sz="1400" dirty="0"/>
              <a:t>4) </a:t>
            </a:r>
            <a:r>
              <a:rPr lang="ru-RU" sz="1400" dirty="0" smtClean="0"/>
              <a:t>Обладать способностью </a:t>
            </a:r>
            <a:r>
              <a:rPr lang="ru-RU" sz="1400" dirty="0"/>
              <a:t>устанавливать межличностные (психологические) контакты с различными участниками </a:t>
            </a:r>
            <a:r>
              <a:rPr lang="ru-RU" sz="1400" dirty="0" smtClean="0"/>
              <a:t>общения (коммуникативная компетентность);</a:t>
            </a:r>
          </a:p>
          <a:p>
            <a:pPr algn="just"/>
            <a:r>
              <a:rPr lang="ru-RU" sz="1400" dirty="0" smtClean="0"/>
              <a:t>5</a:t>
            </a:r>
            <a:r>
              <a:rPr lang="ru-RU" sz="1400" dirty="0"/>
              <a:t>) </a:t>
            </a:r>
            <a:r>
              <a:rPr lang="ru-RU" sz="1400" dirty="0" smtClean="0"/>
              <a:t>Обладать нервно–психическая </a:t>
            </a:r>
            <a:r>
              <a:rPr lang="ru-RU" sz="1400" dirty="0" smtClean="0"/>
              <a:t>устойчивость;</a:t>
            </a:r>
          </a:p>
          <a:p>
            <a:pPr algn="just"/>
            <a:r>
              <a:rPr lang="ru-RU" sz="1400" dirty="0" smtClean="0"/>
              <a:t>6) </a:t>
            </a:r>
            <a:r>
              <a:rPr lang="ru-RU" sz="1400" dirty="0" smtClean="0"/>
              <a:t>Обладать личной </a:t>
            </a:r>
            <a:r>
              <a:rPr lang="ru-RU" sz="1400" dirty="0" smtClean="0"/>
              <a:t>безупречностью;</a:t>
            </a:r>
          </a:p>
          <a:p>
            <a:pPr algn="just"/>
            <a:r>
              <a:rPr lang="ru-RU" sz="1400" dirty="0" smtClean="0"/>
              <a:t>7</a:t>
            </a:r>
            <a:r>
              <a:rPr lang="ru-RU" sz="1400"/>
              <a:t>) </a:t>
            </a:r>
            <a:r>
              <a:rPr lang="ru-RU" sz="1400" smtClean="0"/>
              <a:t>Обладать </a:t>
            </a:r>
            <a:r>
              <a:rPr lang="ru-RU" sz="1400" dirty="0" smtClean="0"/>
              <a:t>собственной гражданской жизненной позицией, в </a:t>
            </a:r>
            <a:r>
              <a:rPr lang="ru-RU" sz="1400" dirty="0"/>
              <a:t>том числе в социальной оценке фактов, событий, имеющих юридическое значение при выборе вида и меры принудительного </a:t>
            </a:r>
            <a:r>
              <a:rPr lang="ru-RU" sz="1400" dirty="0" smtClean="0"/>
              <a:t>воздействия.</a:t>
            </a:r>
            <a:endParaRPr lang="ru-RU" sz="1400" dirty="0"/>
          </a:p>
          <a:p>
            <a:pPr algn="just"/>
            <a:endParaRPr lang="ru-RU" sz="1400" dirty="0" smtClean="0"/>
          </a:p>
          <a:p>
            <a:pPr algn="just"/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1FD6-B502-4CC0-9C89-1DDBA7913338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4236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2852936"/>
            <a:ext cx="7344816" cy="22322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dirty="0"/>
              <a:t>Спасибо за </a:t>
            </a:r>
            <a:r>
              <a:rPr lang="ru-RU" sz="6000" dirty="0" smtClean="0"/>
              <a:t>внимание!</a:t>
            </a:r>
            <a:endParaRPr lang="ru-RU" sz="6000" b="1" dirty="0"/>
          </a:p>
        </p:txBody>
      </p:sp>
      <p:pic>
        <p:nvPicPr>
          <p:cNvPr id="4" name="Picture 5" descr="H:\ИНТЕЛКОН\СРО-РЕЕСТР\Логотипы\nostroy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1365161"/>
            <a:ext cx="1584176" cy="1045012"/>
          </a:xfrm>
          <a:prstGeom prst="rect">
            <a:avLst/>
          </a:prstGeom>
          <a:noFill/>
        </p:spPr>
      </p:pic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1FD6-B502-4CC0-9C89-1DDBA791333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FF00"/>
                </a:solidFill>
              </a:rPr>
              <a:t>Требования, предъявляемые </a:t>
            </a:r>
            <a:r>
              <a:rPr lang="ru-RU" sz="2000" dirty="0" smtClean="0">
                <a:solidFill>
                  <a:srgbClr val="FFFF00"/>
                </a:solidFill>
              </a:rPr>
              <a:t>к </a:t>
            </a:r>
            <a:r>
              <a:rPr lang="ru-RU" sz="2000" dirty="0" smtClean="0">
                <a:solidFill>
                  <a:srgbClr val="FFFF00"/>
                </a:solidFill>
              </a:rPr>
              <a:t>работе с </a:t>
            </a:r>
            <a:r>
              <a:rPr lang="ru-RU" sz="2000" dirty="0" smtClean="0">
                <a:solidFill>
                  <a:srgbClr val="FFFF00"/>
                </a:solidFill>
              </a:rPr>
              <a:t>нормативными правовыми актами Российской Федерации</a:t>
            </a:r>
            <a:endParaRPr lang="ru-RU" sz="20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363272" cy="56886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400" dirty="0" smtClean="0"/>
              <a:t>      В процессе профессиональной деятельности юрист СРО обращается к огромному количеству нормативных правовых актов Российской </a:t>
            </a:r>
            <a:r>
              <a:rPr lang="ru-RU" sz="1400" dirty="0" smtClean="0"/>
              <a:t>Федерации:</a:t>
            </a:r>
            <a:endParaRPr lang="ru-RU" sz="1400" dirty="0" smtClean="0"/>
          </a:p>
          <a:p>
            <a:pPr marL="0" indent="0" algn="just"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</a:t>
            </a:r>
            <a:r>
              <a:rPr lang="ru-RU" sz="1400" dirty="0" smtClean="0"/>
              <a:t>1</a:t>
            </a:r>
            <a:r>
              <a:rPr lang="en-US" sz="1400" dirty="0" smtClean="0"/>
              <a:t>.</a:t>
            </a:r>
            <a:r>
              <a:rPr lang="ru-RU" sz="1400" dirty="0" smtClean="0"/>
              <a:t> </a:t>
            </a:r>
            <a:r>
              <a:rPr lang="ru-RU" sz="1400" u="sng" dirty="0" smtClean="0"/>
              <a:t>Регулирующие деятельность СРО</a:t>
            </a:r>
            <a:r>
              <a:rPr lang="ru-RU" sz="1400" dirty="0" smtClean="0"/>
              <a:t>:</a:t>
            </a:r>
          </a:p>
          <a:p>
            <a:pPr marL="0" indent="0" algn="just">
              <a:buNone/>
            </a:pPr>
            <a:r>
              <a:rPr lang="ru-RU" sz="1400" dirty="0" smtClean="0"/>
              <a:t>      1) О деятельности саморегулируемых организаций (Федеральный закон «О саморегулируемых организациях», Градостроительный кодекс РФ);</a:t>
            </a:r>
          </a:p>
          <a:p>
            <a:pPr marL="0" indent="0" algn="just">
              <a:buNone/>
            </a:pPr>
            <a:r>
              <a:rPr lang="ru-RU" sz="1400" dirty="0" smtClean="0"/>
              <a:t>      2)  О деятельности некоммерческих организаций ( часть </a:t>
            </a:r>
            <a:r>
              <a:rPr lang="en-US" sz="1400" dirty="0" smtClean="0"/>
              <a:t>I</a:t>
            </a:r>
            <a:r>
              <a:rPr lang="ru-RU" sz="1400" dirty="0" smtClean="0"/>
              <a:t> Гражданского </a:t>
            </a:r>
            <a:r>
              <a:rPr lang="ru-RU" sz="1400" dirty="0"/>
              <a:t>кодекса РФ, Федеральный закон от 12.01.1996 №</a:t>
            </a:r>
            <a:r>
              <a:rPr lang="ru-RU" sz="1400" dirty="0" smtClean="0"/>
              <a:t> 7-ФЗ «О </a:t>
            </a:r>
            <a:r>
              <a:rPr lang="ru-RU" sz="1400" dirty="0"/>
              <a:t>некоммерческих </a:t>
            </a:r>
            <a:r>
              <a:rPr lang="ru-RU" sz="1400" dirty="0" smtClean="0"/>
              <a:t>организациях»);</a:t>
            </a:r>
          </a:p>
          <a:p>
            <a:pPr marL="0" indent="0" algn="just">
              <a:buNone/>
            </a:pPr>
            <a:r>
              <a:rPr lang="ru-RU" sz="1400" dirty="0" smtClean="0"/>
              <a:t>      3)  </a:t>
            </a:r>
            <a:r>
              <a:rPr lang="ru-RU" sz="1400" dirty="0"/>
              <a:t>Об информации (Федеральный закон от 27.07.2006 </a:t>
            </a:r>
            <a:r>
              <a:rPr lang="ru-RU" sz="1400" dirty="0" smtClean="0"/>
              <a:t>№ 149-ФЗ «Об </a:t>
            </a:r>
            <a:r>
              <a:rPr lang="ru-RU" sz="1400" dirty="0"/>
              <a:t>информации, информационных технологиях и о защите </a:t>
            </a:r>
            <a:r>
              <a:rPr lang="ru-RU" sz="1400" dirty="0" smtClean="0"/>
              <a:t>информации»);</a:t>
            </a:r>
            <a:endParaRPr lang="ru-RU" sz="1400" dirty="0"/>
          </a:p>
          <a:p>
            <a:pPr marL="0" indent="0" algn="just">
              <a:buNone/>
            </a:pPr>
            <a:r>
              <a:rPr lang="ru-RU" sz="1400" dirty="0" smtClean="0"/>
              <a:t>      4)  О персональных </a:t>
            </a:r>
            <a:r>
              <a:rPr lang="ru-RU" sz="1400" dirty="0"/>
              <a:t>данных (Федеральный закон от 27.07.2006 </a:t>
            </a:r>
            <a:r>
              <a:rPr lang="ru-RU" sz="1400" dirty="0" smtClean="0"/>
              <a:t>№ 152-ФЗ «О </a:t>
            </a:r>
            <a:r>
              <a:rPr lang="ru-RU" sz="1400" dirty="0"/>
              <a:t>персональных </a:t>
            </a:r>
            <a:r>
              <a:rPr lang="ru-RU" sz="1400" dirty="0" smtClean="0"/>
              <a:t>данных»);</a:t>
            </a:r>
          </a:p>
          <a:p>
            <a:pPr marL="0" indent="0" algn="just">
              <a:buNone/>
            </a:pPr>
            <a:r>
              <a:rPr lang="ru-RU" sz="1400" dirty="0" smtClean="0"/>
              <a:t>      5) </a:t>
            </a:r>
            <a:r>
              <a:rPr lang="ru-RU" sz="1400" dirty="0"/>
              <a:t>О делопроизводстве (Федеральный закон от 22.10.2004 </a:t>
            </a:r>
            <a:r>
              <a:rPr lang="ru-RU" sz="1400" dirty="0" smtClean="0"/>
              <a:t>№ 125-ФЗ «Об </a:t>
            </a:r>
            <a:r>
              <a:rPr lang="ru-RU" sz="1400" dirty="0"/>
              <a:t>архивном деле в Российской Федерации», Федеральный закон от 06.04.2011 </a:t>
            </a:r>
            <a:r>
              <a:rPr lang="ru-RU" sz="1400" dirty="0" smtClean="0"/>
              <a:t>№ 63-ФЗ «Об </a:t>
            </a:r>
            <a:r>
              <a:rPr lang="ru-RU" sz="1400" dirty="0"/>
              <a:t>электронной </a:t>
            </a:r>
            <a:r>
              <a:rPr lang="ru-RU" sz="1400" dirty="0" smtClean="0"/>
              <a:t>подписи» и др.);</a:t>
            </a:r>
          </a:p>
          <a:p>
            <a:pPr marL="0" indent="0" algn="just"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6) В области налогообложения и бухгалтерского учета </a:t>
            </a:r>
            <a:r>
              <a:rPr lang="ru-RU" sz="1400" dirty="0"/>
              <a:t>(Налоговый кодекс РФ, Федеральный закон от 06.12.2011 </a:t>
            </a:r>
            <a:r>
              <a:rPr lang="ru-RU" sz="1400" dirty="0" smtClean="0"/>
              <a:t>№ 402-ФЗ «О </a:t>
            </a:r>
            <a:r>
              <a:rPr lang="ru-RU" sz="1400" dirty="0"/>
              <a:t>бухгалтерском </a:t>
            </a:r>
            <a:r>
              <a:rPr lang="ru-RU" sz="1400" dirty="0" smtClean="0"/>
              <a:t>учете»)</a:t>
            </a:r>
          </a:p>
          <a:p>
            <a:pPr marL="0" indent="0" algn="just"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7) О </a:t>
            </a:r>
            <a:r>
              <a:rPr lang="ru-RU" sz="1400" dirty="0"/>
              <a:t>деятельности третейских судов (Федеральный закон от 24.07.2002 </a:t>
            </a:r>
            <a:r>
              <a:rPr lang="ru-RU" sz="1400" dirty="0" smtClean="0"/>
              <a:t>№ 102-ФЗ «О </a:t>
            </a:r>
            <a:r>
              <a:rPr lang="ru-RU" sz="1400" dirty="0"/>
              <a:t>третейских судах в Российской </a:t>
            </a:r>
            <a:r>
              <a:rPr lang="ru-RU" sz="1400" dirty="0" smtClean="0"/>
              <a:t>Федерации»)</a:t>
            </a:r>
          </a:p>
          <a:p>
            <a:pPr marL="0" indent="0" algn="just"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8) В области государственного контроля (надзора) </a:t>
            </a:r>
            <a:r>
              <a:rPr lang="ru-RU" sz="1400" dirty="0"/>
              <a:t>- Федеральный закон от 26.12.2008 </a:t>
            </a:r>
            <a:r>
              <a:rPr lang="ru-RU" sz="1400" dirty="0" smtClean="0"/>
              <a:t>№ </a:t>
            </a:r>
            <a:r>
              <a:rPr lang="ru-RU" sz="1400" dirty="0"/>
              <a:t>294-ФЗ</a:t>
            </a:r>
          </a:p>
          <a:p>
            <a:pPr marL="0" indent="0" algn="just">
              <a:buNone/>
            </a:pPr>
            <a:r>
              <a:rPr lang="ru-RU" sz="1400" dirty="0" smtClean="0"/>
              <a:t>«О </a:t>
            </a:r>
            <a:r>
              <a:rPr lang="ru-RU" sz="1400" dirty="0"/>
              <a:t>защите прав юридических лиц и индивидуальных предпринимателей при осуществлении государственного контроля (надзора) и муниципального </a:t>
            </a:r>
            <a:r>
              <a:rPr lang="ru-RU" sz="1400" dirty="0" smtClean="0"/>
              <a:t>контроля»;</a:t>
            </a:r>
          </a:p>
          <a:p>
            <a:pPr marL="0" indent="0" algn="just"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9)  В области проведения оценки регулирующего воздействия проектов нормативных правовых актов Российской Федерации.</a:t>
            </a:r>
          </a:p>
          <a:p>
            <a:pPr marL="0" indent="0" algn="just"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10) В области процессуального законодательства и административной ответственности (АПК, КоАП, др.)</a:t>
            </a:r>
            <a:endParaRPr lang="ru-RU" sz="1400" dirty="0"/>
          </a:p>
          <a:p>
            <a:pPr marL="0" indent="0" algn="just">
              <a:buNone/>
            </a:pPr>
            <a:endParaRPr lang="ru-RU" sz="1400" dirty="0"/>
          </a:p>
          <a:p>
            <a:pPr marL="0" indent="0" algn="just">
              <a:buNone/>
            </a:pPr>
            <a:endParaRPr lang="ru-RU" sz="1400" dirty="0" smtClean="0"/>
          </a:p>
          <a:p>
            <a:pPr marL="0" indent="0" algn="just">
              <a:buNone/>
            </a:pPr>
            <a:endParaRPr lang="ru-RU" sz="1400" dirty="0"/>
          </a:p>
          <a:p>
            <a:pPr marL="0" indent="0" algn="just">
              <a:buNone/>
            </a:pPr>
            <a:endParaRPr lang="ru-RU" sz="1400" dirty="0"/>
          </a:p>
          <a:p>
            <a:pPr marL="0" indent="0" algn="just">
              <a:buNone/>
            </a:pP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1FD6-B502-4CC0-9C89-1DDBA791333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966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5665" y="332656"/>
            <a:ext cx="8229600" cy="720080"/>
          </a:xfrm>
        </p:spPr>
        <p:txBody>
          <a:bodyPr>
            <a:normAutofit/>
          </a:bodyPr>
          <a:lstStyle/>
          <a:p>
            <a:r>
              <a:rPr lang="ru-RU" sz="2000" dirty="0">
                <a:solidFill>
                  <a:srgbClr val="FFFF00"/>
                </a:solidFill>
              </a:rPr>
              <a:t>Требования, предъявляемые к работе с нормативными правовыми актами Российской Федерации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31606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ru-RU" sz="1400" dirty="0" smtClean="0">
                <a:solidFill>
                  <a:prstClr val="white"/>
                </a:solidFill>
              </a:rPr>
              <a:t>      </a:t>
            </a:r>
            <a:r>
              <a:rPr lang="ru-RU" sz="1400" dirty="0">
                <a:solidFill>
                  <a:prstClr val="white"/>
                </a:solidFill>
              </a:rPr>
              <a:t>1</a:t>
            </a:r>
            <a:r>
              <a:rPr lang="en-US" sz="1400" dirty="0">
                <a:solidFill>
                  <a:prstClr val="white"/>
                </a:solidFill>
              </a:rPr>
              <a:t>.</a:t>
            </a:r>
            <a:r>
              <a:rPr lang="ru-RU" sz="1400" dirty="0">
                <a:solidFill>
                  <a:prstClr val="white"/>
                </a:solidFill>
              </a:rPr>
              <a:t> </a:t>
            </a:r>
            <a:r>
              <a:rPr lang="ru-RU" sz="1400" u="sng" dirty="0">
                <a:solidFill>
                  <a:prstClr val="white"/>
                </a:solidFill>
              </a:rPr>
              <a:t>Регулирующие </a:t>
            </a:r>
            <a:r>
              <a:rPr lang="ru-RU" sz="1400" u="sng" dirty="0" smtClean="0">
                <a:solidFill>
                  <a:prstClr val="white"/>
                </a:solidFill>
              </a:rPr>
              <a:t>деятельность членов СРО</a:t>
            </a:r>
            <a:r>
              <a:rPr lang="ru-RU" sz="1400" dirty="0" smtClean="0">
                <a:solidFill>
                  <a:prstClr val="white"/>
                </a:solidFill>
              </a:rPr>
              <a:t>:</a:t>
            </a:r>
          </a:p>
          <a:p>
            <a:pPr marL="0" lvl="0" indent="0" algn="just">
              <a:buNone/>
            </a:pPr>
            <a:r>
              <a:rPr lang="ru-RU" sz="1400" dirty="0" smtClean="0">
                <a:solidFill>
                  <a:prstClr val="white"/>
                </a:solidFill>
              </a:rPr>
              <a:t>      1) Градостроительная деятельность (Градостроительный кодекс РФ, др. федеральные законы);</a:t>
            </a:r>
          </a:p>
          <a:p>
            <a:pPr marL="0" lvl="0" indent="0" algn="just">
              <a:buNone/>
            </a:pPr>
            <a:r>
              <a:rPr lang="ru-RU" sz="1400" dirty="0" smtClean="0">
                <a:solidFill>
                  <a:prstClr val="white"/>
                </a:solidFill>
              </a:rPr>
              <a:t>      2)  О деятельности юридических лиц (ГК РФ, ФЗ: «Об ООО», «Акционерных обществах» и другие);</a:t>
            </a:r>
          </a:p>
          <a:p>
            <a:pPr marL="0" lvl="0" indent="0" algn="just">
              <a:buNone/>
            </a:pPr>
            <a:r>
              <a:rPr lang="ru-RU" sz="1400" dirty="0">
                <a:solidFill>
                  <a:prstClr val="white"/>
                </a:solidFill>
              </a:rPr>
              <a:t> </a:t>
            </a:r>
            <a:r>
              <a:rPr lang="ru-RU" sz="1400" dirty="0" smtClean="0">
                <a:solidFill>
                  <a:prstClr val="white"/>
                </a:solidFill>
              </a:rPr>
              <a:t>     3) </a:t>
            </a:r>
            <a:r>
              <a:rPr lang="ru-RU" sz="1400" dirty="0" smtClean="0">
                <a:solidFill>
                  <a:prstClr val="white"/>
                </a:solidFill>
              </a:rPr>
              <a:t>В области деятельности </a:t>
            </a:r>
            <a:r>
              <a:rPr lang="ru-RU" sz="1400" dirty="0" smtClean="0">
                <a:solidFill>
                  <a:prstClr val="white"/>
                </a:solidFill>
              </a:rPr>
              <a:t>иностранных юридических </a:t>
            </a:r>
            <a:r>
              <a:rPr lang="ru-RU" sz="1400" dirty="0">
                <a:solidFill>
                  <a:prstClr val="white"/>
                </a:solidFill>
              </a:rPr>
              <a:t>лиц (Федеральный закон от 09.07.1999 </a:t>
            </a:r>
            <a:r>
              <a:rPr lang="ru-RU" sz="1400" dirty="0" smtClean="0">
                <a:solidFill>
                  <a:prstClr val="white"/>
                </a:solidFill>
              </a:rPr>
              <a:t>№ </a:t>
            </a:r>
            <a:r>
              <a:rPr lang="ru-RU" sz="1400" dirty="0">
                <a:solidFill>
                  <a:prstClr val="white"/>
                </a:solidFill>
              </a:rPr>
              <a:t>160-ФЗ </a:t>
            </a:r>
            <a:r>
              <a:rPr lang="ru-RU" sz="1400" dirty="0" smtClean="0">
                <a:solidFill>
                  <a:prstClr val="white"/>
                </a:solidFill>
              </a:rPr>
              <a:t>«Об </a:t>
            </a:r>
            <a:r>
              <a:rPr lang="ru-RU" sz="1400" dirty="0">
                <a:solidFill>
                  <a:prstClr val="white"/>
                </a:solidFill>
              </a:rPr>
              <a:t>иностранных инвестициях в Российской </a:t>
            </a:r>
            <a:r>
              <a:rPr lang="ru-RU" sz="1400" dirty="0" smtClean="0">
                <a:solidFill>
                  <a:prstClr val="white"/>
                </a:solidFill>
              </a:rPr>
              <a:t>Федерации», Налоговый кодекс РФ);</a:t>
            </a:r>
          </a:p>
          <a:p>
            <a:pPr marL="0" lvl="0" indent="0" algn="just">
              <a:buNone/>
            </a:pPr>
            <a:r>
              <a:rPr lang="ru-RU" sz="1400" dirty="0">
                <a:solidFill>
                  <a:prstClr val="white"/>
                </a:solidFill>
              </a:rPr>
              <a:t> </a:t>
            </a:r>
            <a:r>
              <a:rPr lang="ru-RU" sz="1400" dirty="0" smtClean="0">
                <a:solidFill>
                  <a:prstClr val="white"/>
                </a:solidFill>
              </a:rPr>
              <a:t>     4)  Государственных и муниципальных, </a:t>
            </a:r>
            <a:r>
              <a:rPr lang="ru-RU" sz="1400" dirty="0">
                <a:solidFill>
                  <a:prstClr val="white"/>
                </a:solidFill>
              </a:rPr>
              <a:t>корпоративных закупок (Федеральный закон от 05.04.2013 </a:t>
            </a:r>
            <a:r>
              <a:rPr lang="ru-RU" sz="1400" dirty="0" smtClean="0">
                <a:solidFill>
                  <a:prstClr val="white"/>
                </a:solidFill>
              </a:rPr>
              <a:t>№ 44-ФЗ «О </a:t>
            </a:r>
            <a:r>
              <a:rPr lang="ru-RU" sz="1400" dirty="0">
                <a:solidFill>
                  <a:prstClr val="white"/>
                </a:solidFill>
              </a:rPr>
              <a:t>контрактной системе в сфере закупок товаров, работ, услуг для обеспечения государственных и муниципальных нужд», Федеральный закон от 18.07.2011 </a:t>
            </a:r>
            <a:r>
              <a:rPr lang="ru-RU" sz="1400" dirty="0" smtClean="0">
                <a:solidFill>
                  <a:prstClr val="white"/>
                </a:solidFill>
              </a:rPr>
              <a:t>№ 223-ФЗ «О </a:t>
            </a:r>
            <a:r>
              <a:rPr lang="ru-RU" sz="1400" dirty="0">
                <a:solidFill>
                  <a:prstClr val="white"/>
                </a:solidFill>
              </a:rPr>
              <a:t>закупках товаров, работ, услуг отдельными видами юридических </a:t>
            </a:r>
            <a:r>
              <a:rPr lang="ru-RU" sz="1400" dirty="0" smtClean="0">
                <a:solidFill>
                  <a:prstClr val="white"/>
                </a:solidFill>
              </a:rPr>
              <a:t>лиц»;</a:t>
            </a:r>
          </a:p>
          <a:p>
            <a:pPr marL="0" lvl="0" indent="0" algn="just">
              <a:buNone/>
            </a:pPr>
            <a:r>
              <a:rPr lang="ru-RU" sz="1400" dirty="0">
                <a:solidFill>
                  <a:prstClr val="white"/>
                </a:solidFill>
              </a:rPr>
              <a:t> </a:t>
            </a:r>
            <a:r>
              <a:rPr lang="ru-RU" sz="1400" dirty="0" smtClean="0">
                <a:solidFill>
                  <a:prstClr val="white"/>
                </a:solidFill>
              </a:rPr>
              <a:t>     5</a:t>
            </a:r>
            <a:r>
              <a:rPr lang="ru-RU" sz="1400" dirty="0">
                <a:solidFill>
                  <a:prstClr val="white"/>
                </a:solidFill>
              </a:rPr>
              <a:t>)   Технические регламенты (Федеральный закон от 30.12.2009 </a:t>
            </a:r>
            <a:r>
              <a:rPr lang="ru-RU" sz="1400" dirty="0" smtClean="0">
                <a:solidFill>
                  <a:prstClr val="white"/>
                </a:solidFill>
              </a:rPr>
              <a:t>№ 384-ФЗ «Технический </a:t>
            </a:r>
            <a:r>
              <a:rPr lang="ru-RU" sz="1400" dirty="0">
                <a:solidFill>
                  <a:prstClr val="white"/>
                </a:solidFill>
              </a:rPr>
              <a:t>регламент о безопасности зданий и сооружений», Федеральный закон от 22.07.2008 </a:t>
            </a:r>
            <a:r>
              <a:rPr lang="ru-RU" sz="1400" dirty="0" smtClean="0">
                <a:solidFill>
                  <a:prstClr val="white"/>
                </a:solidFill>
              </a:rPr>
              <a:t>№ 123-ФЗ «Технический </a:t>
            </a:r>
            <a:r>
              <a:rPr lang="ru-RU" sz="1400" dirty="0">
                <a:solidFill>
                  <a:prstClr val="white"/>
                </a:solidFill>
              </a:rPr>
              <a:t>регламент о требованиях пожарной </a:t>
            </a:r>
            <a:r>
              <a:rPr lang="ru-RU" sz="1400" dirty="0" smtClean="0">
                <a:solidFill>
                  <a:prstClr val="white"/>
                </a:solidFill>
              </a:rPr>
              <a:t>безопасности»);</a:t>
            </a:r>
          </a:p>
          <a:p>
            <a:pPr marL="0" lvl="0" indent="0" algn="just">
              <a:buNone/>
            </a:pPr>
            <a:r>
              <a:rPr lang="ru-RU" sz="1400" dirty="0">
                <a:solidFill>
                  <a:prstClr val="white"/>
                </a:solidFill>
              </a:rPr>
              <a:t> </a:t>
            </a:r>
            <a:r>
              <a:rPr lang="ru-RU" sz="1400" dirty="0" smtClean="0">
                <a:solidFill>
                  <a:prstClr val="white"/>
                </a:solidFill>
              </a:rPr>
              <a:t>     6) </a:t>
            </a:r>
            <a:r>
              <a:rPr lang="ru-RU" sz="1400" dirty="0" smtClean="0">
                <a:solidFill>
                  <a:prstClr val="white"/>
                </a:solidFill>
              </a:rPr>
              <a:t>В области </a:t>
            </a:r>
            <a:r>
              <a:rPr lang="ru-RU" sz="1400" dirty="0" smtClean="0">
                <a:solidFill>
                  <a:prstClr val="white"/>
                </a:solidFill>
              </a:rPr>
              <a:t>з</a:t>
            </a:r>
            <a:r>
              <a:rPr lang="ru-RU" sz="1400" dirty="0" smtClean="0">
                <a:solidFill>
                  <a:prstClr val="white"/>
                </a:solidFill>
              </a:rPr>
              <a:t>емельного, лесного, водного права, </a:t>
            </a:r>
            <a:r>
              <a:rPr lang="ru-RU" sz="1400" dirty="0" smtClean="0">
                <a:solidFill>
                  <a:prstClr val="white"/>
                </a:solidFill>
              </a:rPr>
              <a:t>о создании инфраструктуры на транспорте, о технологическом присоединении сетей и др.;</a:t>
            </a:r>
          </a:p>
          <a:p>
            <a:pPr marL="0" lvl="0" indent="0" algn="just">
              <a:buNone/>
            </a:pPr>
            <a:r>
              <a:rPr lang="ru-RU" sz="1400" dirty="0">
                <a:solidFill>
                  <a:prstClr val="white"/>
                </a:solidFill>
              </a:rPr>
              <a:t> </a:t>
            </a:r>
            <a:r>
              <a:rPr lang="ru-RU" sz="1400" dirty="0" smtClean="0">
                <a:solidFill>
                  <a:prstClr val="white"/>
                </a:solidFill>
              </a:rPr>
              <a:t>     7)  </a:t>
            </a:r>
            <a:r>
              <a:rPr lang="ru-RU" sz="1400" dirty="0" smtClean="0">
                <a:solidFill>
                  <a:prstClr val="white"/>
                </a:solidFill>
              </a:rPr>
              <a:t>В области регистрации </a:t>
            </a:r>
            <a:r>
              <a:rPr lang="ru-RU" sz="1400" dirty="0" smtClean="0">
                <a:solidFill>
                  <a:prstClr val="white"/>
                </a:solidFill>
              </a:rPr>
              <a:t>прав на недвижимое имущество, об ипотеке, и др.;</a:t>
            </a:r>
          </a:p>
          <a:p>
            <a:pPr marL="0" lvl="0" indent="0" algn="just">
              <a:buNone/>
            </a:pPr>
            <a:r>
              <a:rPr lang="ru-RU" sz="1400" dirty="0">
                <a:solidFill>
                  <a:prstClr val="white"/>
                </a:solidFill>
              </a:rPr>
              <a:t> </a:t>
            </a:r>
            <a:r>
              <a:rPr lang="ru-RU" sz="1400" dirty="0" smtClean="0">
                <a:solidFill>
                  <a:prstClr val="white"/>
                </a:solidFill>
              </a:rPr>
              <a:t>     8</a:t>
            </a:r>
            <a:r>
              <a:rPr lang="ru-RU" sz="1400" dirty="0">
                <a:solidFill>
                  <a:prstClr val="white"/>
                </a:solidFill>
              </a:rPr>
              <a:t>) В области государственного контроля (надзора) - Федеральный закон от 26.12.2008 № 294-ФЗ</a:t>
            </a:r>
          </a:p>
          <a:p>
            <a:pPr marL="0" lvl="0" indent="0" algn="just">
              <a:buNone/>
            </a:pPr>
            <a:r>
              <a:rPr lang="ru-RU" sz="1400" dirty="0">
                <a:solidFill>
                  <a:prstClr val="white"/>
                </a:solidFill>
              </a:rPr>
              <a:t>«О защите прав юридических лиц и индивидуальных предпринимателей при осуществлении государственного контроля (надзора) и муниципального контроля»;</a:t>
            </a:r>
          </a:p>
          <a:p>
            <a:pPr marL="0" lvl="0" indent="0" algn="just">
              <a:buNone/>
            </a:pPr>
            <a:r>
              <a:rPr lang="ru-RU" sz="1400" dirty="0" smtClean="0">
                <a:solidFill>
                  <a:prstClr val="white"/>
                </a:solidFill>
              </a:rPr>
              <a:t>      9</a:t>
            </a:r>
            <a:r>
              <a:rPr lang="ru-RU" sz="1400" dirty="0">
                <a:solidFill>
                  <a:prstClr val="white"/>
                </a:solidFill>
              </a:rPr>
              <a:t>) В области процессуального законодательства и административной ответственности (АПК, КоАП, др.)</a:t>
            </a:r>
          </a:p>
          <a:p>
            <a:pPr marL="0" lvl="0" indent="0" algn="just">
              <a:buNone/>
            </a:pPr>
            <a:r>
              <a:rPr lang="ru-RU" sz="1400" dirty="0" smtClean="0">
                <a:solidFill>
                  <a:prstClr val="white"/>
                </a:solidFill>
              </a:rPr>
              <a:t>      10) Нормы других </a:t>
            </a:r>
            <a:r>
              <a:rPr lang="ru-RU" sz="1400" dirty="0" smtClean="0">
                <a:solidFill>
                  <a:prstClr val="white"/>
                </a:solidFill>
              </a:rPr>
              <a:t>нормативных </a:t>
            </a:r>
            <a:r>
              <a:rPr lang="ru-RU" sz="1400" dirty="0" smtClean="0">
                <a:solidFill>
                  <a:prstClr val="white"/>
                </a:solidFill>
              </a:rPr>
              <a:t>правовых актов.</a:t>
            </a:r>
            <a:endParaRPr lang="ru-RU" sz="1400" dirty="0">
              <a:solidFill>
                <a:prstClr val="white"/>
              </a:solidFill>
            </a:endParaRPr>
          </a:p>
          <a:p>
            <a:pPr marL="0" lvl="0" indent="0" algn="just">
              <a:buNone/>
            </a:pPr>
            <a:endParaRPr lang="ru-RU" sz="1400" dirty="0">
              <a:solidFill>
                <a:prstClr val="white"/>
              </a:solidFill>
            </a:endParaRPr>
          </a:p>
          <a:p>
            <a:pPr indent="0" algn="just">
              <a:spcAft>
                <a:spcPts val="0"/>
              </a:spcAft>
              <a:buNone/>
            </a:pP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1FD6-B502-4CC0-9C89-1DDBA791333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5525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FF00"/>
                </a:solidFill>
              </a:rPr>
              <a:t>Представление </a:t>
            </a:r>
            <a:r>
              <a:rPr lang="ru-RU" sz="2800" dirty="0" smtClean="0">
                <a:solidFill>
                  <a:srgbClr val="FFFF00"/>
                </a:solidFill>
              </a:rPr>
              <a:t>иерархии нормативных правовых актов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3569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Иерархия нормативных правовых актов Российской Федерации:</a:t>
            </a: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2756072"/>
              </p:ext>
            </p:extLst>
          </p:nvPr>
        </p:nvGraphicFramePr>
        <p:xfrm>
          <a:off x="755576" y="1916827"/>
          <a:ext cx="7632848" cy="4104460"/>
        </p:xfrm>
        <a:graphic>
          <a:graphicData uri="http://schemas.openxmlformats.org/drawingml/2006/table">
            <a:tbl>
              <a:tblPr firstRow="1" firstCol="1" bandRow="1"/>
              <a:tblGrid>
                <a:gridCol w="3816016"/>
                <a:gridCol w="3816832"/>
              </a:tblGrid>
              <a:tr h="3826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уровень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65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Нормы международных договоров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5) Акты Президента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65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2)    Конституция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Российской Федерации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6) Акты Правительства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65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3)    Федеральные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конституционные законы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7) Ведомственные Акты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(Министерства, ведомства и др. могут издавать приказы, инструкции, методические указания, 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правила)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1265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4)   Федеральные 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законы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265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 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уровень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</a:t>
                      </a: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уровень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9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8) Конституции и Уставы субъектов РФ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Корпоративные акты (распространяют свое действие на членов таких организаций):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А) Национальных объединений СРО (обязательного применения);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Б) Саморегулируемых организаций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98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9) Законы субъектов РФ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579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10) Акты органов местного самоуправления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1FD6-B502-4CC0-9C89-1DDBA791333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123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Проблемы взаимодействия </a:t>
            </a:r>
            <a:br>
              <a:rPr lang="ru-RU" sz="2400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FF00"/>
                </a:solidFill>
              </a:rPr>
              <a:t>нормативных правовых актов 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Соотношение норм Градостроительного кодекса РФ и Федерального закона «О саморегулируемых организациях»: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      </a:t>
            </a:r>
            <a:r>
              <a:rPr lang="ru-RU" sz="1400" u="sng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Градостроительный кодекс РФ: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     Статья 4. 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Отношения, регулируемые законодательством о градостроительной деятельности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     4. К 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отношениям, связанным с приобретением, прекращением права саморегулируемых организаций в области инженерных изысканий, архитектурно-строительного проектирования, строительства, реконструкции, капитального ремонта объектов капитального строительства на выдачу свидетельств о допуске к работам по инженерным изысканиям, по подготовке проектной документации, по строительству, реконструкции, капитальному ремонту объектов капитального строительства, которые оказывают влияние на безопасность объектов капитального строительства (далее также - работы, которые оказывают влияние на безопасность объектов капитального строительства), определением правового положения указанных саморегулируемых организаций, осуществлением ими деятельности, установлением порядка осуществления саморегулируемой организацией контроля за деятельностью своих членов и применением саморегулируемой организацией мер дисциплинарного воздействия к своим членам, порядка осуществления государственного надзора за деятельностью саморегулируемых организаций, применяется гражданское законодательство, в том числе Федеральный закон от 1 декабря 2007 года N 315-ФЗ "О саморегулируемых организациях" (далее - Федеральный закон "О саморегулируемых организациях"), если данные отношения не урегулированы настоящим Кодексом.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   </a:t>
            </a:r>
            <a:r>
              <a:rPr lang="ru-RU" sz="1400" u="sng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Федеральный закон «О саморегулируемых организациях»:</a:t>
            </a:r>
          </a:p>
          <a:p>
            <a:pPr marL="457200" lvl="1" indent="0" algn="just">
              <a:buNone/>
            </a:pPr>
            <a:r>
              <a:rPr lang="ru-RU" sz="1500" dirty="0">
                <a:latin typeface="Times New Roman" pitchFamily="18" charset="0"/>
                <a:ea typeface="Times New Roman"/>
                <a:cs typeface="Times New Roman" pitchFamily="18" charset="0"/>
              </a:rPr>
              <a:t>Статья 1. Предмет регулирования и сфера действия настоящего Федерального закона</a:t>
            </a:r>
          </a:p>
          <a:p>
            <a:pPr algn="just"/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 2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. Особенности приобретения, прекращения статуса саморегулируемых организаций, правового положения саморегулируемых организаций, деятельности саморегулируемых организаций, порядка приема в члены саморегулируемой организации и прекращения членства в саморегулируемой организации, порядка осуществления саморегулируемыми организациями контроля за деятельностью своих членов и применения саморегулируемыми организациями мер дисциплинарного воздействия в отношении своих членов, а также порядка осуществления государственного надзора за соблюдением саморегулируемыми организациями, объединяющими субъектов предпринимательской или профессиональной деятельности определенных видов, требований законодательства Российской Федерации, регулирующего деятельность указанных субъектов, и законодательства Российской Федерации о саморегулируемых организациях могут устанавливаться федеральными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законами.</a:t>
            </a:r>
          </a:p>
          <a:p>
            <a:pPr algn="just"/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   2.1</a:t>
            </a:r>
            <a:r>
              <a:rPr lang="ru-RU" sz="1400" dirty="0">
                <a:latin typeface="Times New Roman" pitchFamily="18" charset="0"/>
                <a:ea typeface="Times New Roman"/>
                <a:cs typeface="Times New Roman" pitchFamily="18" charset="0"/>
              </a:rPr>
              <a:t>. Особенности саморегулирования в области инженерных изысканий, архитектурно-строительного проектирования, строительства, реконструкции, капитального ремонта объектов капитального строительства устанавливаются законодательством о градостроительной деятельности.</a:t>
            </a:r>
          </a:p>
          <a:p>
            <a:pPr lvl="1" algn="just"/>
            <a:endParaRPr lang="ru-RU" sz="1000" u="sng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/>
            <a:endParaRPr lang="ru-RU" sz="14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/>
            <a:endParaRPr lang="ru-RU" sz="1400" dirty="0">
              <a:latin typeface="Times New Roman" pitchFamily="18" charset="0"/>
              <a:ea typeface="Times New Roman"/>
              <a:cs typeface="Times New Roman" pitchFamily="18" charset="0"/>
            </a:endParaRPr>
          </a:p>
          <a:p>
            <a:pPr algn="just"/>
            <a:endParaRPr lang="ru-RU" sz="1400" dirty="0" smtClean="0">
              <a:latin typeface="Times New Roman" pitchFamily="18" charset="0"/>
              <a:ea typeface="Times New Roman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1FD6-B502-4CC0-9C89-1DDBA7913338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816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Целостное понимание механизмов саморегулирования</a:t>
            </a:r>
            <a:endParaRPr lang="ru-RU" sz="32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dirty="0"/>
              <a:t>	</a:t>
            </a:r>
            <a:r>
              <a:rPr lang="ru-RU" sz="1800" dirty="0" smtClean="0"/>
              <a:t>Саморегулирование – это достижение баланса интересов между потребителями, государством,  субъектами </a:t>
            </a:r>
            <a:r>
              <a:rPr lang="ru-RU" sz="1800" dirty="0"/>
              <a:t>предпринимательской </a:t>
            </a:r>
            <a:r>
              <a:rPr lang="ru-RU" sz="1800" dirty="0" smtClean="0"/>
              <a:t>деятельности с </a:t>
            </a:r>
            <a:r>
              <a:rPr lang="ru-RU" sz="1800" dirty="0"/>
              <a:t>помощью построения эффективной взаимосвязи </a:t>
            </a:r>
            <a:r>
              <a:rPr lang="ru-RU" sz="1800" dirty="0" smtClean="0"/>
              <a:t>работы </a:t>
            </a:r>
            <a:r>
              <a:rPr lang="ru-RU" sz="1800" dirty="0"/>
              <a:t>механизмов саморегулирования</a:t>
            </a:r>
            <a:r>
              <a:rPr lang="ru-RU" sz="1800" dirty="0" smtClean="0"/>
              <a:t>.</a:t>
            </a:r>
          </a:p>
          <a:p>
            <a:pPr marL="0" indent="0" algn="just">
              <a:buNone/>
            </a:pPr>
            <a:r>
              <a:rPr lang="ru-RU" sz="1800" dirty="0"/>
              <a:t>	</a:t>
            </a:r>
            <a:r>
              <a:rPr lang="ru-RU" sz="1800" dirty="0" smtClean="0"/>
              <a:t>1) Нормативное установление</a:t>
            </a:r>
          </a:p>
          <a:p>
            <a:pPr marL="0" indent="0" algn="just"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         2) Контроль за соблюдением, установленных норм</a:t>
            </a:r>
          </a:p>
          <a:p>
            <a:pPr marL="0" indent="0" algn="just"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         3) Воздействие на лицо, не соблюдающие установленные нормы</a:t>
            </a:r>
          </a:p>
          <a:p>
            <a:pPr marL="0" indent="0" algn="just">
              <a:buNone/>
            </a:pPr>
            <a:r>
              <a:rPr lang="ru-RU" sz="1800" dirty="0"/>
              <a:t> </a:t>
            </a:r>
            <a:r>
              <a:rPr lang="ru-RU" sz="1800" dirty="0" smtClean="0"/>
              <a:t>                4) </a:t>
            </a:r>
            <a:r>
              <a:rPr lang="ru-RU" sz="1800" dirty="0" smtClean="0"/>
              <a:t>Возмещение </a:t>
            </a:r>
            <a:r>
              <a:rPr lang="ru-RU" sz="1800" dirty="0" smtClean="0"/>
              <a:t>причиненного вреда (ущерба) вследствие несоблюдения установленных </a:t>
            </a:r>
            <a:r>
              <a:rPr lang="ru-RU" sz="1800" dirty="0" smtClean="0"/>
              <a:t>норм</a:t>
            </a:r>
            <a:endParaRPr lang="ru-RU" sz="1800" dirty="0"/>
          </a:p>
          <a:p>
            <a:pPr marL="0" indent="0" algn="just">
              <a:buNone/>
            </a:pPr>
            <a:endParaRPr lang="ru-RU" sz="1800" dirty="0" smtClean="0"/>
          </a:p>
          <a:p>
            <a:pPr marL="0" indent="0" algn="just">
              <a:buNone/>
            </a:pPr>
            <a:r>
              <a:rPr lang="ru-RU" sz="1800" dirty="0"/>
              <a:t>	</a:t>
            </a:r>
            <a:r>
              <a:rPr lang="ru-RU" sz="1800" dirty="0" smtClean="0"/>
              <a:t>Нормативное установление – включает в себя выработку системы установления </a:t>
            </a:r>
            <a:r>
              <a:rPr lang="ru-RU" sz="1800" dirty="0" smtClean="0"/>
              <a:t>взаимоотношений, </a:t>
            </a:r>
            <a:r>
              <a:rPr lang="ru-RU" sz="1800" dirty="0" smtClean="0"/>
              <a:t>при которых применение добросовестных практик обуславливается выгодностью для членов саморегулируемых организаций и как следствие для потребителей и государства.</a:t>
            </a:r>
            <a:r>
              <a:rPr lang="ru-RU" sz="1600" dirty="0" smtClean="0"/>
              <a:t>                   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1FD6-B502-4CC0-9C89-1DDBA7913338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2405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>
                <a:solidFill>
                  <a:srgbClr val="FFFF00"/>
                </a:solidFill>
              </a:rPr>
              <a:t>Целостное понимание механизмов саморегулирования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5069160"/>
          </a:xfrm>
        </p:spPr>
        <p:txBody>
          <a:bodyPr>
            <a:noAutofit/>
          </a:bodyPr>
          <a:lstStyle/>
          <a:p>
            <a:pPr marL="457200" lvl="1" indent="0" algn="just">
              <a:buNone/>
            </a:pPr>
            <a:r>
              <a:rPr lang="ru-RU" sz="1800" dirty="0" smtClean="0"/>
              <a:t>	</a:t>
            </a:r>
            <a:r>
              <a:rPr lang="ru-RU" sz="1800" dirty="0" smtClean="0"/>
              <a:t>Контроль за деятельностью </a:t>
            </a:r>
            <a:r>
              <a:rPr lang="ru-RU" sz="1800" dirty="0"/>
              <a:t>члена СРО:  позволяет обеспечить отсутствие применения коллективной ответственности, провести анализ причин не соблюдения установленных норм, оказывает содействие в самообразовании.</a:t>
            </a:r>
          </a:p>
          <a:p>
            <a:pPr marL="457200" lvl="1" indent="0" algn="just">
              <a:spcBef>
                <a:spcPts val="0"/>
              </a:spcBef>
              <a:buNone/>
            </a:pPr>
            <a:endParaRPr lang="ru-RU" sz="1800" dirty="0" smtClean="0"/>
          </a:p>
          <a:p>
            <a:pPr marL="457200" lvl="1" indent="0" algn="just">
              <a:buNone/>
            </a:pPr>
            <a:r>
              <a:rPr lang="ru-RU" sz="1800" dirty="0" smtClean="0"/>
              <a:t>	Воздействие на члена СРО: </a:t>
            </a:r>
            <a:r>
              <a:rPr lang="ru-RU" sz="1800" dirty="0"/>
              <a:t>обеспечивает предотвращение применения коллективной </a:t>
            </a:r>
            <a:r>
              <a:rPr lang="ru-RU" sz="1800" dirty="0" smtClean="0"/>
              <a:t>ответственности, оказывает содействие в выстраивании баланса соблюдения прав и обязанностей членами СРО, СРО и потребителями.</a:t>
            </a:r>
          </a:p>
          <a:p>
            <a:pPr marL="457200" lvl="1" indent="0" algn="just">
              <a:spcBef>
                <a:spcPts val="0"/>
              </a:spcBef>
              <a:buNone/>
            </a:pPr>
            <a:endParaRPr lang="ru-RU" sz="1800" dirty="0"/>
          </a:p>
          <a:p>
            <a:pPr marL="457200" lvl="1" indent="0" algn="just">
              <a:buNone/>
            </a:pPr>
            <a:r>
              <a:rPr lang="ru-RU" sz="1800" dirty="0" smtClean="0"/>
              <a:t>	Возмещение</a:t>
            </a:r>
            <a:r>
              <a:rPr lang="ru-RU" sz="1800" dirty="0"/>
              <a:t>, причиненного вреда (ущерба) вследствие несоблюдения установленных </a:t>
            </a:r>
            <a:r>
              <a:rPr lang="ru-RU" sz="1800" dirty="0" smtClean="0"/>
              <a:t>норм – механизм обеспечивающий защиту потребителя и приводящий в действие остальные механизмы саморегулирования, так как необходимость вносить дополнительные денежные средства в обеспечение коллективной ответственности обязательно рано или поздно ставит вопросы о целесообразности доработки либо корпоративных норм, порядка контроля или порядка воздействия к своим членам, тем самым обеспечивая защиту добросовестных участников СРО.</a:t>
            </a:r>
          </a:p>
          <a:p>
            <a:pPr marL="457200" lvl="1" indent="0" algn="just">
              <a:buNone/>
            </a:pPr>
            <a:endParaRPr lang="ru-RU" sz="1600" dirty="0"/>
          </a:p>
          <a:p>
            <a:pPr marL="457200" lvl="1" indent="0" algn="just">
              <a:buNone/>
            </a:pPr>
            <a:endParaRPr lang="ru-RU" sz="1600" dirty="0" smtClean="0"/>
          </a:p>
          <a:p>
            <a:pPr marL="457200" lvl="1" indent="0" algn="just">
              <a:buNone/>
            </a:pPr>
            <a:endParaRPr lang="ru-RU" sz="1600" dirty="0" smtClean="0"/>
          </a:p>
          <a:p>
            <a:pPr marL="457200" lvl="1" indent="0" algn="just">
              <a:buNone/>
            </a:pPr>
            <a:endParaRPr lang="ru-RU" sz="1600" dirty="0"/>
          </a:p>
          <a:p>
            <a:pPr marL="457200" lvl="1" indent="0" algn="just">
              <a:buNone/>
            </a:pPr>
            <a:r>
              <a:rPr lang="ru-RU" sz="1600" dirty="0" smtClean="0"/>
              <a:t> </a:t>
            </a:r>
            <a:endParaRPr lang="ru-RU" sz="1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1FD6-B502-4CC0-9C89-1DDBA791333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835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FF00"/>
                </a:solidFill>
              </a:rPr>
              <a:t>Анализ соотношения прав и обязанностей применяемых в саморегулировании, выработка эффективного их взаимодействия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pPr marL="457200" lvl="1" indent="0" algn="just">
              <a:buNone/>
            </a:pPr>
            <a:r>
              <a:rPr lang="ru-RU" sz="1400" i="1" dirty="0" smtClean="0"/>
              <a:t>«Обязанность </a:t>
            </a:r>
            <a:r>
              <a:rPr lang="ru-RU" sz="1400" i="1" dirty="0"/>
              <a:t>без права есть рабство, право без обязанности - анархия</a:t>
            </a:r>
            <a:r>
              <a:rPr lang="ru-RU" sz="1400" i="1" dirty="0" smtClean="0"/>
              <a:t>.»</a:t>
            </a:r>
            <a:r>
              <a:rPr lang="ru-RU" sz="1400" i="1" dirty="0"/>
              <a:t/>
            </a:r>
            <a:br>
              <a:rPr lang="ru-RU" sz="1400" i="1" dirty="0"/>
            </a:br>
            <a:r>
              <a:rPr lang="ru-RU" sz="1400" i="1" dirty="0" smtClean="0"/>
              <a:t>                                                                                                                                     Автор </a:t>
            </a:r>
            <a:r>
              <a:rPr lang="ru-RU" sz="1400" i="1" dirty="0" err="1"/>
              <a:t>Фелисите</a:t>
            </a:r>
            <a:r>
              <a:rPr lang="ru-RU" sz="1400" i="1" dirty="0"/>
              <a:t> де </a:t>
            </a:r>
            <a:r>
              <a:rPr lang="ru-RU" sz="1400" i="1" dirty="0" err="1" smtClean="0"/>
              <a:t>Ламеннэ</a:t>
            </a:r>
            <a:endParaRPr lang="ru-RU" sz="1400" i="1" dirty="0"/>
          </a:p>
          <a:p>
            <a:pPr marL="457200" lvl="1" indent="0" algn="just">
              <a:buNone/>
            </a:pPr>
            <a:endParaRPr lang="ru-RU" sz="1400" i="1" dirty="0" smtClean="0"/>
          </a:p>
          <a:p>
            <a:pPr marL="457200" lvl="1" indent="0" algn="just"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обеспечивают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члена СРО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инструментарием, посредством которого он может более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успешно осуществлять свою предпринимательскую деятельность. </a:t>
            </a:r>
          </a:p>
          <a:p>
            <a:pPr marL="457200" lvl="1" indent="0" algn="just">
              <a:buNone/>
            </a:pPr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формируют те требования, которые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член СРО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 соблюдать и выполнять под угрозой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применения в отношении него мер воздействия.</a:t>
            </a:r>
          </a:p>
          <a:p>
            <a:pPr marL="457200" lvl="1" indent="0" algn="just">
              <a:buNone/>
            </a:pP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Удовлетворение разных интересов возможно только путём реализации прав и обязанностей в их неразрывной связи между собой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lvl="1" indent="0" algn="just">
              <a:buNone/>
            </a:pPr>
            <a:endParaRPr lang="ru-RU" sz="1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ru-RU" sz="1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В.М. Блинов пишет: «Права и обязанности – это как чаши весов, как крылья у птицы. Пока крыльев два, легко и свободно несут они её в небо. Лишите одного - птица камнем рухнет вниз»</a:t>
            </a:r>
            <a:endParaRPr lang="ru-RU" sz="15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ru-RU" sz="15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ru-RU" sz="1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правом лица понимается возможность требования и получения данным лицом (от другого лица - носителя обязательства) благоприятного для данного лица результата. Право как сущность является одним из элементов в паре - связке "право - обязанность".</a:t>
            </a:r>
          </a:p>
          <a:p>
            <a:pPr marL="457200" lvl="1" indent="0" algn="just">
              <a:buNone/>
            </a:pP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не существует без обязанности, а обязанность не существует без права. </a:t>
            </a:r>
            <a:endParaRPr lang="ru-RU" sz="1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ru-RU" sz="1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ru-RU" sz="1400" i="1" dirty="0" smtClean="0"/>
          </a:p>
          <a:p>
            <a:pPr marL="457200" lvl="1" indent="0" algn="just">
              <a:buNone/>
            </a:pPr>
            <a:r>
              <a:rPr lang="ru-RU" sz="1400" i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«Желание </a:t>
            </a:r>
            <a:r>
              <a:rPr lang="ru-RU" sz="1400" i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излишеством пользоваться своим правом есть средство их потерять</a:t>
            </a:r>
            <a:r>
              <a:rPr lang="ru-RU" sz="1400" i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  <a:r>
              <a:rPr lang="ru-RU" sz="1400" i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i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i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</a:t>
            </a:r>
            <a:r>
              <a:rPr lang="ru-RU" sz="1400" i="1" dirty="0" smtClean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</a:t>
            </a:r>
            <a:r>
              <a:rPr lang="ru-RU" sz="1400" i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 Станислав Лещинский</a:t>
            </a:r>
          </a:p>
          <a:p>
            <a:pPr marL="457200" lvl="1" indent="0" algn="just">
              <a:buNone/>
            </a:pPr>
            <a:endParaRPr lang="ru-RU" sz="1400" i="1" dirty="0"/>
          </a:p>
          <a:p>
            <a:pPr marL="457200" lvl="1" indent="0" algn="just">
              <a:buNone/>
            </a:pP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1FD6-B502-4CC0-9C89-1DDBA7913338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85163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FFFF00"/>
                </a:solidFill>
              </a:rPr>
              <a:t>Требования к применению юридической техники при разработке проектов нормативных правовых актов, изменений в них, корпоративных актов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640960" cy="54726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400" dirty="0" smtClean="0"/>
              <a:t>	</a:t>
            </a:r>
            <a:r>
              <a:rPr lang="ru-RU" sz="1400" u="sng" dirty="0" smtClean="0"/>
              <a:t>Общие</a:t>
            </a:r>
            <a:r>
              <a:rPr lang="ru-RU" sz="1400" dirty="0" smtClean="0"/>
              <a:t>:</a:t>
            </a:r>
          </a:p>
          <a:p>
            <a:pPr marL="0" indent="0" algn="just">
              <a:buNone/>
            </a:pPr>
            <a:r>
              <a:rPr lang="ru-RU" sz="1400" dirty="0" smtClean="0"/>
              <a:t>	1) Постановление </a:t>
            </a:r>
            <a:r>
              <a:rPr lang="ru-RU" sz="1400" dirty="0"/>
              <a:t>Правительства РФ от 02.08.2001 </a:t>
            </a:r>
            <a:r>
              <a:rPr lang="ru-RU" sz="1400" dirty="0" smtClean="0"/>
              <a:t>№ 576 «Об </a:t>
            </a:r>
            <a:r>
              <a:rPr lang="ru-RU" sz="1400" dirty="0"/>
              <a:t>утверждении Основных требований к концепции и разработке проектов федеральных </a:t>
            </a:r>
            <a:r>
              <a:rPr lang="ru-RU" sz="1400" dirty="0" smtClean="0"/>
              <a:t>законов»;</a:t>
            </a:r>
          </a:p>
          <a:p>
            <a:pPr marL="0" indent="0" algn="just">
              <a:buNone/>
            </a:pPr>
            <a:r>
              <a:rPr lang="ru-RU" sz="1400" dirty="0" smtClean="0"/>
              <a:t>	2) Постановление </a:t>
            </a:r>
            <a:r>
              <a:rPr lang="ru-RU" sz="1400" dirty="0"/>
              <a:t>Правительства РФ от 13.08.1997 </a:t>
            </a:r>
            <a:r>
              <a:rPr lang="ru-RU" sz="1400" dirty="0" smtClean="0"/>
              <a:t>№ 1009 «Об </a:t>
            </a:r>
            <a:r>
              <a:rPr lang="ru-RU" sz="1400" dirty="0"/>
              <a:t>утверждении Правил подготовки нормативных правовых актов федеральных органов исполнительной власти и их государственной </a:t>
            </a:r>
            <a:r>
              <a:rPr lang="ru-RU" sz="1400" dirty="0" smtClean="0"/>
              <a:t>регистрации»;</a:t>
            </a:r>
            <a:endParaRPr lang="ru-RU" sz="1400" dirty="0"/>
          </a:p>
          <a:p>
            <a:pPr marL="0" indent="0" algn="just">
              <a:buNone/>
            </a:pPr>
            <a:r>
              <a:rPr lang="ru-RU" sz="1400" dirty="0" smtClean="0"/>
              <a:t>	3) Комментарии </a:t>
            </a:r>
            <a:r>
              <a:rPr lang="ru-RU" sz="1400" dirty="0"/>
              <a:t>к Методическим рекомендациям по юридико-техническому оформлению законопроектов. Изд. 4-е, </a:t>
            </a:r>
            <a:r>
              <a:rPr lang="ru-RU" sz="1400" dirty="0" err="1"/>
              <a:t>испр</a:t>
            </a:r>
            <a:r>
              <a:rPr lang="ru-RU" sz="1400" dirty="0"/>
              <a:t>. и доп. — М.: Издание Государственной Думы, 2013. — 120 с</a:t>
            </a:r>
            <a:r>
              <a:rPr lang="ru-RU" sz="1400" dirty="0" smtClean="0"/>
              <a:t>. (</a:t>
            </a:r>
            <a:r>
              <a:rPr lang="en-US" sz="1400" dirty="0"/>
              <a:t>http://</a:t>
            </a:r>
            <a:r>
              <a:rPr lang="en-US" sz="1400" dirty="0" smtClean="0"/>
              <a:t>www.duma.gov.ru/analytics/publication-of-legal-department/Komment_tehnich_oform.pdf</a:t>
            </a:r>
            <a:r>
              <a:rPr lang="ru-RU" sz="1400" dirty="0" smtClean="0"/>
              <a:t> );</a:t>
            </a:r>
            <a:endParaRPr lang="ru-RU" sz="1400" dirty="0"/>
          </a:p>
          <a:p>
            <a:pPr marL="0" indent="0" algn="just">
              <a:buNone/>
            </a:pPr>
            <a:r>
              <a:rPr lang="ru-RU" sz="1400" dirty="0" smtClean="0"/>
              <a:t>	4) Методические </a:t>
            </a:r>
            <a:r>
              <a:rPr lang="ru-RU" sz="1400" dirty="0"/>
              <a:t>рекомендации по лингвистической экспертизе законопроектов. — М.: Издание Государственной Думы, 2013. — 40 с</a:t>
            </a:r>
            <a:r>
              <a:rPr lang="ru-RU" sz="1400" dirty="0" smtClean="0"/>
              <a:t>. (</a:t>
            </a:r>
            <a:r>
              <a:rPr lang="en-US" sz="1400" dirty="0"/>
              <a:t>http://</a:t>
            </a:r>
            <a:r>
              <a:rPr lang="en-US" sz="1400" dirty="0" smtClean="0"/>
              <a:t>www.duma.gov.ru/analytics/publication-of-legal-department/Metod_lingvo.pdf</a:t>
            </a:r>
            <a:r>
              <a:rPr lang="ru-RU" sz="1400" dirty="0" smtClean="0"/>
              <a:t>);</a:t>
            </a:r>
            <a:endParaRPr lang="ru-RU" sz="1400" dirty="0"/>
          </a:p>
          <a:p>
            <a:pPr marL="0" indent="0" algn="just">
              <a:buNone/>
            </a:pPr>
            <a:r>
              <a:rPr lang="ru-RU" sz="1400" dirty="0" smtClean="0"/>
              <a:t>                       </a:t>
            </a:r>
            <a:r>
              <a:rPr lang="ru-RU" sz="1400" u="sng" dirty="0" smtClean="0"/>
              <a:t>Специализированные</a:t>
            </a:r>
            <a:r>
              <a:rPr lang="ru-RU" sz="1400" dirty="0" smtClean="0"/>
              <a:t>:</a:t>
            </a:r>
            <a:endParaRPr lang="ru-RU" sz="1400" dirty="0"/>
          </a:p>
          <a:p>
            <a:pPr marL="0" indent="0" algn="just">
              <a:buNone/>
            </a:pPr>
            <a:r>
              <a:rPr lang="ru-RU" sz="1400" dirty="0" smtClean="0"/>
              <a:t>                       5) </a:t>
            </a:r>
            <a:r>
              <a:rPr lang="ru-RU" sz="1400" dirty="0"/>
              <a:t>Постановление Правительства РФ от 05.08.2013 </a:t>
            </a:r>
            <a:r>
              <a:rPr lang="ru-RU" sz="1400" dirty="0" smtClean="0"/>
              <a:t>№ 661 «Об </a:t>
            </a:r>
            <a:r>
              <a:rPr lang="ru-RU" sz="1400" dirty="0"/>
              <a:t>утверждении Правил разработки, утверждения федеральных государственных образовательных стандартов и внесения в них </a:t>
            </a:r>
            <a:r>
              <a:rPr lang="ru-RU" sz="1400" dirty="0" smtClean="0"/>
              <a:t>изменений»;</a:t>
            </a:r>
            <a:endParaRPr lang="ru-RU" sz="1400" dirty="0"/>
          </a:p>
          <a:p>
            <a:pPr marL="0" indent="0" algn="just">
              <a:buNone/>
            </a:pPr>
            <a:r>
              <a:rPr lang="ru-RU" sz="1400" dirty="0" smtClean="0"/>
              <a:t>	6) </a:t>
            </a:r>
            <a:r>
              <a:rPr lang="ru-RU" sz="1400" dirty="0"/>
              <a:t>Постановление Правительства РФ от 27.12.2010 </a:t>
            </a:r>
            <a:r>
              <a:rPr lang="ru-RU" sz="1400" dirty="0" smtClean="0"/>
              <a:t>№ 1160 «Об </a:t>
            </a:r>
            <a:r>
              <a:rPr lang="ru-RU" sz="1400" dirty="0"/>
              <a:t>утверждении Положения о разработке, утверждении и изменении нормативных правовых актов, содержащих государственные нормативные требования охраны </a:t>
            </a:r>
            <a:r>
              <a:rPr lang="ru-RU" sz="1400" dirty="0" smtClean="0"/>
              <a:t>труда»;</a:t>
            </a:r>
          </a:p>
          <a:p>
            <a:pPr marL="0" indent="0" algn="just">
              <a:buNone/>
            </a:pPr>
            <a:r>
              <a:rPr lang="ru-RU" sz="1400" dirty="0" smtClean="0"/>
              <a:t>                       7) </a:t>
            </a:r>
            <a:r>
              <a:rPr lang="ru-RU" sz="1400" dirty="0"/>
              <a:t>Постановление Правительства РФ от 18.05.2015 </a:t>
            </a:r>
            <a:r>
              <a:rPr lang="ru-RU" sz="1400" dirty="0" smtClean="0"/>
              <a:t>№ 476 «Об </a:t>
            </a:r>
            <a:r>
              <a:rPr lang="ru-RU" sz="1400" dirty="0"/>
              <a:t>утверждении общих требований к порядку разработки и принятия правовых актов о нормировании в сфере закупок, содержанию указанных актов и обеспечению их </a:t>
            </a:r>
            <a:r>
              <a:rPr lang="ru-RU" sz="1400" dirty="0" smtClean="0"/>
              <a:t>исполнения».</a:t>
            </a:r>
            <a:endParaRPr lang="ru-RU" sz="1400" dirty="0"/>
          </a:p>
          <a:p>
            <a:pPr marL="0" indent="0" algn="just">
              <a:buNone/>
            </a:pPr>
            <a:endParaRPr lang="ru-RU" sz="1400" dirty="0"/>
          </a:p>
          <a:p>
            <a:pPr marL="0" indent="0" algn="just">
              <a:buNone/>
            </a:pPr>
            <a:endParaRPr lang="ru-RU" sz="1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B1FD6-B502-4CC0-9C89-1DDBA791333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02526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7797</TotalTime>
  <Words>1261</Words>
  <Application>Microsoft Office PowerPoint</Application>
  <PresentationFormat>Экран (4:3)</PresentationFormat>
  <Paragraphs>155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</vt:lpstr>
      <vt:lpstr>Times New Roman</vt:lpstr>
      <vt:lpstr>Тема1</vt:lpstr>
      <vt:lpstr> О  возможности установления требований к юристам саморегулируемых организаций</vt:lpstr>
      <vt:lpstr>Требования, предъявляемые к работе с нормативными правовыми актами Российской Федерации</vt:lpstr>
      <vt:lpstr>Требования, предъявляемые к работе с нормативными правовыми актами Российской Федерации</vt:lpstr>
      <vt:lpstr>Представление иерархии нормативных правовых актов</vt:lpstr>
      <vt:lpstr>Проблемы взаимодействия  нормативных правовых актов </vt:lpstr>
      <vt:lpstr>Целостное понимание механизмов саморегулирования</vt:lpstr>
      <vt:lpstr>Целостное понимание механизмов саморегулирования</vt:lpstr>
      <vt:lpstr>Анализ соотношения прав и обязанностей применяемых в саморегулировании, выработка эффективного их взаимодействия</vt:lpstr>
      <vt:lpstr>Требования к применению юридической техники при разработке проектов нормативных правовых актов, изменений в них, корпоративных актов</vt:lpstr>
      <vt:lpstr>Требования к личным и профессиональным  качествам юриста СРО</vt:lpstr>
      <vt:lpstr>Презентация PowerPoint</vt:lpstr>
    </vt:vector>
  </TitlesOfParts>
  <Company>DreamLair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ПРАВОВЫЕ ОСНОВЫ САМОРЕГУЛИРОВАНИЯ И ДЕЯТЕЛЬНОСТИ САМОРЕГУЛИРУЕМЫХ ОРГАНИЗАЦИЙ В СФЕРЕ СТРОИТЕЛЬСТВА</dc:title>
  <dc:creator>User</dc:creator>
  <cp:lastModifiedBy>Ковнер Роман Александрович</cp:lastModifiedBy>
  <cp:revision>520</cp:revision>
  <cp:lastPrinted>2015-06-04T13:19:06Z</cp:lastPrinted>
  <dcterms:created xsi:type="dcterms:W3CDTF">2011-12-10T09:33:36Z</dcterms:created>
  <dcterms:modified xsi:type="dcterms:W3CDTF">2015-06-23T08:47:15Z</dcterms:modified>
</cp:coreProperties>
</file>